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5"/>
  </p:notesMasterIdLst>
  <p:handoutMasterIdLst>
    <p:handoutMasterId r:id="rId16"/>
  </p:handoutMasterIdLst>
  <p:sldIdLst>
    <p:sldId id="400" r:id="rId2"/>
    <p:sldId id="374" r:id="rId3"/>
    <p:sldId id="347" r:id="rId4"/>
    <p:sldId id="375" r:id="rId5"/>
    <p:sldId id="376" r:id="rId6"/>
    <p:sldId id="377" r:id="rId7"/>
    <p:sldId id="378" r:id="rId8"/>
    <p:sldId id="379" r:id="rId9"/>
    <p:sldId id="380" r:id="rId10"/>
    <p:sldId id="382" r:id="rId11"/>
    <p:sldId id="373" r:id="rId12"/>
    <p:sldId id="348" r:id="rId13"/>
    <p:sldId id="381" r:id="rId14"/>
  </p:sldIdLst>
  <p:sldSz cx="9144000" cy="6858000" type="screen4x3"/>
  <p:notesSz cx="9144000" cy="6858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ordache, Marian" initials="IM" lastIdx="4" clrIdx="0">
    <p:extLst>
      <p:ext uri="{19B8F6BF-5375-455C-9EA6-DF929625EA0E}">
        <p15:presenceInfo xmlns:p15="http://schemas.microsoft.com/office/powerpoint/2012/main" userId="S-1-5-21-515967899-1220945662-1547161642-224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FF99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88874" autoAdjust="0"/>
  </p:normalViewPr>
  <p:slideViewPr>
    <p:cSldViewPr>
      <p:cViewPr varScale="1">
        <p:scale>
          <a:sx n="81" d="100"/>
          <a:sy n="81" d="100"/>
        </p:scale>
        <p:origin x="11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438"/>
    </p:cViewPr>
  </p:outlin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359BB9E5-DACD-4DD8-B836-985FC929D1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45BB2E16-47DF-441B-85D1-69D90CE4CC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2" name="Rectangle 4">
            <a:extLst>
              <a:ext uri="{FF2B5EF4-FFF2-40B4-BE49-F238E27FC236}">
                <a16:creationId xmlns:a16="http://schemas.microsoft.com/office/drawing/2014/main" id="{35A6EFD6-7EF7-4F24-8141-45BE27E9310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2D59EDC8-C6D7-47AD-B6FD-02F5A02AEA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9FD778-2E8A-4B3A-80C6-DCC6457C0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D7983D39-D48A-42D1-A3AB-07D633E6C1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9888C9C4-3D09-4433-AF7A-AD6DACF1D5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F7A95FF-09F0-4D4B-BF5A-74742502EA2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>
            <a:extLst>
              <a:ext uri="{FF2B5EF4-FFF2-40B4-BE49-F238E27FC236}">
                <a16:creationId xmlns:a16="http://schemas.microsoft.com/office/drawing/2014/main" id="{4757B09F-DE27-466D-A28E-53D01C9215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2278" name="Rectangle 6">
            <a:extLst>
              <a:ext uri="{FF2B5EF4-FFF2-40B4-BE49-F238E27FC236}">
                <a16:creationId xmlns:a16="http://schemas.microsoft.com/office/drawing/2014/main" id="{52126540-6A90-4CEC-B180-3B993F5C38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>
            <a:extLst>
              <a:ext uri="{FF2B5EF4-FFF2-40B4-BE49-F238E27FC236}">
                <a16:creationId xmlns:a16="http://schemas.microsoft.com/office/drawing/2014/main" id="{937F5E60-44A1-4EC2-9DB2-61CE781DEA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6AF167-6AB0-432D-B0DF-2C82A53EE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870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D123F2DD-45A3-4FD7-9648-BD92070E2B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97B8DC-154B-45DA-86F0-6AD0716B286D}" type="slidenum">
              <a:rPr lang="en-US" altLang="en-US" sz="1200" smtClean="0">
                <a:latin typeface="Arial" panose="020B0604020202020204" pitchFamily="34" charset="0"/>
              </a:rPr>
              <a:pPr/>
              <a:t>11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AC2BEE1A-2D5A-4BCC-99C0-3C3F1F905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7098B54C-7EBE-4059-830A-DE4534AF0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Recall that for a linear system the output is the convolution product of tf (in time domain) and input. Thus, it does not depend exclusively on current input.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B3178137-AE4C-423C-A661-336A7FF27B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B2CA63-6C50-482A-B2C5-8F113A89D92F}" type="slidenum">
              <a:rPr lang="en-US" altLang="en-US" sz="1200" smtClean="0">
                <a:latin typeface="Arial" panose="020B0604020202020204" pitchFamily="34" charset="0"/>
              </a:rPr>
              <a:pPr/>
              <a:t>12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3251913C-FF4C-4FAC-BBB7-F2A677F3C1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8048571A-8DF2-4B96-9EF1-67C491A08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NARMA: Nonlinear Autoregressive Moving Average.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B3178137-AE4C-423C-A661-336A7FF27B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B2CA63-6C50-482A-B2C5-8F113A89D92F}" type="slidenum">
              <a:rPr lang="en-US" altLang="en-US" sz="1200" smtClean="0">
                <a:latin typeface="Arial" panose="020B0604020202020204" pitchFamily="34" charset="0"/>
              </a:rPr>
              <a:pPr/>
              <a:t>13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3251913C-FF4C-4FAC-BBB7-F2A677F3C1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8048571A-8DF2-4B96-9EF1-67C491A08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37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160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94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6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03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7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51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8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9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9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162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8119A4D8-6510-45FE-B7F3-027D84027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14D8DC-784F-4C3D-9B7B-237C6A2898CD}" type="slidenum">
              <a:rPr lang="en-US" altLang="en-US" sz="1200" smtClean="0">
                <a:latin typeface="Arial" panose="020B0604020202020204" pitchFamily="34" charset="0"/>
              </a:rPr>
              <a:pPr/>
              <a:t>10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DA492B3-8DB2-40DA-9D8B-2C6D8F5DD6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B86147DC-708F-4375-8B24-B1455404D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07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6700327-D161-4AB4-909F-0958394E26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F3BAEA3-6AF8-42F5-9B37-7E946BFD86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FA1363C-7673-471D-A41E-81534F2B2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04876-5388-4CD8-8847-F317BC37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DC9AA5E-959E-437C-AEDD-707BF8A20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4395034-5BEA-497D-8183-9EC20E0EEF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CADE3B3-1F23-4B2E-9C9E-9B8827247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03A7DE6-FCB1-4237-95F9-C7881EE59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6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6887330-265D-47D2-94D8-78094D7D9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67BFD97-911B-48DE-955A-107353EED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9E9AF30-BC27-4E0D-900D-4F0C5FEA2A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2C579F2-6BBF-4C32-96F6-63DBC36F0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1B66BCF-C831-4781-95F6-39F507E89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25A4D75-1B48-4ACF-8F43-BECD3AB6A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9A958F2-8E9C-4F4E-8D39-FD4348EE4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99DF9726-8E53-497E-8AA2-E1FCFB377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4A0DF70-CCD2-45E9-8B6C-A7CE39B4F5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2635D36-DA62-4009-A2A1-DF94854F21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5C8AB97-31D1-4061-87A9-126978D1C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F43E7C06-9F60-4410-8BCF-8884A0BE0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4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59CD585-68C9-437F-AAAA-8E511A9CF3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F5C135A-8E3D-47FD-9F65-700BC82092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F4A4F2B-47A5-47C4-8BFE-6E6A7E4703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FF2CCEC9-33E7-4BFB-8527-2298A7EFB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2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43BBE167-503C-420E-AF58-BB7958835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03848203-67BE-405A-AA07-1658C23FDD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275D83CA-B14A-4BD8-82BF-4685EA286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4FDAF47D-12A0-481F-BA41-601A7E9FE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5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02368A0-DA44-496A-9454-C2F37052B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3B087DA-EC82-4D5D-987F-AFA6BC4CB2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902DBEE-4E17-4B67-8735-638D06971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DF9E5133-7E1F-4A5D-8FE4-B65BD4271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1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BB33535C-9703-4614-8044-5BEE40F993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947D2277-5AD3-42C2-BED3-CF479FEA19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391C27A-FC8A-45E2-9600-023CAE5D6D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BA90D22C-DAA6-417D-A90C-4D8835F0C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0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A22A115-A1A1-41FD-81C7-05912CC189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972AD20-A966-455B-8008-7A3CA44809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57DB552-878E-44E1-99ED-EA3F6DFD5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28CE0D7-62BD-4B3E-9934-152848B01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2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0598167-DC3C-4C0B-AD05-2B954184AC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E8D970C-E841-4DB9-99B5-D1C7E87F2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20F78EA-70B2-49AC-938E-7177AAE99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A83BF0E4-075F-4554-92EA-4DB9D8CA4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6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>
            <a:extLst>
              <a:ext uri="{FF2B5EF4-FFF2-40B4-BE49-F238E27FC236}">
                <a16:creationId xmlns:a16="http://schemas.microsoft.com/office/drawing/2014/main" id="{F7D622EC-734D-4B08-A2E2-2A571CCFE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E745DEAA-F3C7-4A0E-A128-300A07993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1E3F37D4-30BB-4A89-80EA-BEFCB59C1A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6" name="Rectangle 10">
            <a:extLst>
              <a:ext uri="{FF2B5EF4-FFF2-40B4-BE49-F238E27FC236}">
                <a16:creationId xmlns:a16="http://schemas.microsoft.com/office/drawing/2014/main" id="{523A4F08-3576-4F28-8A91-AE4E7B2CA3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Lectures</a:t>
            </a:r>
          </a:p>
        </p:txBody>
      </p:sp>
      <p:sp>
        <p:nvSpPr>
          <p:cNvPr id="126987" name="Rectangle 11">
            <a:extLst>
              <a:ext uri="{FF2B5EF4-FFF2-40B4-BE49-F238E27FC236}">
                <a16:creationId xmlns:a16="http://schemas.microsoft.com/office/drawing/2014/main" id="{EC9932F6-7D38-4639-922A-55AD1492D1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1E48E434-7909-4433-A4F2-EBD54F9BF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6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B66A-5383-4DF5-AEB2-40B4A25322A8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Neural Networks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CA34A-A43A-4D16-AEE8-F613ACF46CE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/>
              <a:t>Introduction to Neural Networks. Control Systems Applications.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A8574-3125-4FDB-BDC3-AFB2A23A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04876-5388-4CD8-8847-F317BC37E99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A701C73-C05A-4B13-BACB-F1E01C76663E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EEGR4933 Automatic Control Systems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2019,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1502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10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1986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Using the NN in Simulink</a:t>
            </a: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57131-3039-4035-8F5C-6DB945E04425}"/>
              </a:ext>
            </a:extLst>
          </p:cNvPr>
          <p:cNvSpPr txBox="1"/>
          <p:nvPr/>
        </p:nvSpPr>
        <p:spPr>
          <a:xfrm>
            <a:off x="577880" y="1235202"/>
            <a:ext cx="8291339" cy="2246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Set first any necessary parameters.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For example, for a network with delays, the sample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time should be specified (sample time information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is not necessary in the previous example):</a:t>
            </a:r>
          </a:p>
          <a:p>
            <a:r>
              <a:rPr lang="nl-NL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nett.sampletime = 0.01;</a:t>
            </a:r>
            <a:endParaRPr lang="en-US" sz="20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Generate a Simulink model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gensim(nett);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E0A6DE-5E22-476B-8C0C-63935022DD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19708" y="3640089"/>
            <a:ext cx="6704583" cy="276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47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EB621-3ED7-4856-86B5-40EDBF36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35418EA9-1CF7-4B51-83F2-E6E3454E6087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11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8F2AA01C-86B4-46F6-812A-0013713C9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Neural Networks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D1F61EB2-6A07-4FFC-9EEC-DA62E5240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Can be applied to Control Systems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System Identification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Inverse Modeling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Model Reference Control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Feedforward structure inappropriate: output depends exclusively on current input!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Typically in CS: output depends on current input and previous input and output levels.</a:t>
            </a:r>
          </a:p>
        </p:txBody>
      </p:sp>
      <p:sp>
        <p:nvSpPr>
          <p:cNvPr id="121861" name="Text Box 4">
            <a:extLst>
              <a:ext uri="{FF2B5EF4-FFF2-40B4-BE49-F238E27FC236}">
                <a16:creationId xmlns:a16="http://schemas.microsoft.com/office/drawing/2014/main" id="{F60ECB79-99C0-44A8-AB71-7EE113A27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6FD87-25DB-4CF2-A0E1-E99EF3D1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133E45D8-1E60-405B-9999-054335E0485B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12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A4B70222-4A8B-4C77-8E36-B04B5D960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Neural Networks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FC8565E4-A75F-4812-89CB-14FC482D8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Feedforward networks: inappropriate here. 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Recurrent networks with time delay used instead.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Discrete time models used. </a:t>
            </a: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In particular, NARMA models.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123909" name="Text Box 4">
            <a:extLst>
              <a:ext uri="{FF2B5EF4-FFF2-40B4-BE49-F238E27FC236}">
                <a16:creationId xmlns:a16="http://schemas.microsoft.com/office/drawing/2014/main" id="{D1A983BB-01B4-46E4-8AAA-CAB9D2113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9" name="Picture 8" descr="txp_fig.png">
            <a:extLst>
              <a:ext uri="{FF2B5EF4-FFF2-40B4-BE49-F238E27FC236}">
                <a16:creationId xmlns:a16="http://schemas.microsoft.com/office/drawing/2014/main" id="{22184E81-77DB-4FB4-8730-40EA980A6F2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3659188"/>
            <a:ext cx="80343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11" name="Picture 10" descr="txp_fig.png">
            <a:extLst>
              <a:ext uri="{FF2B5EF4-FFF2-40B4-BE49-F238E27FC236}">
                <a16:creationId xmlns:a16="http://schemas.microsoft.com/office/drawing/2014/main" id="{86F752FC-1836-42A8-AD02-04AEBCE0BC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13" y="4883150"/>
            <a:ext cx="75501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6FD87-25DB-4CF2-A0E1-E99EF3D1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133E45D8-1E60-405B-9999-054335E0485B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13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A4B70222-4A8B-4C77-8E36-B04B5D960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System Identification in MATLAB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FC8565E4-A75F-4812-89CB-14FC482D876A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>
                    <a:sym typeface="Wingdings" pitchFamily="2" charset="2"/>
                  </a:rPr>
                  <a:t>See </a:t>
                </a:r>
                <a:r>
                  <a:rPr lang="en-US" sz="2800" dirty="0">
                    <a:solidFill>
                      <a:srgbClr val="FFFF00"/>
                    </a:solidFill>
                    <a:sym typeface="Wingdings" pitchFamily="2" charset="2"/>
                  </a:rPr>
                  <a:t>ntstool</a:t>
                </a:r>
                <a:r>
                  <a:rPr lang="en-US" sz="2800" dirty="0">
                    <a:sym typeface="Wingdings" pitchFamily="2" charset="2"/>
                  </a:rPr>
                  <a:t>.</a:t>
                </a:r>
              </a:p>
              <a:p>
                <a:pPr eaLnBrk="1" hangingPunct="1">
                  <a:defRPr/>
                </a:pPr>
                <a:r>
                  <a:rPr lang="en-US" sz="2800" dirty="0">
                    <a:sym typeface="Wingdings" pitchFamily="2" charset="2"/>
                  </a:rPr>
                  <a:t>It obtains NN models of systems of the form</a:t>
                </a:r>
              </a:p>
              <a:p>
                <a:pPr marL="0" indent="0" eaLnBrk="1" hangingPunct="1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𝑑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h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−1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,…,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−1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,…, 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𝑚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sym typeface="Wingdings" pitchFamily="2" charset="2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rgbClr val="FFFF00"/>
                  </a:solidFill>
                  <a:sym typeface="Wingdings" pitchFamily="2" charset="2"/>
                </a:endParaRPr>
              </a:p>
              <a:p>
                <a:pPr eaLnBrk="1" hangingPunct="1">
                  <a:defRPr/>
                </a:pPr>
                <a:r>
                  <a:rPr lang="en-US" sz="2800" dirty="0">
                    <a:sym typeface="Wingdings" pitchFamily="2" charset="2"/>
                  </a:rPr>
                  <a:t>This corresponds to systems in which the input does not affect </a:t>
                </a:r>
                <a:r>
                  <a:rPr lang="en-US" sz="2800" dirty="0">
                    <a:solidFill>
                      <a:srgbClr val="FFCCFF"/>
                    </a:solidFill>
                    <a:sym typeface="Wingdings" pitchFamily="2" charset="2"/>
                  </a:rPr>
                  <a:t>immediately</a:t>
                </a:r>
                <a:r>
                  <a:rPr lang="en-US" sz="2800" dirty="0">
                    <a:sym typeface="Wingdings" pitchFamily="2" charset="2"/>
                  </a:rPr>
                  <a:t> the output.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en-US" dirty="0"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FC8565E4-A75F-4812-89CB-14FC482D87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  <a:blipFill>
                <a:blip r:embed="rId3"/>
                <a:stretch>
                  <a:fillRect l="-498" t="-1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909" name="Text Box 4">
            <a:extLst>
              <a:ext uri="{FF2B5EF4-FFF2-40B4-BE49-F238E27FC236}">
                <a16:creationId xmlns:a16="http://schemas.microsoft.com/office/drawing/2014/main" id="{D1A983BB-01B4-46E4-8AAA-CAB9D2113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83674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2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Artificial Neural Networks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6C202A13-5276-4CBF-AE20-0B8FE7D96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Inspired by biological neural networks.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Consist of interconnected artificial neurons.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Artificial neurons and neural networks are quite simple (primitive) in comparison to their biological counterparts.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Nonetheless, they provide a very important class of methods with applications in various domains, including Control Systems.</a:t>
            </a: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10360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3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Artificial Neuron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Common activation functions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Sigmoid functions</a:t>
                </a:r>
              </a:p>
              <a:p>
                <a:pPr lvl="2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The logistic function is defined as</a:t>
                </a:r>
              </a:p>
              <a:p>
                <a:pPr marL="914400" lvl="2" indent="0" eaLnBrk="1" hangingPunct="1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1+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sym typeface="Wingdings" pitchFamily="2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Wingdings" pitchFamily="2" charset="2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Wingdings" pitchFamily="2" charset="2"/>
                                    </a:rPr>
                                    <m:t>𝑎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Wingdings" pitchFamily="2" charset="2"/>
                                    </a:rPr>
                                    <m:t>⋅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Wingdings" pitchFamily="2" charset="2"/>
                                    </a:rPr>
                                    <m:t>𝑣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dirty="0">
                  <a:sym typeface="Wingdings" pitchFamily="2" charset="2"/>
                </a:endParaRP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Hard-limit (threshold) functions</a:t>
                </a:r>
              </a:p>
              <a:p>
                <a:pPr lvl="2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Note the limit of the logistic function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→∞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.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Linear functions</a:t>
                </a:r>
              </a:p>
              <a:p>
                <a:pPr lvl="2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In a multilayer network, a linear function is useful for the output layer, as it will not limit the output to the range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0…1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 or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−1…1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.</a:t>
                </a:r>
              </a:p>
            </p:txBody>
          </p:sp>
        </mc:Choice>
        <mc:Fallback xmlns="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  <a:blipFill>
                <a:blip r:embed="rId3"/>
                <a:stretch>
                  <a:fillRect l="-711" t="-1659" r="-1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3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4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Artificial Neuron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The </a:t>
                </a:r>
                <a:r>
                  <a:rPr lang="en-US" dirty="0">
                    <a:solidFill>
                      <a:srgbClr val="FFC000"/>
                    </a:solidFill>
                    <a:sym typeface="Wingdings" pitchFamily="2" charset="2"/>
                  </a:rPr>
                  <a:t>perceptron</a:t>
                </a:r>
                <a:r>
                  <a:rPr lang="en-US" dirty="0">
                    <a:sym typeface="Wingdings" pitchFamily="2" charset="2"/>
                  </a:rPr>
                  <a:t> model. It includes: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Synapses with synaptic weights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𝑤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.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A </a:t>
                </a:r>
                <a:r>
                  <a:rPr lang="en-US" dirty="0">
                    <a:solidFill>
                      <a:srgbClr val="FFC000"/>
                    </a:solidFill>
                    <a:sym typeface="Wingdings" pitchFamily="2" charset="2"/>
                  </a:rPr>
                  <a:t>bias</a:t>
                </a:r>
                <a:r>
                  <a:rPr lang="en-US" dirty="0">
                    <a:sym typeface="Wingdings" pitchFamily="2" charset="2"/>
                  </a:rPr>
                  <a:t> term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𝑏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.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A summing junction.</a:t>
                </a:r>
              </a:p>
              <a:p>
                <a:pPr lvl="2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Its output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is known as </a:t>
                </a:r>
                <a:r>
                  <a:rPr lang="en-US" dirty="0">
                    <a:solidFill>
                      <a:srgbClr val="FFC000"/>
                    </a:solidFill>
                    <a:sym typeface="Wingdings" pitchFamily="2" charset="2"/>
                  </a:rPr>
                  <a:t>activation potential</a:t>
                </a:r>
                <a:r>
                  <a:rPr lang="en-US" dirty="0">
                    <a:sym typeface="Wingdings" pitchFamily="2" charset="2"/>
                  </a:rPr>
                  <a:t>.</a:t>
                </a:r>
              </a:p>
              <a:p>
                <a:pPr lvl="1" eaLnBrk="1" hangingPunct="1">
                  <a:defRPr/>
                </a:pPr>
                <a:r>
                  <a:rPr lang="en-US" dirty="0">
                    <a:sym typeface="Wingdings" pitchFamily="2" charset="2"/>
                  </a:rPr>
                  <a:t>An activation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itchFamily="2" charset="2"/>
                      </a:rPr>
                      <m:t>𝑓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. </a:t>
                </a:r>
              </a:p>
              <a:p>
                <a:pPr eaLnBrk="1" hangingPunct="1">
                  <a:defRPr/>
                </a:pPr>
                <a:endParaRPr lang="en-US" dirty="0"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42900" y="1257300"/>
                <a:ext cx="8572500" cy="5143500"/>
              </a:xfrm>
              <a:blipFill>
                <a:blip r:embed="rId3"/>
                <a:stretch>
                  <a:fillRect l="-711" t="-1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59762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5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Network Architecture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6C202A13-5276-4CBF-AE20-0B8FE7D96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Multilayer feedforward.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Recurrent.</a:t>
            </a: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56290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6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Learning Methods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6C202A13-5276-4CBF-AE20-0B8FE7D96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257300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Supervised learning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Batch learning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On-line learning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Reinforcement learning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Unsupervised learning</a:t>
            </a:r>
          </a:p>
          <a:p>
            <a:pPr marL="0" indent="0" eaLnBrk="1" hangingPunct="1">
              <a:buNone/>
              <a:defRPr/>
            </a:pP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40747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7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1986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NN Training in MATLAB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6C202A13-5276-4CBF-AE20-0B8FE7D96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5123" y="1101725"/>
            <a:ext cx="8572500" cy="51435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ym typeface="Wingdings" pitchFamily="2" charset="2"/>
              </a:rPr>
              <a:t>The data set is divided in three subsets: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FFC000"/>
                </a:solidFill>
                <a:sym typeface="Wingdings" pitchFamily="2" charset="2"/>
              </a:rPr>
              <a:t>Training data set</a:t>
            </a:r>
            <a:r>
              <a:rPr lang="en-US" sz="2400" dirty="0">
                <a:sym typeface="Wingdings" pitchFamily="2" charset="2"/>
              </a:rPr>
              <a:t>: Used to tune weights and biases.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FFC000"/>
                </a:solidFill>
                <a:sym typeface="Wingdings" pitchFamily="2" charset="2"/>
              </a:rPr>
              <a:t>Validation data set</a:t>
            </a:r>
            <a:r>
              <a:rPr lang="en-US" sz="2400" dirty="0">
                <a:sym typeface="Wingdings" pitchFamily="2" charset="2"/>
              </a:rPr>
              <a:t>: Training stops when the validation set error begins to increase.</a:t>
            </a:r>
          </a:p>
          <a:p>
            <a:pPr lvl="2" eaLnBrk="1" hangingPunct="1">
              <a:defRPr/>
            </a:pPr>
            <a:r>
              <a:rPr lang="en-US" sz="2000" dirty="0">
                <a:sym typeface="Wingdings" pitchFamily="2" charset="2"/>
              </a:rPr>
              <a:t>This could indicate that the network begins to </a:t>
            </a:r>
            <a:r>
              <a:rPr lang="en-US" sz="2000" dirty="0">
                <a:solidFill>
                  <a:srgbClr val="FFC000"/>
                </a:solidFill>
                <a:sym typeface="Wingdings" pitchFamily="2" charset="2"/>
              </a:rPr>
              <a:t>overfit</a:t>
            </a:r>
            <a:r>
              <a:rPr lang="en-US" sz="2000" dirty="0">
                <a:sym typeface="Wingdings" pitchFamily="2" charset="2"/>
              </a:rPr>
              <a:t> data.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FFC000"/>
                </a:solidFill>
                <a:sym typeface="Wingdings" pitchFamily="2" charset="2"/>
              </a:rPr>
              <a:t>Test data set</a:t>
            </a:r>
            <a:r>
              <a:rPr lang="en-US" sz="2400" dirty="0">
                <a:sym typeface="Wingdings" pitchFamily="2" charset="2"/>
              </a:rPr>
              <a:t>: It does not affect training. </a:t>
            </a:r>
          </a:p>
          <a:p>
            <a:pPr lvl="2" eaLnBrk="1" hangingPunct="1">
              <a:defRPr/>
            </a:pPr>
            <a:r>
              <a:rPr lang="en-US" sz="2000" dirty="0">
                <a:sym typeface="Wingdings" pitchFamily="2" charset="2"/>
              </a:rPr>
              <a:t>A poor division of the data set can be detected when the minima of the test set error and the validation set error are reached at considerably different iterations.</a:t>
            </a: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57131-3039-4035-8F5C-6DB945E04425}"/>
              </a:ext>
            </a:extLst>
          </p:cNvPr>
          <p:cNvSpPr txBox="1"/>
          <p:nvPr/>
        </p:nvSpPr>
        <p:spPr>
          <a:xfrm>
            <a:off x="616284" y="4813402"/>
            <a:ext cx="8291339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Define feedforward NN with one hidden layer of 20 neurons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net = feedforwardnet(20);</a:t>
            </a:r>
          </a:p>
          <a:p>
            <a:r>
              <a:rPr lang="en-US" sz="1600" dirty="0">
                <a:solidFill>
                  <a:srgbClr val="228B22"/>
                </a:solidFill>
                <a:latin typeface="Courier New" panose="02070309020205020404" pitchFamily="49" charset="0"/>
              </a:rPr>
              <a:t>% Specify the fractions of the data set that should be used for training, validation, and test: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net.divideParam.trainRatio = 0.7; net.divideParam.valRatio = 0.2;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net.divideParam.testRatio = 0.1;</a:t>
            </a:r>
          </a:p>
        </p:txBody>
      </p:sp>
    </p:spTree>
    <p:extLst>
      <p:ext uri="{BB962C8B-B14F-4D97-AF65-F5344CB8AC3E}">
        <p14:creationId xmlns:p14="http://schemas.microsoft.com/office/powerpoint/2010/main" val="3473835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8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1986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NN Training in MATLAB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5123" y="1101725"/>
                <a:ext cx="8572500" cy="51435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>
                    <a:sym typeface="Wingdings" pitchFamily="2" charset="2"/>
                  </a:rPr>
                  <a:t>Example: A NN </a:t>
                </a:r>
                <a:r>
                  <a:rPr lang="en-US" sz="2800" dirty="0"/>
                  <a:t>with 2 inputs and 2 outputs should approximate the functions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+0.2</m:t>
                            </m:r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en-US" sz="2800" dirty="0"/>
                  <a:t> 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800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+0.2</m:t>
                            </m:r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en-US" sz="2800" dirty="0"/>
                  <a:t> over the interval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0…10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0" indent="0" eaLnBrk="1" hangingPunct="1">
                  <a:buNone/>
                  <a:defRPr/>
                </a:pPr>
                <a:endParaRPr lang="en-US" dirty="0"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333827" name="Rectangle 3">
                <a:extLst>
                  <a:ext uri="{FF2B5EF4-FFF2-40B4-BE49-F238E27FC236}">
                    <a16:creationId xmlns:a16="http://schemas.microsoft.com/office/drawing/2014/main" id="{6C202A13-5276-4CBF-AE20-0B8FE7D96D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5123" y="1101725"/>
                <a:ext cx="8572500" cy="5143500"/>
              </a:xfrm>
              <a:blipFill>
                <a:blip r:embed="rId3"/>
                <a:stretch>
                  <a:fillRect l="-1565" t="-1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57131-3039-4035-8F5C-6DB945E04425}"/>
              </a:ext>
            </a:extLst>
          </p:cNvPr>
          <p:cNvSpPr txBox="1"/>
          <p:nvPr/>
        </p:nvSpPr>
        <p:spPr>
          <a:xfrm>
            <a:off x="517538" y="2627138"/>
            <a:ext cx="8291339" cy="378565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Let's first calculate the data set: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U = 0:0.05:10; a = 2;</a:t>
            </a:r>
          </a:p>
          <a:p>
            <a:r>
              <a:rPr lang="es-E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Yr = [sin(a*U+0.1*a*U.^2); cos(a*U+0.1*a*U.^2)]; 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Define the NN with two hidden layers, 20 neurons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on the first layer and 10 on the next.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 = feedforwardnet([20 10]);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Use the log sigmoid function for the hidden layers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net.layers{1}.transferFcn = </a:t>
            </a:r>
            <a:r>
              <a:rPr lang="en-US" sz="2000" dirty="0">
                <a:solidFill>
                  <a:srgbClr val="A020F0"/>
                </a:solidFill>
                <a:latin typeface="Courier New" panose="02070309020205020404" pitchFamily="49" charset="0"/>
              </a:rPr>
              <a:t>'logsig'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net.layers{2}.transferFcn = </a:t>
            </a:r>
            <a:r>
              <a:rPr lang="en-US" sz="2000" dirty="0">
                <a:solidFill>
                  <a:srgbClr val="A020F0"/>
                </a:solidFill>
                <a:latin typeface="Courier New" panose="02070309020205020404" pitchFamily="49" charset="0"/>
              </a:rPr>
              <a:t>'logsig'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Use the linear function for the output layer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net.layers{3}.transferFcn = </a:t>
            </a:r>
            <a:r>
              <a:rPr lang="en-US" sz="2000" dirty="0">
                <a:solidFill>
                  <a:srgbClr val="A020F0"/>
                </a:solidFill>
                <a:latin typeface="Courier New" panose="02070309020205020404" pitchFamily="49" charset="0"/>
              </a:rPr>
              <a:t>'purelin'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001611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C3AC-E0AE-443B-BB99-93AF77D4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en-US" sz="1400">
                <a:latin typeface="Arial" panose="020B0604020202020204" pitchFamily="34" charset="0"/>
              </a:rPr>
              <a:t> </a:t>
            </a:r>
            <a:fld id="{55659CF6-7D7E-46EF-BF63-051311AA55A8}" type="slidenum">
              <a:rPr lang="en-US" sz="1400" smtClean="0">
                <a:latin typeface="Arial" panose="020B0604020202020204" pitchFamily="34" charset="0"/>
              </a:rPr>
              <a:pPr>
                <a:defRPr/>
              </a:pPr>
              <a:t>9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EF7122AE-7840-4F15-BDA0-8E223A4DA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"/>
            <a:ext cx="8229600" cy="81986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NN Training in MATLAB</a:t>
            </a:r>
          </a:p>
        </p:txBody>
      </p:sp>
      <p:sp>
        <p:nvSpPr>
          <p:cNvPr id="119813" name="Text Box 4">
            <a:extLst>
              <a:ext uri="{FF2B5EF4-FFF2-40B4-BE49-F238E27FC236}">
                <a16:creationId xmlns:a16="http://schemas.microsoft.com/office/drawing/2014/main" id="{0462E319-A6EC-4AE4-8C67-4AFF233E8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4008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57131-3039-4035-8F5C-6DB945E04425}"/>
              </a:ext>
            </a:extLst>
          </p:cNvPr>
          <p:cNvSpPr txBox="1"/>
          <p:nvPr/>
        </p:nvSpPr>
        <p:spPr>
          <a:xfrm>
            <a:off x="577880" y="1235202"/>
            <a:ext cx="8291339" cy="470898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The number of inputs and outputs is inferred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from the dimension of the data set.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Train the network with the data set [U; U], Yr.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Since Yr has two rows, 2 outputs are needed.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Since [U; U] has two rows, two inputs are needed.</a:t>
            </a:r>
          </a:p>
          <a:p>
            <a:r>
              <a:rPr lang="nl-NL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nett = train(net,[U; U],Yr)</a:t>
            </a:r>
          </a:p>
          <a:p>
            <a:endParaRPr lang="en-US" sz="20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Let's check the response of the trained NN for: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 = 0:0.001:10; 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yy = [sin(a*t+0.1*a*t.^2); cos(a*t+0.1*a*t.^2)]; </a:t>
            </a:r>
          </a:p>
          <a:p>
            <a:r>
              <a:rPr lang="fr-F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 = sim(nett,[t; t]);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2000" dirty="0">
                <a:solidFill>
                  <a:srgbClr val="228B22"/>
                </a:solidFill>
                <a:latin typeface="Courier New" panose="02070309020205020404" pitchFamily="49" charset="0"/>
              </a:rPr>
              <a:t>% Plot the results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figure(1)</a:t>
            </a:r>
          </a:p>
          <a:p>
            <a:r>
              <a:rPr lang="fr-F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plot(U, Yr , </a:t>
            </a:r>
            <a:r>
              <a:rPr lang="fr-FR" sz="2000" dirty="0">
                <a:solidFill>
                  <a:srgbClr val="A020F0"/>
                </a:solidFill>
                <a:latin typeface="Courier New" panose="02070309020205020404" pitchFamily="49" charset="0"/>
              </a:rPr>
              <a:t>'o'</a:t>
            </a:r>
            <a:r>
              <a:rPr lang="fr-F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, t, Y, t, yy, </a:t>
            </a:r>
            <a:r>
              <a:rPr lang="fr-FR" sz="2000" dirty="0">
                <a:solidFill>
                  <a:srgbClr val="A020F0"/>
                </a:solidFill>
                <a:latin typeface="Courier New" panose="02070309020205020404" pitchFamily="49" charset="0"/>
              </a:rPr>
              <a:t>':'</a:t>
            </a:r>
            <a:r>
              <a:rPr lang="fr-F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194627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&#10;\usepackage[usenames]{color}&#10;\pagestyle{empty}&#10;\begin{document}&#10;&#10;\end{document}&#10;"/>
  <p:tag name="TEX2PS" val="latex $(base).tex; c:\cygwin\bin\dvips -D $(res) -E -o $(base).ps $(base).dvi"/>
  <p:tag name="EXTERNALEDITCOMMAND" val="notepad %"/>
  <p:tag name="GHOSTSCRIPTCOMMAND" val="c:\cygwin\bin\gsold.exe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06"/>
  <p:tag name="DEFAULTHEIGHT" val="34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&#10;\color{yellow}\small&#10;$y(k+d) = h(y(k-1), \dots y(k-n), u(k), \dots u(k-m))$&#10;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432.0009"/>
  <p:tag name="PICTUREFILESIZE" val="2772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&#10;\color{yellow}\small &#10;\begin{eqnarray*}&#10;&amp;&amp; y(k+d) = f + g\cdot u(k)\\&#10;&amp;&amp;\\&#10;&amp;&amp; f  =  f(y(k-1), \dots y(k-n), u(k-1), \dots u(k-m))\\&#10;&amp;&amp; g  =  g(y(k-1), \dots y(k-n), u(k-1), \dots u(k-m))&#10;\end{eqnarray*}&#10;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405.9608"/>
  <p:tag name="PICTUREFILESIZE" val="67805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262416</TotalTime>
  <Words>920</Words>
  <Application>Microsoft Office PowerPoint</Application>
  <PresentationFormat>On-screen Show (4:3)</PresentationFormat>
  <Paragraphs>128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Cambria Math</vt:lpstr>
      <vt:lpstr>Courier New</vt:lpstr>
      <vt:lpstr>Tahoma</vt:lpstr>
      <vt:lpstr>Times New Roman</vt:lpstr>
      <vt:lpstr>Wingdings</vt:lpstr>
      <vt:lpstr>Textured</vt:lpstr>
      <vt:lpstr>Neural Networks</vt:lpstr>
      <vt:lpstr>Artificial Neural Networks</vt:lpstr>
      <vt:lpstr>The Artificial Neuron</vt:lpstr>
      <vt:lpstr>The Artificial Neuron</vt:lpstr>
      <vt:lpstr>Network Architecture</vt:lpstr>
      <vt:lpstr>Learning Methods</vt:lpstr>
      <vt:lpstr>NN Training in MATLAB</vt:lpstr>
      <vt:lpstr>NN Training in MATLAB</vt:lpstr>
      <vt:lpstr>NN Training in MATLAB</vt:lpstr>
      <vt:lpstr>Using the NN in Simulink</vt:lpstr>
      <vt:lpstr>Neural Networks</vt:lpstr>
      <vt:lpstr>Neural Networks</vt:lpstr>
      <vt:lpstr>System Identification in MATLAB</vt:lpstr>
    </vt:vector>
  </TitlesOfParts>
  <Company>LeTourneau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1</dc:title>
  <dc:creator>Marian Iordache</dc:creator>
  <cp:lastModifiedBy>Iordache, Marian</cp:lastModifiedBy>
  <cp:revision>281</cp:revision>
  <cp:lastPrinted>1601-01-01T00:00:00Z</cp:lastPrinted>
  <dcterms:created xsi:type="dcterms:W3CDTF">2004-08-25T22:08:53Z</dcterms:created>
  <dcterms:modified xsi:type="dcterms:W3CDTF">2019-05-30T01:22:20Z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