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handoutMasterIdLst>
    <p:handoutMasterId r:id="rId22"/>
  </p:handoutMasterIdLst>
  <p:sldIdLst>
    <p:sldId id="400" r:id="rId2"/>
    <p:sldId id="361" r:id="rId3"/>
    <p:sldId id="405" r:id="rId4"/>
    <p:sldId id="362" r:id="rId5"/>
    <p:sldId id="366" r:id="rId6"/>
    <p:sldId id="392" r:id="rId7"/>
    <p:sldId id="368" r:id="rId8"/>
    <p:sldId id="369" r:id="rId9"/>
    <p:sldId id="389" r:id="rId10"/>
    <p:sldId id="390" r:id="rId11"/>
    <p:sldId id="391" r:id="rId12"/>
    <p:sldId id="396" r:id="rId13"/>
    <p:sldId id="370" r:id="rId14"/>
    <p:sldId id="363" r:id="rId15"/>
    <p:sldId id="406" r:id="rId16"/>
    <p:sldId id="407" r:id="rId17"/>
    <p:sldId id="408" r:id="rId18"/>
    <p:sldId id="409" r:id="rId19"/>
    <p:sldId id="373" r:id="rId20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B9C8A4C-4F89-40BF-A255-128B773AE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B43BA2-1466-4C90-8605-0AE797436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6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A190C-D209-44F9-BB45-FD2AAD8287D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Note: The example assumes a</a:t>
            </a:r>
            <a:r>
              <a:rPr lang="en-US" baseline="0" dirty="0"/>
              <a:t> ZOH that converts to continuous time the output of the controller.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2E93-1F0D-48BB-858A-F53B4F2AF3D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2E93-1F0D-48BB-858A-F53B4F2AF3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% MATLAB code for the figure: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 = 0.01; zlist = [0.5, 0.7, 0.9];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subplot(1,2,1);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1000; w = 0:wmax/1e3:wmax; hold off;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zeta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zlist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c = exp(w*T*(-zeta + sqrt(1-zeta^2)*1i));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plot(real(c),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imag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(c)); hold on;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grid on; legend('\zeta = 0.5', '\zeta = 0.7', '\zeta = 0.9'); axis square;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title('Curves of constant \zeta');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subplot(1,2,2);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10; w = 0:wmax/100:wmax; hold off;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0;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1;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 zeta =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zlist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c = exp(w*T*(-zeta + sqrt(1-zeta^2)*1i));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max([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real(c(length(c)))]);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min([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imag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(c(length(c)))]);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  plot(real(c),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imag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(c)); hold on;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axis square; axis([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1 0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]); title('Close-up view');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grid on; legend('\zeta = 0.5', '\zeta = 0.7', '\zeta = 0.9');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48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2E93-1F0D-48BB-858A-F53B4F2AF3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2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2E93-1F0D-48BB-858A-F53B4F2AF3D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37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2E93-1F0D-48BB-858A-F53B4F2AF3D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62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72E93-1F0D-48BB-858A-F53B4F2AF3D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11640-58D6-49FC-87C5-B11D259C56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EFF10-7BFF-4B7B-9DEB-674444EF4F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5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55B99-C35A-43AC-AEF0-939D8B9E57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A190C-D209-44F9-BB45-FD2AAD8287D7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A190C-D209-44F9-BB45-FD2AAD8287D7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8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A190C-D209-44F9-BB45-FD2AAD8287D7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The first three conditions can be justified rather easily. From Vieta’s formulas, the product of the roots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so</a:t>
                </a:r>
                <a:r>
                  <a:rPr lang="en-US" baseline="0" dirty="0"/>
                  <a:t>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&gt;|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if</a:t>
                </a:r>
                <a:r>
                  <a:rPr lang="en-US" baseline="0" dirty="0"/>
                  <a:t> the roots are inside the unit circle. Moreover, when varying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on the real axis</a:t>
                </a:r>
                <a:r>
                  <a:rPr lang="en-US" baseline="0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sign changes, where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number</a:t>
                </a:r>
                <a:r>
                  <a:rPr lang="en-US" baseline="0" dirty="0"/>
                  <a:t> of real roots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If all roots are inside the unit circle, then there must be no sign changes</a:t>
                </a:r>
                <a:r>
                  <a:rPr lang="en-US" baseline="0" dirty="0"/>
                  <a:t> when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varies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implying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must</a:t>
                </a:r>
                <a:r>
                  <a:rPr lang="en-US" baseline="0" dirty="0"/>
                  <a:t> have the sign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(∞)</m:t>
                    </m:r>
                  </m:oMath>
                </a14:m>
                <a:r>
                  <a:rPr lang="en-US" dirty="0"/>
                  <a:t>, which is +; moreover,</a:t>
                </a:r>
                <a:r>
                  <a:rPr lang="en-US" baseline="0" dirty="0"/>
                  <a:t> there will be</a:t>
                </a:r>
                <a:r>
                  <a:rPr lang="en-US" dirty="0"/>
                  <a:t> no sign changes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varies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implying</a:t>
                </a:r>
                <a:r>
                  <a:rPr lang="en-US" baseline="0" dirty="0"/>
                  <a:t> 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(−1)</m:t>
                    </m:r>
                  </m:oMath>
                </a14:m>
                <a:r>
                  <a:rPr lang="en-US" dirty="0"/>
                  <a:t> must have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 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an even number, since complex poles, if any, are in pairs.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We conclude that we must</a:t>
                </a:r>
                <a:r>
                  <a:rPr lang="en-US" baseline="0" dirty="0"/>
                  <a:t> have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94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eaLnBrk="1" hangingPunct="1"/>
                <a:r>
                  <a:rPr lang="en-US" dirty="0"/>
                  <a:t>The first three conditions can be justified rather easily. From Vieta’s formulas, the product of the roots is </a:t>
                </a:r>
                <a:r>
                  <a:rPr lang="en-US" b="0" i="0">
                    <a:latin typeface="Cambria Math" panose="02040503050406030204" pitchFamily="18" charset="0"/>
                  </a:rPr>
                  <a:t>〖(−1)^𝑛 𝑎〗_0/𝑎_𝑛</a:t>
                </a:r>
                <a:r>
                  <a:rPr lang="en-US" dirty="0"/>
                  <a:t>, so</a:t>
                </a:r>
                <a:r>
                  <a:rPr lang="en-US" baseline="0" dirty="0"/>
                  <a:t> we must have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𝑎_𝑛&gt;|𝑎_0 |</a:t>
                </a:r>
                <a:r>
                  <a:rPr lang="en-US" dirty="0"/>
                  <a:t> if</a:t>
                </a:r>
                <a:r>
                  <a:rPr lang="en-US" baseline="0" dirty="0"/>
                  <a:t> the roots are inside the unit circle. Moreover, when varying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𝑧 </a:t>
                </a:r>
                <a:r>
                  <a:rPr lang="en-US" dirty="0"/>
                  <a:t> on the real axis</a:t>
                </a:r>
                <a:r>
                  <a:rPr lang="en-US" baseline="0" dirty="0"/>
                  <a:t> </a:t>
                </a:r>
                <a:r>
                  <a:rPr lang="en-US" dirty="0"/>
                  <a:t>from </a:t>
                </a:r>
                <a:r>
                  <a:rPr lang="en-US" b="0" i="0">
                    <a:latin typeface="Cambria Math" panose="02040503050406030204" pitchFamily="18" charset="0"/>
                  </a:rPr>
                  <a:t>−∞</a:t>
                </a:r>
                <a:r>
                  <a:rPr lang="en-US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+∞</a:t>
                </a:r>
                <a:r>
                  <a:rPr lang="en-US" dirty="0"/>
                  <a:t>, </a:t>
                </a:r>
                <a:r>
                  <a:rPr lang="en-US" b="0" i="0">
                    <a:latin typeface="Cambria Math" panose="02040503050406030204" pitchFamily="18" charset="0"/>
                  </a:rPr>
                  <a:t>𝑄(𝑧)</a:t>
                </a:r>
                <a:r>
                  <a:rPr lang="en-US" dirty="0"/>
                  <a:t> will have </a:t>
                </a:r>
                <a:r>
                  <a:rPr lang="en-US" b="0" i="0">
                    <a:latin typeface="Cambria Math" panose="02040503050406030204" pitchFamily="18" charset="0"/>
                  </a:rPr>
                  <a:t>𝑚</a:t>
                </a:r>
                <a:r>
                  <a:rPr lang="en-US" dirty="0"/>
                  <a:t> sign changes, where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𝑚</a:t>
                </a:r>
                <a:r>
                  <a:rPr lang="en-US" dirty="0"/>
                  <a:t> is the number</a:t>
                </a:r>
                <a:r>
                  <a:rPr lang="en-US" baseline="0" dirty="0"/>
                  <a:t> of real roots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𝑄(𝑧)</a:t>
                </a:r>
                <a:r>
                  <a:rPr lang="en-US" dirty="0"/>
                  <a:t>. If all roots are inside the unit circle, then there must be no sign changes</a:t>
                </a:r>
                <a:r>
                  <a:rPr lang="en-US" baseline="0" dirty="0"/>
                  <a:t> when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𝑧</a:t>
                </a:r>
                <a:r>
                  <a:rPr lang="en-US" dirty="0"/>
                  <a:t> varies from </a:t>
                </a:r>
                <a:r>
                  <a:rPr lang="en-US" b="0" i="0">
                    <a:latin typeface="Cambria Math" panose="02040503050406030204" pitchFamily="18" charset="0"/>
                  </a:rPr>
                  <a:t>1</a:t>
                </a:r>
                <a:r>
                  <a:rPr lang="en-US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∞</a:t>
                </a:r>
                <a:r>
                  <a:rPr lang="en-US" dirty="0"/>
                  <a:t>, implying that </a:t>
                </a:r>
                <a:r>
                  <a:rPr lang="en-US" b="0" i="0">
                    <a:latin typeface="Cambria Math" panose="02040503050406030204" pitchFamily="18" charset="0"/>
                  </a:rPr>
                  <a:t>𝑄(1)</a:t>
                </a:r>
                <a:r>
                  <a:rPr lang="en-US" dirty="0"/>
                  <a:t> must</a:t>
                </a:r>
                <a:r>
                  <a:rPr lang="en-US" baseline="0" dirty="0"/>
                  <a:t> have the sign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𝑄(∞)</a:t>
                </a:r>
                <a:r>
                  <a:rPr lang="en-US" dirty="0"/>
                  <a:t>, which is +; moreover,</a:t>
                </a:r>
                <a:r>
                  <a:rPr lang="en-US" baseline="0" dirty="0"/>
                  <a:t> there will be</a:t>
                </a:r>
                <a:r>
                  <a:rPr lang="en-US" dirty="0"/>
                  <a:t> no sign changes when </a:t>
                </a:r>
                <a:r>
                  <a:rPr lang="en-US" b="0" i="0">
                    <a:latin typeface="Cambria Math" panose="02040503050406030204" pitchFamily="18" charset="0"/>
                  </a:rPr>
                  <a:t>𝑧</a:t>
                </a:r>
                <a:r>
                  <a:rPr lang="en-US" dirty="0"/>
                  <a:t> varies from </a:t>
                </a:r>
                <a:r>
                  <a:rPr lang="en-US" b="0" i="0">
                    <a:latin typeface="Cambria Math" panose="02040503050406030204" pitchFamily="18" charset="0"/>
                  </a:rPr>
                  <a:t>−∞</a:t>
                </a:r>
                <a:r>
                  <a:rPr lang="en-US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−1</a:t>
                </a:r>
                <a:r>
                  <a:rPr lang="en-US" dirty="0"/>
                  <a:t>, implying</a:t>
                </a:r>
                <a:r>
                  <a:rPr lang="en-US" baseline="0" dirty="0"/>
                  <a:t> that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𝑄(−1)</a:t>
                </a:r>
                <a:r>
                  <a:rPr lang="en-US" dirty="0"/>
                  <a:t> must have the sign of </a:t>
                </a:r>
                <a:r>
                  <a:rPr lang="en-US" b="0" i="0">
                    <a:latin typeface="Cambria Math" panose="02040503050406030204" pitchFamily="18" charset="0"/>
                  </a:rPr>
                  <a:t>(−1)^𝑚 𝑄(1)</a:t>
                </a:r>
                <a:r>
                  <a:rPr lang="en-US" dirty="0"/>
                  <a:t>. Now </a:t>
                </a:r>
                <a:r>
                  <a:rPr lang="en-US" b="0" i="0">
                    <a:latin typeface="Cambria Math" panose="02040503050406030204" pitchFamily="18" charset="0"/>
                  </a:rPr>
                  <a:t>𝑛−𝑚</a:t>
                </a:r>
                <a:r>
                  <a:rPr lang="en-US" dirty="0"/>
                  <a:t> is an even number, since complex poles, if any, are in pairs. Therefore, </a:t>
                </a:r>
                <a:r>
                  <a:rPr lang="en-US" b="0" i="0">
                    <a:latin typeface="Cambria Math" panose="02040503050406030204" pitchFamily="18" charset="0"/>
                  </a:rPr>
                  <a:t>(−1)^𝑚=(−1)^𝑛</a:t>
                </a:r>
                <a:r>
                  <a:rPr lang="en-US" dirty="0"/>
                  <a:t>. We conclude that we must</a:t>
                </a:r>
                <a:r>
                  <a:rPr lang="en-US" baseline="0" dirty="0"/>
                  <a:t> have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𝑄(1)&gt;0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(−1)^n 𝑄(−1)&gt;0</a:t>
                </a:r>
                <a:r>
                  <a:rPr lang="en-US" dirty="0"/>
                  <a:t>.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23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A190C-D209-44F9-BB45-FD2AAD8287D7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A190C-D209-44F9-BB45-FD2AAD8287D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2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6DA5-7D1C-48E8-A373-C44A3840BE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676726F-154C-4129-9DD1-0CA3C63AD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C3778F20-C631-4641-B4B5-EDF1B5BD5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20E5FA0-C5F7-4173-8CC1-05410EB9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D49903C-E822-4180-81F7-DD416ED2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EC163A5-5A0C-4161-BC12-84758527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CECA548-FF08-41B2-AA60-F5A141D3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991D7CE-D6C0-4825-894F-FE384CCA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B25A21E3-94F7-44C5-9146-337B69A4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91AA2A2-7C16-4225-861D-87FF7B47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15A51837-0E55-468E-9605-6AD79221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Lectures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B7C28C7-C651-412E-955E-AF6CBCF1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5" Type="http://schemas.openxmlformats.org/officeDocument/2006/relationships/tags" Target="../tags/tag24.xml"/><Relationship Id="rId10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14.xml"/><Relationship Id="rId10" Type="http://schemas.openxmlformats.org/officeDocument/2006/relationships/image" Target="../media/image12.png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Transfer-Function Based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Approximations, Jury’s Stability Test, Steady-State Response, Time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574-3125-4FDB-BDC3-AFB2A23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4876-5388-4CD8-8847-F317BC37E9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01C73-C05A-4B13-BACB-F1E01C76663E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EEGR4933 Automatic Control Systems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87524" y="224643"/>
            <a:ext cx="8513935" cy="3749040"/>
          </a:xfrm>
          <a:prstGeom prst="rect">
            <a:avLst/>
          </a:prstGeom>
          <a:noFill/>
        </p:spPr>
      </p:pic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43508" y="4149081"/>
            <a:ext cx="4068452" cy="1015663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55425" y="126170"/>
            <a:ext cx="672159" cy="73152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256076" y="152636"/>
            <a:ext cx="1280160" cy="73152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59932" y="908720"/>
            <a:ext cx="537671" cy="3657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15516" y="2924944"/>
            <a:ext cx="537671" cy="3657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55576" y="5481228"/>
            <a:ext cx="2952328" cy="1044116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077145" y="2084825"/>
            <a:ext cx="844910" cy="8229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55425" y="2084825"/>
            <a:ext cx="844910" cy="8229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223628" y="2924944"/>
            <a:ext cx="537671" cy="3657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123728" y="2060848"/>
            <a:ext cx="844910" cy="8229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860032" y="5481228"/>
            <a:ext cx="2892936" cy="1015663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pic>
        <p:nvPicPr>
          <p:cNvPr id="33" name="Picture 3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572000" y="4257092"/>
            <a:ext cx="4279614" cy="824986"/>
          </a:xfrm>
          <a:prstGeom prst="rect">
            <a:avLst/>
          </a:prstGeom>
          <a:noFill/>
        </p:spPr>
      </p:pic>
      <p:pic>
        <p:nvPicPr>
          <p:cNvPr id="34" name="Picture 3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15516" y="4317202"/>
            <a:ext cx="3816424" cy="677044"/>
          </a:xfrm>
          <a:prstGeom prst="rect">
            <a:avLst/>
          </a:prstGeom>
          <a:noFill/>
        </p:spPr>
      </p:pic>
      <p:pic>
        <p:nvPicPr>
          <p:cNvPr id="38" name="Picture 3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14177" y="5769260"/>
            <a:ext cx="2816064" cy="639392"/>
          </a:xfrm>
          <a:prstGeom prst="rect">
            <a:avLst/>
          </a:prstGeom>
          <a:noFill/>
        </p:spPr>
      </p:pic>
      <p:pic>
        <p:nvPicPr>
          <p:cNvPr id="39" name="Picture 38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913161" y="5736016"/>
            <a:ext cx="2719180" cy="61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Stability Condition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6593" y="1340768"/>
            <a:ext cx="8199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For stability, a</a:t>
            </a:r>
            <a:r>
              <a:rPr lang="en-US" sz="2800" baseline="-25000" dirty="0"/>
              <a:t>n</a:t>
            </a:r>
            <a:r>
              <a:rPr lang="en-US" sz="2800" dirty="0"/>
              <a:t> , b</a:t>
            </a:r>
            <a:r>
              <a:rPr lang="en-US" sz="2800" baseline="-25000" dirty="0"/>
              <a:t>n-1 </a:t>
            </a:r>
            <a:r>
              <a:rPr lang="en-US" sz="2800" dirty="0"/>
              <a:t>, c</a:t>
            </a:r>
            <a:r>
              <a:rPr lang="en-US" sz="2800" baseline="-25000" dirty="0"/>
              <a:t>n-2 </a:t>
            </a:r>
            <a:r>
              <a:rPr lang="en-US" sz="2800" dirty="0"/>
              <a:t>, … must not be zero and must have the same sign.</a:t>
            </a:r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9532" y="2564904"/>
            <a:ext cx="8460610" cy="3725559"/>
          </a:xfrm>
          <a:prstGeom prst="rect">
            <a:avLst/>
          </a:prstGeom>
          <a:noFill/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8600" y="2777835"/>
            <a:ext cx="925355" cy="461665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476" y="3582620"/>
            <a:ext cx="925355" cy="461665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36475" y="4747556"/>
            <a:ext cx="925355" cy="461665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8599" y="5552341"/>
            <a:ext cx="925355" cy="861774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Stability and the sampling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An increase of the sampling period may result in instability (unless controller parameters are updated).</a:t>
                </a:r>
              </a:p>
              <a:p>
                <a:pPr marL="0" indent="0" eaLnBrk="1" hangingPunct="1">
                  <a:buNone/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Exercise: Assume a discrete-time proportional controller in closed loop with the continuous-time plant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>
                    <a:sym typeface="Wingdings" pitchFamily="2" charset="2"/>
                  </a:rPr>
                  <a:t>. Given the control gain k, find the stability range of the sampling period T.</a:t>
                </a:r>
                <a:r>
                  <a:rPr lang="en-US" dirty="0">
                    <a:sym typeface="Wingdings" pitchFamily="2" charset="2"/>
                  </a:rPr>
                  <a:t> 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711" t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Steady-state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Calculations can be simplified when the steady state is a constant.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Ignore hold TFs.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Replace G(s) (without the hold) with G(0). 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Replace H(z) with H(1).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If G(0)/H(1) are undefined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), the steady-state input of G/H must be 0.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711" t="-1659" r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AFDD4FED-28E5-4F5D-918F-CECC9CDE238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Time Response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For pole placement, note the </a:t>
            </a:r>
            <a:r>
              <a:rPr lang="en-US" sz="2800" dirty="0">
                <a:solidFill>
                  <a:srgbClr val="FFC000"/>
                </a:solidFill>
                <a:sym typeface="Wingdings" pitchFamily="2" charset="2"/>
              </a:rPr>
              <a:t>root locus </a:t>
            </a:r>
            <a:r>
              <a:rPr lang="en-US" sz="2800" dirty="0">
                <a:sym typeface="Wingdings" pitchFamily="2" charset="2"/>
              </a:rPr>
              <a:t>and the curve of constant damping ratio.</a:t>
            </a:r>
          </a:p>
          <a:p>
            <a:pPr eaLnBrk="1" hangingPunct="1">
              <a:buNone/>
              <a:defRPr/>
            </a:pPr>
            <a:endParaRPr lang="en-US" dirty="0">
              <a:solidFill>
                <a:srgbClr val="FFC000"/>
              </a:solidFill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7" descr="const_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220" y="2319000"/>
            <a:ext cx="5602835" cy="419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AFDD4FED-28E5-4F5D-918F-CECC9CDE238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5678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Time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3829" y="855865"/>
                <a:ext cx="8794745" cy="554493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curve is almost linear near the (1,0) point.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, poles will be close to (1,0).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linear region has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𝜁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𝜁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itchFamily="2" charset="2"/>
                  </a:rPr>
                  <a:t> slope, as in the s domain.</a:t>
                </a:r>
              </a:p>
              <a:p>
                <a:pPr eaLnBrk="1" hangingPunct="1">
                  <a:buNone/>
                  <a:defRPr/>
                </a:pPr>
                <a:endParaRPr lang="en-US" dirty="0">
                  <a:solidFill>
                    <a:srgbClr val="FFC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3829" y="855865"/>
                <a:ext cx="8794745" cy="5544935"/>
              </a:xfrm>
              <a:blipFill>
                <a:blip r:embed="rId3"/>
                <a:stretch>
                  <a:fillRect l="-554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E800F-2BFE-404B-BDE8-6BC17CB22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85" t="4334" r="7354" b="4538"/>
          <a:stretch/>
        </p:blipFill>
        <p:spPr>
          <a:xfrm>
            <a:off x="745236" y="2752324"/>
            <a:ext cx="7691929" cy="36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AFDD4FED-28E5-4F5D-918F-CECC9CDE238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5678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First-Order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3829" y="1124700"/>
                <a:ext cx="8794745" cy="52761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Assume a system of the form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step response is similar to that of a continuous-time first-order system with a pole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step response has a 2% settling time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≃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𝑇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uncPr>
                            <m:fNam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approximation is good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is close to the unit circle. 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not associated with a sampled-data system,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and round the result to an integer.</a:t>
                </a: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3829" y="1124700"/>
                <a:ext cx="8794745" cy="5276100"/>
              </a:xfrm>
              <a:blipFill>
                <a:blip r:embed="rId3"/>
                <a:stretch>
                  <a:fillRect l="-554" t="-1270" r="-1802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AFDD4FED-28E5-4F5D-918F-CECC9CDE238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5678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Second-Order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3829" y="1124700"/>
                <a:ext cx="8794745" cy="52761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Continuous time 2</a:t>
                </a:r>
                <a:r>
                  <a:rPr lang="en-US" sz="2800" baseline="30000" dirty="0">
                    <a:sym typeface="Wingdings" pitchFamily="2" charset="2"/>
                  </a:rPr>
                  <a:t>nd</a:t>
                </a:r>
                <a:r>
                  <a:rPr lang="en-US" sz="2800" dirty="0">
                    <a:sym typeface="Wingdings" pitchFamily="2" charset="2"/>
                  </a:rPr>
                  <a:t> order systems have the form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C000"/>
                  </a:solidFill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 poles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𝜁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𝜁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𝜁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 discrete-time system with poles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1,2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sym typeface="Wingdings" pitchFamily="2" charset="2"/>
                  </a:rPr>
                  <a:t> has the form</a:t>
                </a:r>
                <a:endParaRPr lang="en-US" sz="2400" dirty="0">
                  <a:sym typeface="Wingdings" pitchFamily="2" charset="2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sym typeface="Wingdings" pitchFamily="2" charset="2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𝑧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𝑇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3829" y="1124700"/>
                <a:ext cx="8794745" cy="5276100"/>
              </a:xfrm>
              <a:blipFill>
                <a:blip r:embed="rId3"/>
                <a:stretch>
                  <a:fillRect l="-554" t="-1270" r="-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AFDD4FED-28E5-4F5D-918F-CECC9CDE238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85678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Second-Order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3829" y="817460"/>
                <a:ext cx="8794745" cy="558334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Given</a:t>
                </a:r>
                <a:endParaRPr lang="en-US" sz="2400" dirty="0">
                  <a:sym typeface="Wingdings" pitchFamily="2" charset="2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Wingdings" pitchFamily="2" charset="2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𝑇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𝜁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2% settling time to a step input is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sym typeface="Wingdings" pitchFamily="2" charset="2"/>
                        </a:rPr>
                        <m:t>≃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𝑇</m:t>
                          </m:r>
                        </m:num>
                        <m:den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uncPr>
                            <m:fName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8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is a pole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 The approximation is good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𝐻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not associated with a sampled-data system, use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and round the result to an integer.</a:t>
                </a:r>
              </a:p>
              <a:p>
                <a:pPr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percent overshoot could be approximated by the continuous-time overshoot: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𝑃𝑂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≃100%⋅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𝜋𝜁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𝜁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 marL="0" indent="0" eaLnBrk="1" hangingPunct="1">
                  <a:buNone/>
                  <a:defRPr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3829" y="817460"/>
                <a:ext cx="8794745" cy="5583340"/>
              </a:xfrm>
              <a:blipFill>
                <a:blip r:embed="rId3"/>
                <a:stretch>
                  <a:fillRect l="-554" t="-1201" r="-1802" b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AFDD4FED-28E5-4F5D-918F-CECC9CDE238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The Sample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Certain methods expect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𝑠𝑇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≪1</m:t>
                    </m:r>
                  </m:oMath>
                </a14:m>
                <a:r>
                  <a:rPr lang="en-US" sz="2800" dirty="0">
                    <a:sym typeface="Wingdings" pitchFamily="2" charset="2"/>
                  </a:rPr>
                  <a:t>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If the signals have a max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𝑚𝑥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𝑚𝑥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≪1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should ensure the expected results.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About choosing a small T note that: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amount of computations is proportional to 1/T.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Real-time constraints are harder to satisfy.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 effect of quantization error can be very significant. 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Controller design: may have significant numerical error.</a:t>
                </a:r>
              </a:p>
              <a:p>
                <a:pPr eaLnBrk="1" hangingPunct="1">
                  <a:defRPr/>
                </a:pPr>
                <a:r>
                  <a:rPr lang="en-US" dirty="0">
                    <a:solidFill>
                      <a:srgbClr val="FFC000"/>
                    </a:solidFill>
                    <a:sym typeface="Wingdings" pitchFamily="2" charset="2"/>
                  </a:rPr>
                  <a:t>Controller parameters depend on T!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257300"/>
                <a:ext cx="8572500" cy="5143500"/>
              </a:xfrm>
              <a:blipFill>
                <a:blip r:embed="rId3"/>
                <a:stretch>
                  <a:fillRect l="-711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Designing SD Control Systems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ym typeface="Wingdings" pitchFamily="2" charset="2"/>
              </a:rPr>
              <a:t>A precise solution is to find the controller directly in the z-domain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Use state estimation and state feedback.</a:t>
            </a:r>
          </a:p>
          <a:p>
            <a:pPr lvl="1" eaLnBrk="1" hangingPunct="1">
              <a:defRPr/>
            </a:pPr>
            <a:r>
              <a:rPr lang="en-US" sz="2400" dirty="0">
                <a:sym typeface="Wingdings" pitchFamily="2" charset="2"/>
              </a:rPr>
              <a:t>OR other methods.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21A5D3E-16B0-475C-BBB5-BF1D81E90B0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Designing SD Control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1166637"/>
                <a:ext cx="8572500" cy="51435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A possible approach is to approximate a CT controller by a DT controller.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First, find the controller C(s) in the s-domain.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Then, approximate it by a DT controller.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Approximations get better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Wingdings" pitchFamily="2" charset="2"/>
                  </a:rPr>
                  <a:t>There are several possible approximation methods.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Find the differential equation representing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and approximate it by a difference equation.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OR use the formula</a:t>
                </a:r>
                <a:endParaRPr lang="en-US" sz="2400" i="1" dirty="0">
                  <a:sym typeface="Wingdings" pitchFamily="2" charset="2"/>
                </a:endParaRPr>
              </a:p>
              <a:p>
                <a:pPr marL="457200" lvl="1" indent="0" eaLnBrk="1" hangingPunct="1">
                  <a:buNone/>
                  <a:defRPr/>
                </a:pPr>
                <a:endParaRPr lang="en-US" sz="24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endParaRPr lang="en-US" sz="24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OR use the bilinear transformation.</a:t>
                </a:r>
              </a:p>
              <a:p>
                <a:pPr eaLnBrk="1" hangingPunct="1">
                  <a:defRPr/>
                </a:pPr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1166637"/>
                <a:ext cx="8572500" cy="5143500"/>
              </a:xfrm>
              <a:blipFill>
                <a:blip r:embed="rId4"/>
                <a:stretch>
                  <a:fillRect l="-569" t="-1303" r="-1636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8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9420" y="5241925"/>
            <a:ext cx="4540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6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Approximation by difference equations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838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Let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Analog PID controller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Digital PID controller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9220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257300"/>
            <a:ext cx="2466975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716088"/>
            <a:ext cx="7680325" cy="122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50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429000"/>
            <a:ext cx="6591300" cy="1300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" y="5153025"/>
            <a:ext cx="81867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13446B2C-F147-462F-9B6D-6373AD28DF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BB64E99-F51C-4B91-B925-A51D6E29DC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181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Stability Calculations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57300"/>
            <a:ext cx="85725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The Routh-Hurwitz criterion may be used when z is substituted with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Alternatively, Jury’s test may be applied directly.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429000" y="6400800"/>
            <a:ext cx="2171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59750" y="2506641"/>
            <a:ext cx="1902010" cy="890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Array for Jury’s Stability Test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/>
              <a:t>Write the pole equation as Q(z) = 0 with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None/>
              <a:defRPr/>
            </a:pPr>
            <a:r>
              <a:rPr lang="en-US" dirty="0"/>
              <a:t>and a</a:t>
            </a:r>
            <a:r>
              <a:rPr lang="en-US" baseline="-25000" dirty="0"/>
              <a:t>n</a:t>
            </a:r>
            <a:r>
              <a:rPr lang="en-US" dirty="0"/>
              <a:t> &gt; 0. The array is: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76239" y="1875905"/>
            <a:ext cx="7721722" cy="505865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7450" y="3275380"/>
            <a:ext cx="8506769" cy="309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9475" y="4120290"/>
            <a:ext cx="3222450" cy="1073744"/>
          </a:xfrm>
          <a:prstGeom prst="rect">
            <a:avLst/>
          </a:prstGeom>
          <a:noFill/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418380" y="4081885"/>
            <a:ext cx="4113791" cy="1073744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9045" y="241385"/>
            <a:ext cx="8506769" cy="3508284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13030" y="5384182"/>
            <a:ext cx="2755499" cy="1073744"/>
          </a:xfrm>
          <a:prstGeom prst="rect">
            <a:avLst/>
          </a:prstGeom>
          <a:noFill/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653530" y="5345777"/>
            <a:ext cx="2755499" cy="1073744"/>
          </a:xfrm>
          <a:prstGeom prst="rect">
            <a:avLst/>
          </a:prstGeom>
          <a:noFill/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85855" y="4081885"/>
            <a:ext cx="3610070" cy="118872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55425" y="0"/>
            <a:ext cx="844910" cy="914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570530" y="0"/>
            <a:ext cx="844910" cy="914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72735" y="1355130"/>
            <a:ext cx="537671" cy="3657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09045" y="3390595"/>
            <a:ext cx="537671" cy="3657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16285" y="5349250"/>
            <a:ext cx="3383280" cy="118872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077145" y="2084825"/>
            <a:ext cx="844910" cy="914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55425" y="2084825"/>
            <a:ext cx="844910" cy="914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382915" y="3429000"/>
            <a:ext cx="537671" cy="36576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227825" y="2084825"/>
            <a:ext cx="844910" cy="914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610405" y="5349249"/>
            <a:ext cx="3108960" cy="1097280"/>
          </a:xfrm>
          <a:prstGeom prst="rect">
            <a:avLst/>
          </a:prstGeom>
          <a:solidFill>
            <a:srgbClr val="FF99CC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Stability Conditions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83264" y="2163099"/>
            <a:ext cx="8227584" cy="404935"/>
          </a:xfrm>
          <a:prstGeom prst="rect">
            <a:avLst/>
          </a:prstGeom>
          <a:noFill/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462665" y="1393535"/>
            <a:ext cx="7782522" cy="445064"/>
          </a:xfrm>
          <a:prstGeom prst="rect">
            <a:avLst/>
          </a:prstGeom>
          <a:noFill/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50795" y="3277360"/>
            <a:ext cx="8506769" cy="309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Simplified Stability Test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800" dirty="0"/>
              <a:t>Write the pole equation as Q(z) = 0 with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buNone/>
              <a:defRPr/>
            </a:pPr>
            <a:r>
              <a:rPr lang="en-US" sz="2800" dirty="0"/>
              <a:t>The array is: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35596" y="1759145"/>
            <a:ext cx="7380820" cy="483532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3528" y="2924944"/>
            <a:ext cx="8460610" cy="3725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b_k = \left|\begin{array}{ll}&#10;a_0 &amp; a_{n-k}\\&#10;a_n &amp; a_k&#10;\end{array}\right|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59.0003"/>
  <p:tag name="PICTUREFILESIZE" val="184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c_k = \left|\begin{array}{ll}&#10;b_0     &amp; b_{n-1-k}\\&#10;b_{n-1} &amp; b_k&#10;\end{array}\right|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02.9804"/>
  <p:tag name="PICTUREFILESIZE" val="218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begin{array}{lllllllll}&#10;a_0     &amp; a_1    &amp; a_2     &amp; \dots &amp; a_{n-k-1} &amp; a_{n-k} &amp; \dots &amp; a_{n-1} &amp; a_n\\&#10;a_n     &amp; a_{n-1}&amp; a_{n-2} &amp; \dots &amp; a_{k+1}   &amp; a_{k}   &amp; \dots &amp; a_1     &amp; a_0\\&#10;b_0     &amp; b_1    &amp; b_2     &amp; \dots &amp; b_{n-k-1} &amp; b_{n-k} &amp; \dots &amp; b_{n-1} &amp; \\&#10;b_{n-1} &amp; b_{n-2}&amp; b_{n-3} &amp; \dots &amp; b_{k}     &amp; b_{k-1} &amp; \dots &amp; b_0     &amp; \\&#10;\vdots  &amp; \vdots &amp; \vdots  &amp;\vdots &amp; \vdots    &amp;         &amp;       &amp;         &amp;  \\&#10;l_0     &amp; l_1    &amp; l_2     &amp; l_3   &amp;           &amp;         &amp;       &amp;         &amp;  \\&#10;l_3     &amp; l_2    &amp; l_1     &amp; l_0   &amp;           &amp;         &amp;       &amp;         &amp;  \\&#10;m_0     &amp; m_1    &amp; m_2     &amp;       &amp;           &amp;         &amp;       &amp;         &amp;  \\&#10;m_2     &amp; m_1    &amp; m_0     &amp;       &amp;           &amp;         &amp;       &amp;         &amp;  &#10;\end{arra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96.981"/>
  <p:tag name="PICTUREFILESIZE" val="1152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m_2 = \left|\begin{array}{ll}&#10;l_0 &amp; l_1\\&#10;l_3 &amp; l_2&#10;\end{array}\right|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68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m_0 = \left|\begin{array}{ll}&#10;l_0 &amp; l_3\\&#10;l_3 &amp; l_0&#10;\end{array}\right|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76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|b_0| &gt; |b_{n-1}|\quad |c_0| &gt; |c_{n-2}|\;\dots\; |m_0| &gt; |m_2|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05.9608"/>
  <p:tag name="PICTUREFILESIZE" val="287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|a_0| &lt; a_n\quad Q(1) &gt; 0\quad (-1)^nQ(-1) &gt; 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84.0008"/>
  <p:tag name="PICTUREFILESIZE" val="275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begin{array}{lllllllll}&#10;a_0     &amp; a_1    &amp; a_2     &amp; \dots &amp; a_{n-k-1} &amp; a_{n-k} &amp; \dots &amp; a_{n-1} &amp; a_n\\&#10;a_n     &amp; a_{n-1}&amp; a_{n-2} &amp; \dots &amp; a_{k+1}   &amp; a_{k}   &amp; \dots &amp; a_1     &amp; a_0\\&#10;b_0     &amp; b_1    &amp; b_2     &amp; \dots &amp; b_{n-k-1} &amp; b_{n-k} &amp; \dots &amp; b_{n-1} &amp; \\&#10;b_{n-1} &amp; b_{n-2}&amp; b_{n-3} &amp; \dots &amp; b_{k}     &amp; b_{k-1} &amp; \dots &amp; b_0     &amp; \\&#10;\vdots  &amp; \vdots &amp; \vdots  &amp;\vdots &amp; \vdots    &amp;         &amp;       &amp;         &amp;  \\&#10;l_0     &amp; l_1    &amp; l_2     &amp; l_3   &amp;           &amp;         &amp;       &amp;         &amp;  \\&#10;l_3     &amp; l_2    &amp; l_1     &amp; l_0   &amp;           &amp;         &amp;       &amp;         &amp;  \\&#10;m_0     &amp; m_1    &amp; m_2     &amp;       &amp;           &amp;         &amp;       &amp;         &amp;  \\&#10;\end{arra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96.981"/>
  <p:tag name="PICTUREFILESIZE" val="1055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Q(z) = a_nz^n + a_{n-1}z^{n-1} + \dots a_1z + a_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81.0008"/>
  <p:tag name="PICTUREFILESIZE" val="245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begin{array}{lllllllll}&#10;a_0     &amp; a_1    &amp; a_2     &amp; \dots &amp; a_{k}     &amp; a_{k+1}     &amp; \dots &amp; a_{n-1} &amp; a_n\\&#10;a_n     &amp; a_{n-1}&amp; a_{n-2} &amp; \dots &amp; a_{n-k}   &amp; a_{n-k-1}   &amp; \dots &amp; a_1     &amp; a_0\\&#10;b_0     &amp; b_1    &amp; b_2     &amp; \dots &amp; b_{k}     &amp; b_{k+1}     &amp; \dots &amp; b_{n-1} &amp; \\&#10;b_{n-1} &amp; b_{n-2}&amp; b_{n-3} &amp; \dots &amp; b_{n-k-1} &amp; b_{n-k-2}   &amp; \dots &amp; b_0     &amp; \\&#10;\vdots  &amp; \vdots &amp; \vdots  &amp;       &amp;           &amp;         &amp;       &amp;         &amp;  \\&#10;m_0     &amp; m_1    &amp; m_2     &amp;       &amp;           &amp;         &amp;       &amp;         &amp;  \\&#10;m_2     &amp; m_1    &amp; m_0     &amp;       &amp;           &amp;         &amp;       &amp;         &amp;  \\&#10;n_0     &amp; n_1    &amp;         &amp;       &amp;           &amp;         &amp;       &amp;         &amp;  \\&#10;n_1     &amp; n_0    &amp;         &amp;       &amp;           &amp;         &amp;       &amp;         &amp;  \\&#10;p_0     &amp;        &amp;         &amp;       &amp;           &amp;         &amp;       &amp;         &amp;  \\&#10;\end{arra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19.961"/>
  <p:tag name="PICTUREFILESIZE" val="1177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C(z) = \left(1-z^{-1}\right)\cdot Z\left\{\frac{C(s)}{s}\right\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79.0005"/>
  <p:tag name="PICTUREFILESIZE" val="281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begin{array}{lllllllll}&#10;a_0     &amp; a_1    &amp; a_2     &amp; \dots &amp; a_{k}     &amp; a_{k+1}     &amp; \dots &amp; a_{n-1} &amp; a_n\\&#10;a_n     &amp; a_{n-1}&amp; a_{n-2} &amp; \dots &amp; a_{n-k}   &amp; a_{n-k-1}   &amp; \dots &amp; a_1     &amp; a_0\\&#10;b_0     &amp; b_1    &amp; b_2     &amp; \dots &amp; b_{k}     &amp; b_{k+1}     &amp; \dots &amp; b_{n-1} &amp; \\&#10;b_{n-1} &amp; b_{n-2}&amp; b_{n-3} &amp; \dots &amp; b_{n-k-1} &amp; b_{n-k-2}   &amp; \dots &amp; b_0     &amp; \\&#10;\vdots  &amp; \vdots &amp; \vdots  &amp;       &amp;           &amp;         &amp;       &amp;         &amp;  \\&#10;m_0     &amp; m_1    &amp; m_2     &amp;       &amp;           &amp;         &amp;       &amp;         &amp;  \\&#10;m_2     &amp; m_1    &amp; m_0     &amp;       &amp;           &amp;         &amp;       &amp;         &amp;  \\&#10;n_0     &amp; n_1    &amp;         &amp;       &amp;           &amp;         &amp;       &amp;         &amp;  \\&#10;n_1     &amp; n_0    &amp;         &amp;       &amp;           &amp;         &amp;       &amp;         &amp;  \\&#10;p_0     &amp;        &amp;         &amp;       &amp;           &amp;         &amp;       &amp;         &amp;  \\&#10;\end{arra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19.961"/>
  <p:tag name="PICTUREFILESIZE" val="1177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c_k = b_{k+1} - \frac{b_0}{b_{n-1}}\cdot b_{n-k-2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49.0005"/>
  <p:tag name="PICTUREFILESIZE" val="200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b_k = a_{k+1}-\frac{a_0}{a_n}\cdot a_{n-k-1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1.0005"/>
  <p:tag name="PICTUREFILESIZE" val="176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n_0 = m_1-\frac{m_0}{m_2}\cdot m_1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84.9804"/>
  <p:tag name="PICTUREFILESIZE" val="148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n_1 = m_2 - \frac{m_0}{m_2}\cdot m_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84.9804"/>
  <p:tag name="PICTUREFILESIZE" val="153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begin{array}{lllllllll}&#10;a_0     &amp; a_1    &amp; a_2     &amp; \dots &amp; a_{k}     &amp; a_{k+1}     &amp; \dots &amp; a_{n-1} &amp; a_n\\&#10;a_n     &amp; a_{n-1}&amp; a_{n-2} &amp; \dots &amp; a_{n-k}   &amp; a_{n-k-1}   &amp; \dots &amp; a_1     &amp; a_0\\&#10;b_0     &amp; b_1    &amp; b_2     &amp; \dots &amp; b_{k}     &amp; b_{k+1}     &amp; \dots &amp; b_{n-1} &amp; \\&#10;b_{n-1} &amp; b_{n-2}&amp; b_{n-3} &amp; \dots &amp; b_{n-k-1} &amp; b_{n-k-2}   &amp; \dots &amp; b_0     &amp; \\&#10;\vdots  &amp; \vdots &amp; \vdots  &amp;       &amp;           &amp;         &amp;       &amp;         &amp;  \\&#10;m_0     &amp; m_1    &amp; m_2     &amp;       &amp;           &amp;         &amp;       &amp;         &amp;  \\&#10;m_2     &amp; m_1    &amp; m_0     &amp;       &amp;           &amp;         &amp;       &amp;         &amp;  \\&#10;n_0     &amp; n_1    &amp;         &amp;       &amp;           &amp;         &amp;       &amp;         &amp;  \\&#10;n_1     &amp; n_0    &amp;         &amp;       &amp;           &amp;         &amp;       &amp;         &amp;  \\&#10;p_0     &amp;        &amp;         &amp;       &amp;           &amp;         &amp;       &amp;         &amp;  \\&#10;\end{arra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19.961"/>
  <p:tag name="PICTUREFILESIZE" val="1177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e[n] = e(n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3"/>
  <p:tag name="PICTUREFILESIZE" val="10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frac{d\,e}{d\,t}\simeq\frac{e[n]-e[n-1]}{T}\quad&#10;\int\limits_0^t e(\tau)d\,\tau\simeq\sum\limits_{i=0}^n e[i]T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19"/>
  <p:tag name="PICTUREFILESIZE" val="448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u(t) = ke(t) + k_D\frac{d\,e}{d\,t} + k_I\int\limits_{0}^t e(\tau)d\,\tau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40"/>
  <p:tag name="PICTUREFILESIZE" val="368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begin{eqnarray*}&#10;u[n] &amp; = &amp; k\cdot e[n] + k_D\frac{e[n]-e[n-1]}{T} + k_I\cdot s[n-1]\\&#10;s[n] &amp; = &amp; s[n-1] + e[n]\cdot 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84.981"/>
  <p:tag name="PICTUREFILESIZE" val="557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z = \frac{1+s}{1-s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93.96016"/>
  <p:tag name="PICTUREFILESIZE" val="82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Q(z) = a_nz^n + a_{n-1}z^{n-1} + \dots a_1z + a_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81.0008"/>
  <p:tag name="PICTUREFILESIZE" val="245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begin{array}{lllllllll}&#10;a_0     &amp; a_1    &amp; a_2     &amp; \dots &amp; a_{n-k-1} &amp; a_{n-k} &amp; \dots &amp; a_{n-1} &amp; a_n\\&#10;a_n     &amp; a_{n-1}&amp; a_{n-2} &amp; \dots &amp; a_{k+1}   &amp; a_{k}   &amp; \dots &amp; a_1     &amp; a_0\\&#10;b_0     &amp; b_1    &amp; b_2     &amp; \dots &amp; b_{n-k-1} &amp; b_{n-k} &amp; \dots &amp; b_{n-1} &amp; \\&#10;b_{n-1} &amp; b_{n-2}&amp; b_{n-3} &amp; \dots &amp; b_{k}     &amp; b_{k-1} &amp; \dots &amp; b_0     &amp; \\&#10;\vdots  &amp; \vdots &amp; \vdots  &amp;\vdots &amp; \vdots    &amp;         &amp;       &amp;         &amp;  \\&#10;l_0     &amp; l_1    &amp; l_2     &amp; l_3   &amp;           &amp;         &amp;       &amp;         &amp;  \\&#10;l_3     &amp; l_2    &amp; l_1     &amp; l_0   &amp;           &amp;         &amp;       &amp;         &amp;  \\&#10;m_0     &amp; m_1    &amp; m_2     &amp;       &amp;           &amp;         &amp;       &amp;         &amp;  \\&#10;\end{array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96.981"/>
  <p:tag name="PICTUREFILESIZE" val="10556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289033</TotalTime>
  <Words>1213</Words>
  <Application>Microsoft Office PowerPoint</Application>
  <PresentationFormat>On-screen Show (4:3)</PresentationFormat>
  <Paragraphs>189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Tahoma</vt:lpstr>
      <vt:lpstr>Times New Roman</vt:lpstr>
      <vt:lpstr>Wingdings</vt:lpstr>
      <vt:lpstr>Textured</vt:lpstr>
      <vt:lpstr>Transfer-Function Based Analysis</vt:lpstr>
      <vt:lpstr>Designing SD Control Systems</vt:lpstr>
      <vt:lpstr>Designing SD Control Systems</vt:lpstr>
      <vt:lpstr>Approximation by difference equations</vt:lpstr>
      <vt:lpstr>Stability Calculations</vt:lpstr>
      <vt:lpstr>Array for Jury’s Stability Test</vt:lpstr>
      <vt:lpstr>PowerPoint Presentation</vt:lpstr>
      <vt:lpstr>Stability Conditions</vt:lpstr>
      <vt:lpstr>Simplified Stability Test</vt:lpstr>
      <vt:lpstr>PowerPoint Presentation</vt:lpstr>
      <vt:lpstr>Stability Condition</vt:lpstr>
      <vt:lpstr>Stability and the sampling period</vt:lpstr>
      <vt:lpstr>Steady-state calculations</vt:lpstr>
      <vt:lpstr>Time Response</vt:lpstr>
      <vt:lpstr>Time Response</vt:lpstr>
      <vt:lpstr>First-Order Systems</vt:lpstr>
      <vt:lpstr>Second-Order Systems</vt:lpstr>
      <vt:lpstr>Second-Order Systems</vt:lpstr>
      <vt:lpstr>The Sample Period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366</cp:revision>
  <cp:lastPrinted>1601-01-01T00:00:00Z</cp:lastPrinted>
  <dcterms:created xsi:type="dcterms:W3CDTF">2004-08-25T22:08:53Z</dcterms:created>
  <dcterms:modified xsi:type="dcterms:W3CDTF">2019-05-30T01:22:48Z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