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6"/>
  </p:notesMasterIdLst>
  <p:handoutMasterIdLst>
    <p:handoutMasterId r:id="rId37"/>
  </p:handoutMasterIdLst>
  <p:sldIdLst>
    <p:sldId id="400" r:id="rId2"/>
    <p:sldId id="289" r:id="rId3"/>
    <p:sldId id="342" r:id="rId4"/>
    <p:sldId id="343" r:id="rId5"/>
    <p:sldId id="292" r:id="rId6"/>
    <p:sldId id="293" r:id="rId7"/>
    <p:sldId id="419" r:id="rId8"/>
    <p:sldId id="295" r:id="rId9"/>
    <p:sldId id="296" r:id="rId10"/>
    <p:sldId id="297" r:id="rId11"/>
    <p:sldId id="418" r:id="rId12"/>
    <p:sldId id="300" r:id="rId13"/>
    <p:sldId id="416" r:id="rId14"/>
    <p:sldId id="301" r:id="rId15"/>
    <p:sldId id="302" r:id="rId16"/>
    <p:sldId id="305" r:id="rId17"/>
    <p:sldId id="303" r:id="rId18"/>
    <p:sldId id="417" r:id="rId19"/>
    <p:sldId id="355" r:id="rId20"/>
    <p:sldId id="357" r:id="rId21"/>
    <p:sldId id="371" r:id="rId22"/>
    <p:sldId id="372" r:id="rId23"/>
    <p:sldId id="384" r:id="rId24"/>
    <p:sldId id="408" r:id="rId25"/>
    <p:sldId id="394" r:id="rId26"/>
    <p:sldId id="409" r:id="rId27"/>
    <p:sldId id="410" r:id="rId28"/>
    <p:sldId id="310" r:id="rId29"/>
    <p:sldId id="344" r:id="rId30"/>
    <p:sldId id="312" r:id="rId31"/>
    <p:sldId id="358" r:id="rId32"/>
    <p:sldId id="413" r:id="rId33"/>
    <p:sldId id="414" r:id="rId34"/>
    <p:sldId id="374" r:id="rId35"/>
  </p:sldIdLst>
  <p:sldSz cx="9144000" cy="6858000" type="screen4x3"/>
  <p:notesSz cx="9144000" cy="6858000"/>
  <p:custDataLst>
    <p:tags r:id="rId3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rdache, Marian" initials="IM" lastIdx="9" clrIdx="0">
    <p:extLst>
      <p:ext uri="{19B8F6BF-5375-455C-9EA6-DF929625EA0E}">
        <p15:presenceInfo xmlns:p15="http://schemas.microsoft.com/office/powerpoint/2012/main" userId="S-1-5-21-515967899-1220945662-1547161642-224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00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88972" autoAdjust="0"/>
  </p:normalViewPr>
  <p:slideViewPr>
    <p:cSldViewPr>
      <p:cViewPr varScale="1">
        <p:scale>
          <a:sx n="81" d="100"/>
          <a:sy n="81" d="100"/>
        </p:scale>
        <p:origin x="11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698"/>
    </p:cViewPr>
  </p:outlin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B9C8A4C-4F89-40BF-A255-128B773AE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32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1B43BA2-1466-4C90-8605-0AE797436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68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98A51-1F97-461B-9843-A012D1485DD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44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A574A-5F42-46E0-995A-B534203515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0275F-BE3B-4452-81CA-98F52300D08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83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A574A-5F42-46E0-995A-B534203515E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0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0DE2D-4416-45BE-A187-E361F1E498B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40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312DE-1AB4-4BD8-B2AC-FE13699AA6D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9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FC4C2-1ECA-476B-945D-F902EEE7DCF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28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625CD-E80E-4038-B095-1ACFDD0F0CF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07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20FBE96-9BC9-4D8F-952A-BC436CEB0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BCC210-621D-4EA2-9002-4087EFF17805}" type="slidenum">
              <a:rPr lang="en-US" altLang="en-US" sz="1200" smtClean="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A6C1B1F-8BBF-4B9C-ABB0-5392438332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0B0F31A-64A3-408A-9E0A-09214E739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See section 10.3 of the textbook.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858AA-0FDD-4B20-9C49-E3B95991D16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32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FEFBF-A1F1-4964-80A3-B9123852A5B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4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7BED3-CACD-4A43-87DB-3E6FE2AFD1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98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B4FD8-4EB8-4136-A2C1-E8219CED1DE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5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753D9-1B83-4C17-8127-722FD6CD9A7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5F36D39-67C9-44CD-B310-6DDB8C98C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253A68A-0F92-40FD-90F3-2841FDD8227F}" type="slidenum">
              <a:rPr lang="en-US" altLang="en-US" sz="1200" smtClean="0">
                <a:latin typeface="Arial" panose="020B0604020202020204" pitchFamily="34" charset="0"/>
              </a:rPr>
              <a:pPr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DDB7DEF-43EA-4A60-B91C-3497F5A83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BE60ACB-3D06-47EA-9A79-7C263AA5E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88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5F36D39-67C9-44CD-B310-6DDB8C98C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253A68A-0F92-40FD-90F3-2841FDD8227F}" type="slidenum">
              <a:rPr lang="en-US" altLang="en-US" sz="1200" smtClean="0">
                <a:latin typeface="Arial" panose="020B0604020202020204" pitchFamily="34" charset="0"/>
              </a:rPr>
              <a:pPr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DDB7DEF-43EA-4A60-B91C-3497F5A83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BE60ACB-3D06-47EA-9A79-7C263AA5E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5F36D39-67C9-44CD-B310-6DDB8C98C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253A68A-0F92-40FD-90F3-2841FDD8227F}" type="slidenum">
              <a:rPr lang="en-US" altLang="en-US" sz="1200" smtClean="0"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DDB7DEF-43EA-4A60-B91C-3497F5A83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>
                <a:extLst>
                  <a:ext uri="{FF2B5EF4-FFF2-40B4-BE49-F238E27FC236}">
                    <a16:creationId xmlns:a16="http://schemas.microsoft.com/office/drawing/2014/main" id="{CBE60ACB-3D06-47EA-9A79-7C263AA5E55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b="0" dirty="0">
                    <a:sym typeface="Wingdings" pitchFamily="2" charset="2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has no effect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dirty="0">
                    <a:latin typeface="Arial" panose="020B0604020202020204" pitchFamily="34" charset="0"/>
                  </a:rPr>
                  <a:t>, so it can be determine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d separately so as to minimize J. 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204" name="Rectangle 3">
                <a:extLst>
                  <a:ext uri="{FF2B5EF4-FFF2-40B4-BE49-F238E27FC236}">
                    <a16:creationId xmlns:a16="http://schemas.microsoft.com/office/drawing/2014/main" id="{CBE60ACB-3D06-47EA-9A79-7C263AA5E55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b="0" dirty="0">
                    <a:sym typeface="Wingdings" pitchFamily="2" charset="2"/>
                  </a:rPr>
                  <a:t>Note that </a:t>
                </a:r>
                <a:r>
                  <a:rPr lang="en-US" b="0" i="0">
                    <a:latin typeface="Cambria Math" panose="02040503050406030204" pitchFamily="18" charset="0"/>
                    <a:sym typeface="Wingdings" pitchFamily="2" charset="2"/>
                  </a:rPr>
                  <a:t>𝑢(𝑛)</a:t>
                </a:r>
                <a:r>
                  <a:rPr lang="en-US" dirty="0">
                    <a:sym typeface="Wingdings" pitchFamily="2" charset="2"/>
                  </a:rPr>
                  <a:t> has no effect on </a:t>
                </a:r>
                <a:r>
                  <a:rPr lang="en-US" b="0" i="0">
                    <a:latin typeface="Cambria Math" panose="02040503050406030204" pitchFamily="18" charset="0"/>
                    <a:sym typeface="Wingdings" pitchFamily="2" charset="2"/>
                  </a:rPr>
                  <a:t>𝑥(0, …, 𝑛)</a:t>
                </a:r>
                <a:r>
                  <a:rPr lang="en-US" altLang="en-US" dirty="0">
                    <a:latin typeface="Arial" panose="020B0604020202020204" pitchFamily="34" charset="0"/>
                  </a:rPr>
                  <a:t>, so it can be determine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d separately so as to minimize J. 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967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C26560A-5310-4D8C-9B6D-04D844B114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5A3E5F1-92EA-43BE-A22B-62139D7CF269}" type="slidenum">
              <a:rPr lang="en-US" altLang="en-US" sz="1200" smtClean="0">
                <a:latin typeface="Arial" panose="020B0604020202020204" pitchFamily="34" charset="0"/>
              </a:rPr>
              <a:pPr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1020AA5-B782-4E4C-9FF7-C444A926A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BB532F3-77B6-4B1E-8C9B-02DFF20E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C26560A-5310-4D8C-9B6D-04D844B114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5A3E5F1-92EA-43BE-A22B-62139D7CF269}" type="slidenum">
              <a:rPr lang="en-US" altLang="en-US" sz="1200" smtClean="0"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1020AA5-B782-4E4C-9FF7-C444A926A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BB532F3-77B6-4B1E-8C9B-02DFF20E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3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36A55-9297-41C1-A428-115332B35F6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10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7DC26-C79A-4C72-B159-B0FBB818E4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57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9F0109-692A-472A-B68F-56C5E848C4B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eaLnBrk="1" hangingPunct="1"/>
                <a:r>
                  <a:rPr lang="en-US" dirty="0"/>
                  <a:t>Note that for the discrete-time state estimator,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the Dirac function but the impulse</a:t>
                </a:r>
                <a:r>
                  <a:rPr lang="en-US" baseline="0" dirty="0"/>
                  <a:t> function, which is well defined: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aseline="0" dirty="0"/>
                  <a:t> for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aseline="0" dirty="0"/>
                  <a:t> and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aseline="0" dirty="0"/>
                  <a:t> for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baseline="0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758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eaLnBrk="1" hangingPunct="1"/>
                <a:r>
                  <a:rPr lang="en-US" dirty="0"/>
                  <a:t>Note that for the discrete-time state estimator, </a:t>
                </a:r>
                <a:r>
                  <a:rPr lang="en-US" b="0" i="0">
                    <a:latin typeface="Cambria Math" panose="02040503050406030204" pitchFamily="18" charset="0"/>
                  </a:rPr>
                  <a:t>𝛿(𝑘)</a:t>
                </a:r>
                <a:r>
                  <a:rPr lang="en-US" dirty="0"/>
                  <a:t> is not the Dirac function but the impulse</a:t>
                </a:r>
                <a:r>
                  <a:rPr lang="en-US" baseline="0" dirty="0"/>
                  <a:t> function, which is well defined: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𝛿(𝑘)=1</a:t>
                </a:r>
                <a:r>
                  <a:rPr lang="en-US" baseline="0" dirty="0"/>
                  <a:t> for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𝑘=0</a:t>
                </a:r>
                <a:r>
                  <a:rPr lang="en-US" baseline="0" dirty="0"/>
                  <a:t> and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𝛿(𝑘)=0</a:t>
                </a:r>
                <a:r>
                  <a:rPr lang="en-US" baseline="0" dirty="0"/>
                  <a:t> for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𝑘≠0</a:t>
                </a:r>
                <a:r>
                  <a:rPr lang="en-US" baseline="0" dirty="0"/>
                  <a:t>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94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49A7A-1FED-43D8-A01C-2E47BBAAE9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403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0F214-111D-40D8-B2DC-34E8CC4DB71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95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0F214-111D-40D8-B2DC-34E8CC4DB71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254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0F214-111D-40D8-B2DC-34E8CC4DB71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18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0F214-111D-40D8-B2DC-34E8CC4DB71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0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8F97A-CF2D-4607-BE00-797EEAC81E8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7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CC798-7936-48E0-98CE-E4F6EE2F2D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0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AB21A-4CD8-435D-96BD-230970D437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eaLnBrk="1" hangingPunct="1"/>
                <a:r>
                  <a:rPr lang="en-US" dirty="0"/>
                  <a:t>The minimum</a:t>
                </a:r>
                <a:r>
                  <a:rPr lang="en-US" baseline="0" dirty="0"/>
                  <a:t>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aseline="0" dirty="0"/>
                  <a:t> for which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aseline="0" dirty="0"/>
                  <a:t> could be reached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aseline="0" dirty="0"/>
                  <a:t>, where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aseline="0" dirty="0"/>
                  <a:t> is the number of state variables.</a:t>
                </a:r>
                <a:r>
                  <a:rPr lang="en-US" dirty="0"/>
                  <a:t> Reachability does not imply that it is practical to drive the state anywhere in the state space. From a practical viewpoint, the reachable space is limited by the bounds of the control input. </a:t>
                </a:r>
              </a:p>
            </p:txBody>
          </p:sp>
        </mc:Choice>
        <mc:Fallback xmlns="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eaLnBrk="1" hangingPunct="1"/>
                <a:r>
                  <a:rPr lang="en-US" dirty="0"/>
                  <a:t>The minimum</a:t>
                </a:r>
                <a:r>
                  <a:rPr lang="en-US" baseline="0" dirty="0"/>
                  <a:t> value of 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𝑘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_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aseline="0" dirty="0"/>
                  <a:t> for which any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𝑧_2</a:t>
                </a:r>
                <a:r>
                  <a:rPr lang="en-US" baseline="0" dirty="0"/>
                  <a:t> could be reached is 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𝑘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_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  = 𝑘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_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  + 𝑛</a:t>
                </a:r>
                <a:r>
                  <a:rPr lang="en-US" baseline="0" dirty="0"/>
                  <a:t>, where 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𝑛</a:t>
                </a:r>
                <a:r>
                  <a:rPr lang="en-US" baseline="0" dirty="0"/>
                  <a:t> is the number of state variables.</a:t>
                </a:r>
                <a:r>
                  <a:rPr lang="en-US" dirty="0"/>
                  <a:t> Reachability does not imply that it is practical to drive the state anywhere in the state space. From a practical viewpoint, the reachable space is limited by the bounds of the control input. 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84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AB21A-4CD8-435D-96BD-230970D437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eaLnBrk="1" hangingPunct="1"/>
                <a:r>
                  <a:rPr lang="en-US" dirty="0"/>
                  <a:t>An example of a controllable system that is not reachable: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 The origin is reached from any initial state in two time steps. However, the controllability</a:t>
                </a:r>
                <a:r>
                  <a:rPr lang="en-US" baseline="0" dirty="0"/>
                  <a:t> matrix has the rank 1 and the system is not reachable. </a:t>
                </a:r>
                <a:endParaRPr lang="en-US" dirty="0"/>
              </a:p>
            </p:txBody>
          </p:sp>
        </mc:Choice>
        <mc:Fallback xmlns="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eaLnBrk="1" hangingPunct="1"/>
                <a:r>
                  <a:rPr lang="en-US" dirty="0"/>
                  <a:t>An example of a controllable system that is not reachable: </a:t>
                </a:r>
                <a:r>
                  <a:rPr lang="en-US" b="0" i="0">
                    <a:latin typeface="Cambria Math" panose="02040503050406030204" pitchFamily="18" charset="0"/>
                  </a:rPr>
                  <a:t>𝐴=[■8(0&amp;1@0&amp;0)]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𝐵=[■8(0@0)]</a:t>
                </a:r>
                <a:r>
                  <a:rPr lang="en-US" dirty="0"/>
                  <a:t>. The origin is reached from any initial state in two time steps. However, the controllability</a:t>
                </a:r>
                <a:r>
                  <a:rPr lang="en-US" baseline="0" dirty="0"/>
                  <a:t> matrix has the rank 1 and the system is not reachable. 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75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78FA1-1E7A-4B50-9B9D-979141D268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3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A3CA3-78BE-4BEB-AAE1-F0B6183C801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7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6DA5-7D1C-48E8-A373-C44A3840BE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E676726F-154C-4129-9DD1-0CA3C63AD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C3778F20-C631-4641-B4B5-EDF1B5BD5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A20E5FA0-C5F7-4173-8CC1-05410EB96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3D49903C-E822-4180-81F7-DD416ED26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1EC163A5-5A0C-4161-BC12-84758527A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BCECA548-FF08-41B2-AA60-F5A141D39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E991D7CE-D6C0-4825-894F-FE384CCAD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B25A21E3-94F7-44C5-9146-337B69A4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191AA2A2-7C16-4225-861D-87FF7B476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15A51837-0E55-468E-9605-6AD79221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5B7C28C7-C651-412E-955E-AF6CBCF1D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png"/><Relationship Id="rId5" Type="http://schemas.openxmlformats.org/officeDocument/2006/relationships/image" Target="../media/image210.png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2.png"/><Relationship Id="rId4" Type="http://schemas.openxmlformats.org/officeDocument/2006/relationships/image" Target="../media/image2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B66A-5383-4DF5-AEB2-40B4A25322A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State Feedback for Discrete-Time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CA34A-A43A-4D16-AEE8-F613ACF46CE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en-US" dirty="0"/>
              <a:t>Pole Placement, State Estimation, Integral Control, LQR, Kalman Estimators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A8574-3125-4FDB-BDC3-AFB2A23A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04876-5388-4CD8-8847-F317BC37E9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701C73-C05A-4B13-BACB-F1E01C76663E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EEGR4933 Automatic Control Systems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2019,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1150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05319B12-F82B-46C1-9739-61AE66DD236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State Feedback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In </a:t>
            </a:r>
            <a:r>
              <a:rPr lang="en-US" i="1" dirty="0">
                <a:sym typeface="Wingdings" pitchFamily="2" charset="2"/>
              </a:rPr>
              <a:t>output</a:t>
            </a:r>
            <a:r>
              <a:rPr lang="en-US" dirty="0">
                <a:sym typeface="Wingdings" pitchFamily="2" charset="2"/>
              </a:rPr>
              <a:t> feedback, the input depends on the output.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In </a:t>
            </a:r>
            <a:r>
              <a:rPr lang="en-US" i="1" dirty="0">
                <a:sym typeface="Wingdings" pitchFamily="2" charset="2"/>
              </a:rPr>
              <a:t>state</a:t>
            </a:r>
            <a:r>
              <a:rPr lang="en-US" dirty="0">
                <a:sym typeface="Wingdings" pitchFamily="2" charset="2"/>
              </a:rPr>
              <a:t> feedback, the input depends on the state.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Linear state feedback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State feedback changes the position of the eigenvalues </a:t>
            </a:r>
            <a:r>
              <a:rPr lang="el-GR">
                <a:cs typeface="Tahoma" pitchFamily="34" charset="0"/>
                <a:sym typeface="Wingdings" pitchFamily="2" charset="2"/>
              </a:rPr>
              <a:t>λ</a:t>
            </a:r>
            <a:r>
              <a:rPr lang="en-US" dirty="0">
                <a:sym typeface="Wingdings" pitchFamily="2" charset="2"/>
              </a:rPr>
              <a:t> of the system. Now they satisfy: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9462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114800"/>
            <a:ext cx="2632075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8900" y="5943600"/>
            <a:ext cx="4433888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2CC58758-D2A9-4961-BF47-CDF0810187B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89518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State Feedback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86295"/>
            <a:ext cx="8572500" cy="545351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K determines the poles of the system.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Arbitrary pole placement is possible for systems that are reachable (controllable from the origin). 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Pole placement can be used to:</a:t>
            </a: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Stabilize an unstable system by placing all poles inside the unit circle.</a:t>
            </a: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Make a stable system faster by moving the dominant pole(s) away from the unit circle.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34441ABC-BDBB-449F-B6C1-EB8124001D7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Ackerman’s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0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Let </a:t>
                </a:r>
                <a:r>
                  <a:rPr lang="el-GR" dirty="0">
                    <a:cs typeface="Tahoma" pitchFamily="34" charset="0"/>
                    <a:sym typeface="Wingdings" pitchFamily="2" charset="2"/>
                  </a:rPr>
                  <a:t>λ</a:t>
                </a:r>
                <a:r>
                  <a:rPr lang="en-US" baseline="-25000" dirty="0">
                    <a:cs typeface="Tahoma" pitchFamily="34" charset="0"/>
                    <a:sym typeface="Wingdings" pitchFamily="2" charset="2"/>
                  </a:rPr>
                  <a:t>1</a:t>
                </a:r>
                <a:r>
                  <a:rPr lang="en-US" dirty="0">
                    <a:cs typeface="Tahoma" pitchFamily="34" charset="0"/>
                    <a:sym typeface="Wingdings" pitchFamily="2" charset="2"/>
                  </a:rPr>
                  <a:t>, </a:t>
                </a:r>
                <a:r>
                  <a:rPr lang="el-GR" dirty="0">
                    <a:cs typeface="Tahoma" pitchFamily="34" charset="0"/>
                    <a:sym typeface="Wingdings" pitchFamily="2" charset="2"/>
                  </a:rPr>
                  <a:t>λ</a:t>
                </a:r>
                <a:r>
                  <a:rPr lang="en-US" baseline="-25000" dirty="0">
                    <a:cs typeface="Tahoma" pitchFamily="34" charset="0"/>
                    <a:sym typeface="Wingdings" pitchFamily="2" charset="2"/>
                  </a:rPr>
                  <a:t>2</a:t>
                </a:r>
                <a:r>
                  <a:rPr lang="en-US" dirty="0">
                    <a:cs typeface="Tahoma" pitchFamily="34" charset="0"/>
                    <a:sym typeface="Wingdings" pitchFamily="2" charset="2"/>
                  </a:rPr>
                  <a:t>, …, </a:t>
                </a:r>
                <a:r>
                  <a:rPr lang="el-GR" dirty="0">
                    <a:cs typeface="Tahoma" pitchFamily="34" charset="0"/>
                    <a:sym typeface="Wingdings" pitchFamily="2" charset="2"/>
                  </a:rPr>
                  <a:t>λ</a:t>
                </a:r>
                <a:r>
                  <a:rPr lang="en-US" baseline="-25000" dirty="0">
                    <a:cs typeface="Tahoma" pitchFamily="34" charset="0"/>
                    <a:sym typeface="Wingdings" pitchFamily="2" charset="2"/>
                  </a:rPr>
                  <a:t>n</a:t>
                </a:r>
                <a:r>
                  <a:rPr lang="en-US" dirty="0">
                    <a:cs typeface="Tahoma" pitchFamily="34" charset="0"/>
                    <a:sym typeface="Wingdings" pitchFamily="2" charset="2"/>
                  </a:rPr>
                  <a:t>, be the desired eigenvalues.</a:t>
                </a:r>
              </a:p>
              <a:p>
                <a:pPr eaLnBrk="1" hangingPunct="1">
                  <a:defRPr/>
                </a:pPr>
                <a:r>
                  <a:rPr lang="en-US" dirty="0">
                    <a:cs typeface="Tahoma" pitchFamily="34" charset="0"/>
                    <a:sym typeface="Wingdings" pitchFamily="2" charset="2"/>
                  </a:rPr>
                  <a:t>Let </a:t>
                </a: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For single-input reachable systems, the following gain achieves the desired poles:</a:t>
                </a: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IMPORTANT: if A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must have the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0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5"/>
                <a:stretch>
                  <a:fillRect l="-711" t="-1659" r="-1493" b="-2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151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343400"/>
            <a:ext cx="6538913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11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7613" y="2516188"/>
            <a:ext cx="70643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2CC58758-D2A9-4961-BF47-CDF0810187B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89518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Where to Place the Poles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8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086295"/>
                <a:ext cx="8572500" cy="545351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400" dirty="0">
                    <a:solidFill>
                      <a:srgbClr val="FFFFFF"/>
                    </a:solidFill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FFFFFF"/>
                    </a:solidFill>
                    <a:sym typeface="Wingdings" pitchFamily="2" charset="2"/>
                  </a:rPr>
                  <a:t> be the sampling interval.</a:t>
                </a:r>
              </a:p>
              <a:p>
                <a:pPr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is a desired pole in the s-domain,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𝑝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𝑝𝑇</m:t>
                        </m:r>
                      </m:sup>
                    </m:sSup>
                  </m:oMath>
                </a14:m>
                <a:r>
                  <a:rPr lang="en-US" sz="2400" dirty="0">
                    <a:sym typeface="Wingdings" pitchFamily="2" charset="2"/>
                  </a:rPr>
                  <a:t> in the z-domain.</a:t>
                </a:r>
              </a:p>
              <a:p>
                <a:pPr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Normally, the poles will be </a:t>
                </a:r>
                <a:r>
                  <a:rPr lang="en-US" sz="2400" u="sng" dirty="0">
                    <a:sym typeface="Wingdings" pitchFamily="2" charset="2"/>
                  </a:rPr>
                  <a:t>very close</a:t>
                </a:r>
                <a:r>
                  <a:rPr lang="en-US" sz="2400" dirty="0">
                    <a:sym typeface="Wingdings" pitchFamily="2" charset="2"/>
                  </a:rPr>
                  <a:t> to the unit circle.</a:t>
                </a:r>
              </a:p>
              <a:p>
                <a:pPr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The dominant pole is the pole closest to the unit circle.</a:t>
                </a:r>
              </a:p>
              <a:p>
                <a:pPr lvl="1" eaLnBrk="1" hangingPunct="1">
                  <a:defRPr/>
                </a:pPr>
                <a:r>
                  <a:rPr lang="en-US" sz="2000" dirty="0">
                    <a:sym typeface="Wingdings" pitchFamily="2" charset="2"/>
                  </a:rPr>
                  <a:t>Single dominant pole 1</a:t>
                </a:r>
                <a:r>
                  <a:rPr lang="en-US" sz="2000" baseline="30000" dirty="0">
                    <a:sym typeface="Wingdings" pitchFamily="2" charset="2"/>
                  </a:rPr>
                  <a:t>st</a:t>
                </a:r>
                <a:r>
                  <a:rPr lang="en-US" sz="2000" dirty="0">
                    <a:sym typeface="Wingdings" pitchFamily="2" charset="2"/>
                  </a:rPr>
                  <a:t>  order response</a:t>
                </a:r>
              </a:p>
              <a:p>
                <a:pPr lvl="1" eaLnBrk="1" hangingPunct="1">
                  <a:defRPr/>
                </a:pPr>
                <a:r>
                  <a:rPr lang="en-US" sz="2000" dirty="0">
                    <a:sym typeface="Wingdings" pitchFamily="2" charset="2"/>
                  </a:rPr>
                  <a:t>Pair of complex conjugate dominant poles  2</a:t>
                </a:r>
                <a:r>
                  <a:rPr lang="en-US" sz="2000" baseline="30000" dirty="0">
                    <a:sym typeface="Wingdings" pitchFamily="2" charset="2"/>
                  </a:rPr>
                  <a:t>nd</a:t>
                </a:r>
                <a:r>
                  <a:rPr lang="en-US" sz="2000" dirty="0">
                    <a:sym typeface="Wingdings" pitchFamily="2" charset="2"/>
                  </a:rPr>
                  <a:t> order response.</a:t>
                </a:r>
              </a:p>
              <a:p>
                <a:pPr eaLnBrk="1" hangingPunct="1">
                  <a:defRPr/>
                </a:pPr>
                <a:r>
                  <a:rPr lang="en-US" sz="2400" dirty="0">
                    <a:solidFill>
                      <a:srgbClr val="FFFFFF"/>
                    </a:solidFill>
                    <a:sym typeface="Wingdings" pitchFamily="2" charset="2"/>
                  </a:rPr>
                  <a:t>An approximate formula relating the dominant pole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FFFF"/>
                    </a:solidFill>
                    <a:sym typeface="Wingdings" pitchFamily="2" charset="2"/>
                  </a:rPr>
                  <a:t> to the 2% settling time to a step input is:</a:t>
                </a:r>
              </a:p>
              <a:p>
                <a:pPr marL="57150" indent="0" algn="ctr" eaLnBrk="1" hangingPunct="1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≃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𝑅𝑒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𝑎𝑙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sz="2800" dirty="0">
                    <a:sym typeface="Wingdings" pitchFamily="2" charset="2"/>
                  </a:rPr>
                  <a:t> </a:t>
                </a:r>
                <a:r>
                  <a:rPr lang="en-US" sz="2400" dirty="0">
                    <a:sym typeface="Wingdings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𝑇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ln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⁡(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sz="2800" dirty="0">
                  <a:sym typeface="Wingdings" pitchFamily="2" charset="2"/>
                </a:endParaRPr>
              </a:p>
              <a:p>
                <a:pPr marL="857250" lvl="1" indent="-342900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The approximation is good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≈1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marL="857250" lvl="1" indent="-342900" eaLnBrk="1" hangingPunct="1">
                  <a:defRPr/>
                </a:pPr>
                <a:r>
                  <a:rPr lang="en-US" sz="2400" dirty="0">
                    <a:solidFill>
                      <a:srgbClr val="FFFFFF"/>
                    </a:solidFill>
                    <a:sym typeface="Wingdings" pitchFamily="2" charset="2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FFFF"/>
                    </a:solidFill>
                    <a:sym typeface="Wingdings" pitchFamily="2" charset="2"/>
                  </a:rPr>
                  <a:t> as a discrete time, use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FFFFFF"/>
                    </a:solidFill>
                    <a:sym typeface="Wingdings" pitchFamily="2" charset="2"/>
                  </a:rPr>
                  <a:t>.</a:t>
                </a:r>
                <a:endParaRPr lang="en-US" sz="24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78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086295"/>
                <a:ext cx="8572500" cy="5453510"/>
              </a:xfrm>
              <a:blipFill>
                <a:blip r:embed="rId3"/>
                <a:stretch>
                  <a:fillRect l="-355"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D04D204-A55F-4704-A5B0-35A8BF2425A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Pole Placement Limitations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Linear models are usually valid for small enough inputs.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Actuators may not be able to apply the requested input if the desired response is too fast.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Typically the state x cannot be measured directly  state estimation.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5D3C3226-8393-4FE3-9CE4-C63235A219A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State Estimation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Typically the state x cannot be measured directly. However, we can estimate it based on the plant model, y, and u.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Correction term needed because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x(0) is unknown.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Models are not precise.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There are disturbances and measurement noise.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3558" name="Picture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" y="3074988"/>
            <a:ext cx="8142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CCA53C23-616C-4399-B7BE-CC9F4E8E2E3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State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08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Ideally, the estimation error converges to zero if the eigenvalues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𝐺𝐶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are inside the unit circle. </a:t>
                </a:r>
              </a:p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𝐴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is stable, the error converges to zero even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= 0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 However, a nonzero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can make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converge faster to 0. </a:t>
                </a: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will not converge to zero if the effect of measurement noise, disturbances, and modeling error is accounted for. </a:t>
                </a:r>
              </a:p>
            </p:txBody>
          </p:sp>
        </mc:Choice>
        <mc:Fallback xmlns="">
          <p:sp>
            <p:nvSpPr>
              <p:cNvPr id="290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3"/>
                <a:stretch>
                  <a:fillRect l="-711" t="-1659" r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15AD97A6-D74A-450F-B923-D9B1DDF3FB2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Closed-Loop with State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input of the plant is </a:t>
                </a:r>
              </a:p>
              <a:p>
                <a:pPr eaLnBrk="1" hangingPunct="1"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Here, the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>
                    <a:sym typeface="Wingdings" pitchFamily="2" charset="2"/>
                  </a:rPr>
                  <a:t> is used for instead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, which is unavailable.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estimator gain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and the feedback gain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𝐾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can be designed independently.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However, the estimator should be faster than the closed-loop system.</a:t>
                </a:r>
              </a:p>
              <a:p>
                <a:pPr marL="457200" lvl="1" indent="4763" eaLnBrk="1" hangingPunct="1">
                  <a:buFont typeface="Wingdings" pitchFamily="2" charset="2"/>
                  <a:buNone/>
                  <a:tabLst>
                    <a:tab pos="571500" algn="l"/>
                  </a:tabLst>
                  <a:defRPr/>
                </a:pPr>
                <a:r>
                  <a:rPr lang="en-US" sz="2400" dirty="0">
                    <a:sym typeface="Wingdings" pitchFamily="2" charset="2"/>
                  </a:rPr>
                  <a:t>Example: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 is a dominant CL pole, the dominant estimator pole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 could be chosen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|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𝑒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|=|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|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4"/>
                <a:stretch>
                  <a:fillRect l="-498" t="-1303" r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5606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8812" y="1892800"/>
            <a:ext cx="2632075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3E646-B8C6-4F76-B7A2-C5E77DF1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966F8939-738D-42D5-AA55-12DD28F89AC9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18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B4F1F117-315E-4A56-8B17-E866FE4E1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85678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Closed-Loop with State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8771" name="Rectangle 3">
                <a:extLst>
                  <a:ext uri="{FF2B5EF4-FFF2-40B4-BE49-F238E27FC236}">
                    <a16:creationId xmlns:a16="http://schemas.microsoft.com/office/drawing/2014/main" id="{AF12DBCE-F763-4B4B-A343-ABAB8168461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086295"/>
                <a:ext cx="8572500" cy="5314505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sz="2800" dirty="0">
                    <a:sym typeface="Wingdings" pitchFamily="2" charset="2"/>
                  </a:rPr>
                  <a:t>The textbook states that: </a:t>
                </a:r>
              </a:p>
              <a:p>
                <a:pPr eaLnBrk="1" hangingPunct="1">
                  <a:defRPr/>
                </a:pPr>
                <a:endParaRPr lang="en-US" sz="1600" i="1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i="1" dirty="0">
                    <a:sym typeface="Wingdings" pitchFamily="2" charset="2"/>
                  </a:rPr>
                  <a:t>A rule of thumb often stated is to make the estimator </a:t>
                </a:r>
                <a:r>
                  <a:rPr lang="en-US" sz="2800" i="1" dirty="0">
                    <a:solidFill>
                      <a:srgbClr val="FF9933"/>
                    </a:solidFill>
                    <a:sym typeface="Wingdings" pitchFamily="2" charset="2"/>
                  </a:rPr>
                  <a:t>two to four times </a:t>
                </a:r>
                <a:r>
                  <a:rPr lang="en-US" sz="2800" i="1" dirty="0">
                    <a:sym typeface="Wingdings" pitchFamily="2" charset="2"/>
                  </a:rPr>
                  <a:t>faster than the system. </a:t>
                </a:r>
                <a:endParaRPr lang="en-US" sz="2800" dirty="0">
                  <a:sym typeface="Wingdings" pitchFamily="2" charset="2"/>
                </a:endParaRP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4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≤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|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𝑒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|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≤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|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100" i="1" dirty="0">
                    <a:sym typeface="Wingdings" pitchFamily="2" charset="2"/>
                  </a:rPr>
                  <a:t> </a:t>
                </a:r>
                <a:r>
                  <a:rPr lang="en-US" sz="2400" i="1" dirty="0">
                    <a:sym typeface="Wingdings" pitchFamily="2" charset="2"/>
                  </a:rPr>
                  <a:t>.</a:t>
                </a:r>
                <a:endParaRPr lang="en-US" sz="11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State estimation can be dangerous, since the plant is controlled based on estimates and not actual state measurements.</a:t>
                </a:r>
              </a:p>
              <a:p>
                <a:pPr eaLnBrk="1" hangingPunct="1">
                  <a:defRPr/>
                </a:pPr>
                <a:endParaRPr lang="en-US" sz="1600" i="1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i="1" dirty="0">
                    <a:sym typeface="Wingdings" pitchFamily="2" charset="2"/>
                  </a:rPr>
                  <a:t>… great care must be exercised to ensure that the effects of the estimator are well understood for all possible conditions of system operation. </a:t>
                </a: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8771" name="Rectangle 3">
                <a:extLst>
                  <a:ext uri="{FF2B5EF4-FFF2-40B4-BE49-F238E27FC236}">
                    <a16:creationId xmlns:a16="http://schemas.microsoft.com/office/drawing/2014/main" id="{AF12DBCE-F763-4B4B-A343-ABAB81684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086295"/>
                <a:ext cx="8572500" cy="5314505"/>
              </a:xfrm>
              <a:blipFill>
                <a:blip r:embed="rId3"/>
                <a:stretch>
                  <a:fillRect l="-1493" t="-1261" r="-3056" b="-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9" name="Text Box 4">
            <a:extLst>
              <a:ext uri="{FF2B5EF4-FFF2-40B4-BE49-F238E27FC236}">
                <a16:creationId xmlns:a16="http://schemas.microsoft.com/office/drawing/2014/main" id="{94FFC4A8-2A4A-47D0-B959-EB968BC2C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7F8DF240-4B85-4E4F-AFC1-6BA967D4C92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Deadbeat Control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Steady state reached in a finite (and small) number of steps.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5067300" y="5638800"/>
            <a:ext cx="39243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Non-deadbeat response</a:t>
            </a:r>
          </a:p>
        </p:txBody>
      </p:sp>
      <p:grpSp>
        <p:nvGrpSpPr>
          <p:cNvPr id="27654" name="Group 9"/>
          <p:cNvGrpSpPr>
            <a:grpSpLocks/>
          </p:cNvGrpSpPr>
          <p:nvPr/>
        </p:nvGrpSpPr>
        <p:grpSpPr bwMode="auto">
          <a:xfrm>
            <a:off x="212725" y="2362200"/>
            <a:ext cx="8931275" cy="3009900"/>
            <a:chOff x="94422" y="2018568"/>
            <a:chExt cx="8932012" cy="3010632"/>
          </a:xfrm>
        </p:grpSpPr>
        <p:pic>
          <p:nvPicPr>
            <p:cNvPr id="2765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957" t="24487" r="5531" b="10526"/>
            <a:stretch>
              <a:fillRect/>
            </a:stretch>
          </p:blipFill>
          <p:spPr bwMode="auto">
            <a:xfrm>
              <a:off x="94422" y="2019300"/>
              <a:ext cx="4536661" cy="3009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765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5968" t="23586" r="5376" b="10378"/>
            <a:stretch>
              <a:fillRect/>
            </a:stretch>
          </p:blipFill>
          <p:spPr bwMode="auto">
            <a:xfrm>
              <a:off x="4610100" y="2018568"/>
              <a:ext cx="4416334" cy="29725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990600" y="5638800"/>
            <a:ext cx="2795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Deadbeat response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B67FC88-0B09-4150-BF72-2FD7F2EB39E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State Space Representation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8458200" cy="4838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Discrete time representation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Recall the continuous time representation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2294" name="Group 26"/>
          <p:cNvGrpSpPr>
            <a:grpSpLocks/>
          </p:cNvGrpSpPr>
          <p:nvPr/>
        </p:nvGrpSpPr>
        <p:grpSpPr bwMode="auto">
          <a:xfrm>
            <a:off x="457200" y="2171700"/>
            <a:ext cx="8216900" cy="1485900"/>
            <a:chOff x="457200" y="2171700"/>
            <a:chExt cx="8216900" cy="1485900"/>
          </a:xfrm>
        </p:grpSpPr>
        <p:grpSp>
          <p:nvGrpSpPr>
            <p:cNvPr id="12304" name="Group 5"/>
            <p:cNvGrpSpPr>
              <a:grpSpLocks/>
            </p:cNvGrpSpPr>
            <p:nvPr/>
          </p:nvGrpSpPr>
          <p:grpSpPr bwMode="auto">
            <a:xfrm>
              <a:off x="457200" y="2171700"/>
              <a:ext cx="8216900" cy="1485900"/>
              <a:chOff x="360" y="2448"/>
              <a:chExt cx="5176" cy="936"/>
            </a:xfrm>
          </p:grpSpPr>
          <p:sp>
            <p:nvSpPr>
              <p:cNvPr id="12306" name="Rectangle 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568" cy="936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2307" name="Line 7"/>
              <p:cNvSpPr>
                <a:spLocks noChangeShapeType="1"/>
              </p:cNvSpPr>
              <p:nvPr/>
            </p:nvSpPr>
            <p:spPr bwMode="auto">
              <a:xfrm>
                <a:off x="768" y="2952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Line 8"/>
              <p:cNvSpPr>
                <a:spLocks noChangeShapeType="1"/>
              </p:cNvSpPr>
              <p:nvPr/>
            </p:nvSpPr>
            <p:spPr bwMode="auto">
              <a:xfrm>
                <a:off x="4224" y="2952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Text Box 9"/>
              <p:cNvSpPr txBox="1">
                <a:spLocks noChangeArrowheads="1"/>
              </p:cNvSpPr>
              <p:nvPr/>
            </p:nvSpPr>
            <p:spPr bwMode="auto">
              <a:xfrm>
                <a:off x="888" y="2592"/>
                <a:ext cx="572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Input</a:t>
                </a:r>
              </a:p>
            </p:txBody>
          </p:sp>
          <p:sp>
            <p:nvSpPr>
              <p:cNvPr id="12310" name="Text Box 10"/>
              <p:cNvSpPr txBox="1">
                <a:spLocks noChangeArrowheads="1"/>
              </p:cNvSpPr>
              <p:nvPr/>
            </p:nvSpPr>
            <p:spPr bwMode="auto">
              <a:xfrm>
                <a:off x="4320" y="2592"/>
                <a:ext cx="70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Output</a:t>
                </a:r>
              </a:p>
            </p:txBody>
          </p:sp>
          <p:sp>
            <p:nvSpPr>
              <p:cNvPr id="12311" name="Text Box 11"/>
              <p:cNvSpPr txBox="1">
                <a:spLocks noChangeArrowheads="1"/>
              </p:cNvSpPr>
              <p:nvPr/>
            </p:nvSpPr>
            <p:spPr bwMode="auto">
              <a:xfrm>
                <a:off x="360" y="2808"/>
                <a:ext cx="397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r(t)</a:t>
                </a:r>
              </a:p>
            </p:txBody>
          </p:sp>
          <p:sp>
            <p:nvSpPr>
              <p:cNvPr id="12312" name="Text Box 12"/>
              <p:cNvSpPr txBox="1">
                <a:spLocks noChangeArrowheads="1"/>
              </p:cNvSpPr>
              <p:nvPr/>
            </p:nvSpPr>
            <p:spPr bwMode="auto">
              <a:xfrm>
                <a:off x="5112" y="2808"/>
                <a:ext cx="424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y(t)</a:t>
                </a:r>
              </a:p>
            </p:txBody>
          </p:sp>
        </p:grpSp>
        <p:pic>
          <p:nvPicPr>
            <p:cNvPr id="12305" name="Picture 16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700" y="2567762"/>
              <a:ext cx="3958751" cy="782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838200" y="4838700"/>
            <a:ext cx="7416800" cy="1485900"/>
            <a:chOff x="648" y="2448"/>
            <a:chExt cx="4672" cy="936"/>
          </a:xfrm>
        </p:grpSpPr>
        <p:sp>
          <p:nvSpPr>
            <p:cNvPr id="12296" name="Rectangle 6"/>
            <p:cNvSpPr>
              <a:spLocks noChangeArrowheads="1"/>
            </p:cNvSpPr>
            <p:nvPr/>
          </p:nvSpPr>
          <p:spPr bwMode="auto">
            <a:xfrm>
              <a:off x="1944" y="2448"/>
              <a:ext cx="2016" cy="936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2297" name="Line 7"/>
            <p:cNvSpPr>
              <a:spLocks noChangeShapeType="1"/>
            </p:cNvSpPr>
            <p:nvPr/>
          </p:nvSpPr>
          <p:spPr bwMode="auto">
            <a:xfrm>
              <a:off x="1080" y="2952"/>
              <a:ext cx="86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8"/>
            <p:cNvSpPr>
              <a:spLocks noChangeShapeType="1"/>
            </p:cNvSpPr>
            <p:nvPr/>
          </p:nvSpPr>
          <p:spPr bwMode="auto">
            <a:xfrm>
              <a:off x="3960" y="2952"/>
              <a:ext cx="86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>
              <a:off x="1224" y="2592"/>
              <a:ext cx="57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Input</a:t>
              </a:r>
            </a:p>
          </p:txBody>
        </p:sp>
        <p:sp>
          <p:nvSpPr>
            <p:cNvPr id="12300" name="Text Box 10"/>
            <p:cNvSpPr txBox="1">
              <a:spLocks noChangeArrowheads="1"/>
            </p:cNvSpPr>
            <p:nvPr/>
          </p:nvSpPr>
          <p:spPr bwMode="auto">
            <a:xfrm>
              <a:off x="4032" y="2592"/>
              <a:ext cx="7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Output</a:t>
              </a:r>
            </a:p>
          </p:txBody>
        </p:sp>
        <p:sp>
          <p:nvSpPr>
            <p:cNvPr id="12301" name="Text Box 11"/>
            <p:cNvSpPr txBox="1">
              <a:spLocks noChangeArrowheads="1"/>
            </p:cNvSpPr>
            <p:nvPr/>
          </p:nvSpPr>
          <p:spPr bwMode="auto">
            <a:xfrm>
              <a:off x="648" y="2808"/>
              <a:ext cx="39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r(t)</a:t>
              </a:r>
            </a:p>
          </p:txBody>
        </p:sp>
        <p:sp>
          <p:nvSpPr>
            <p:cNvPr id="12302" name="Text Box 12"/>
            <p:cNvSpPr txBox="1">
              <a:spLocks noChangeArrowheads="1"/>
            </p:cNvSpPr>
            <p:nvPr/>
          </p:nvSpPr>
          <p:spPr bwMode="auto">
            <a:xfrm>
              <a:off x="4896" y="2808"/>
              <a:ext cx="42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y(t)</a:t>
              </a:r>
            </a:p>
          </p:txBody>
        </p:sp>
        <p:pic>
          <p:nvPicPr>
            <p:cNvPr id="12303" name="Picture 1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2592"/>
              <a:ext cx="1608" cy="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47951EBE-4B63-4F55-AFA5-2D93B58E673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Deadbeat Control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Corresponds to FIR closed-loop transfer functions.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If n is the order of the FIR and a unit step input is applied, the output reaches its steady state after n sampling periods. 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In sampled data systems, deadbeat control is practical for low sampling rates.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Design: Given A, B, C, D, place all poles at zero. 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The ideal state estimator has the same matrices A, B, C, D, and so does not change the transfer function.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2A0C3465-D3C0-4749-938A-535A7090B91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Integral Control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Approach:</a:t>
            </a: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Define new state variable(s):</a:t>
            </a:r>
          </a:p>
          <a:p>
            <a:pPr lvl="1"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Design stabilizing state feedback controller.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How it works: assume that the inputs converge to a constant steady state. Then:  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sym typeface="Wingdings" pitchFamily="2" charset="2"/>
              </a:rPr>
              <a:t>  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77229" y="2866363"/>
            <a:ext cx="6418092" cy="404548"/>
          </a:xfrm>
          <a:prstGeom prst="rect">
            <a:avLst/>
          </a:prstGeom>
          <a:noFill/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77880" y="5771705"/>
            <a:ext cx="8274234" cy="37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A96F34AD-4F34-4252-B91B-845C1084ED3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Integral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Note </a:t>
            </a:r>
            <a:r>
              <a:rPr lang="en-US">
                <a:sym typeface="Wingdings" pitchFamily="2" charset="2"/>
              </a:rPr>
              <a:t>the ss</a:t>
            </a:r>
            <a:r>
              <a:rPr lang="en-US" dirty="0">
                <a:sym typeface="Wingdings" pitchFamily="2" charset="2"/>
              </a:rPr>
              <a:t> representation: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Proportional + integral terms: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458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7675" y="4113213"/>
            <a:ext cx="5670550" cy="1073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76408" y="2268552"/>
            <a:ext cx="8502493" cy="956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761681-B865-4503-9E1F-068DC078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panose="020B0604020202020204" pitchFamily="34" charset="0"/>
              </a:rPr>
              <a:t> </a:t>
            </a:r>
            <a:fld id="{F74FE284-D3C2-4C06-8139-184E5B58EA81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23</a:t>
            </a:fld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299010" name="Rectangle 2">
            <a:extLst>
              <a:ext uri="{FF2B5EF4-FFF2-40B4-BE49-F238E27FC236}">
                <a16:creationId xmlns:a16="http://schemas.microsoft.com/office/drawing/2014/main" id="{17B6C4FA-6BB8-44D0-B9C6-51E90F1C8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LQR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9011" name="Rectangle 3">
                <a:extLst>
                  <a:ext uri="{FF2B5EF4-FFF2-40B4-BE49-F238E27FC236}">
                    <a16:creationId xmlns:a16="http://schemas.microsoft.com/office/drawing/2014/main" id="{C74C4C59-E19A-4C8A-AF22-D2BD8EF82A9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ym typeface="Wingdings" pitchFamily="2" charset="2"/>
                  </a:rPr>
                  <a:t>Provides a different way to find K.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ym typeface="Wingdings" pitchFamily="2" charset="2"/>
                  </a:rPr>
                  <a:t>Pole placement finds K such that the poles are at the desired location.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ym typeface="Wingdings" pitchFamily="2" charset="2"/>
                  </a:rPr>
                  <a:t>LQR finds K that minimizes a cost function.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ym typeface="Wingdings" pitchFamily="2" charset="2"/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𝐶𝑥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𝐷𝑢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should converge to zero. The LQR cost function is: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𝑄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𝑅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select the terms that should converge faster to 0.</a:t>
                </a:r>
              </a:p>
            </p:txBody>
          </p:sp>
        </mc:Choice>
        <mc:Fallback xmlns="">
          <p:sp>
            <p:nvSpPr>
              <p:cNvPr id="299011" name="Rectangle 3">
                <a:extLst>
                  <a:ext uri="{FF2B5EF4-FFF2-40B4-BE49-F238E27FC236}">
                    <a16:creationId xmlns:a16="http://schemas.microsoft.com/office/drawing/2014/main" id="{C74C4C59-E19A-4C8A-AF22-D2BD8EF82A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4"/>
                <a:stretch>
                  <a:fillRect l="-711" t="-2607" r="-2132" b="-2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1" name="Text Box 4">
            <a:extLst>
              <a:ext uri="{FF2B5EF4-FFF2-40B4-BE49-F238E27FC236}">
                <a16:creationId xmlns:a16="http://schemas.microsoft.com/office/drawing/2014/main" id="{265E7AAE-98F8-4C68-AC06-02AD768B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7B2CC8-0534-4964-8B70-8D63E1C0CD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22" y="4189189"/>
            <a:ext cx="6763455" cy="9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9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761681-B865-4503-9E1F-068DC078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F74FE284-D3C2-4C06-8139-184E5B58EA81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24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299010" name="Rectangle 2">
            <a:extLst>
              <a:ext uri="{FF2B5EF4-FFF2-40B4-BE49-F238E27FC236}">
                <a16:creationId xmlns:a16="http://schemas.microsoft.com/office/drawing/2014/main" id="{17B6C4FA-6BB8-44D0-B9C6-51E90F1C8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LQR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9011" name="Rectangle 3">
                <a:extLst>
                  <a:ext uri="{FF2B5EF4-FFF2-40B4-BE49-F238E27FC236}">
                    <a16:creationId xmlns:a16="http://schemas.microsoft.com/office/drawing/2014/main" id="{C74C4C59-E19A-4C8A-AF22-D2BD8EF82A9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ym typeface="Wingdings" pitchFamily="2" charset="2"/>
                  </a:rPr>
                  <a:t>LQR finds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that minimizes the cost function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ym typeface="Wingdings" pitchFamily="2" charset="2"/>
                  </a:rPr>
                  <a:t>The LQR solution has the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= −</m:t>
                    </m:r>
                    <m:r>
                      <a:rPr lang="en-US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𝐾𝑥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ym typeface="Wingdings" pitchFamily="2" charset="2"/>
                  </a:rPr>
                  <a:t>The solution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) = −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ym typeface="Wingdings" pitchFamily="2" charset="2"/>
                  </a:rPr>
                  <a:t>instead if 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b="0" dirty="0">
                    <a:sym typeface="Wingdings" pitchFamily="2" charset="2"/>
                  </a:rPr>
                  <a:t>Note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→∞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𝐾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299011" name="Rectangle 3">
                <a:extLst>
                  <a:ext uri="{FF2B5EF4-FFF2-40B4-BE49-F238E27FC236}">
                    <a16:creationId xmlns:a16="http://schemas.microsoft.com/office/drawing/2014/main" id="{C74C4C59-E19A-4C8A-AF22-D2BD8EF82A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5"/>
                <a:stretch>
                  <a:fillRect l="-711" t="-2725" r="-1137" b="-2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1" name="Text Box 4">
            <a:extLst>
              <a:ext uri="{FF2B5EF4-FFF2-40B4-BE49-F238E27FC236}">
                <a16:creationId xmlns:a16="http://schemas.microsoft.com/office/drawing/2014/main" id="{265E7AAE-98F8-4C68-AC06-02AD768B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A71A6A-3F00-43EF-924E-8A2513D2712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49" y="4493664"/>
            <a:ext cx="6794630" cy="9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9F2AED-5878-44EE-9AF6-7E26ADAFC88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22" y="1944618"/>
            <a:ext cx="6763455" cy="9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761681-B865-4503-9E1F-068DC078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F74FE284-D3C2-4C06-8139-184E5B58EA81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25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299010" name="Rectangle 2">
            <a:extLst>
              <a:ext uri="{FF2B5EF4-FFF2-40B4-BE49-F238E27FC236}">
                <a16:creationId xmlns:a16="http://schemas.microsoft.com/office/drawing/2014/main" id="{17B6C4FA-6BB8-44D0-B9C6-51E90F1C8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Finite Horizon LQR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9011" name="Rectangle 3">
                <a:extLst>
                  <a:ext uri="{FF2B5EF4-FFF2-40B4-BE49-F238E27FC236}">
                    <a16:creationId xmlns:a16="http://schemas.microsoft.com/office/drawing/2014/main" id="{C74C4C59-E19A-4C8A-AF22-D2BD8EF82A9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>
                    <a:sym typeface="Wingdings" pitchFamily="2" charset="2"/>
                  </a:rPr>
                  <a:t>To find K, substitute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sym typeface="Wingdings" pitchFamily="2" charset="2"/>
                      </a:rPr>
                      <m:t>𝐶𝑥</m:t>
                    </m:r>
                    <m:r>
                      <a:rPr lang="en-US" sz="2800" i="1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sym typeface="Wingdings" pitchFamily="2" charset="2"/>
                      </a:rPr>
                      <m:t>𝐷𝑢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and rewrite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𝐽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as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= −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𝐾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=0, 1, 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−1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, where: </a:t>
                </a:r>
              </a:p>
            </p:txBody>
          </p:sp>
        </mc:Choice>
        <mc:Fallback xmlns="">
          <p:sp>
            <p:nvSpPr>
              <p:cNvPr id="299011" name="Rectangle 3">
                <a:extLst>
                  <a:ext uri="{FF2B5EF4-FFF2-40B4-BE49-F238E27FC236}">
                    <a16:creationId xmlns:a16="http://schemas.microsoft.com/office/drawing/2014/main" id="{C74C4C59-E19A-4C8A-AF22-D2BD8EF82A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4"/>
                <a:stretch>
                  <a:fillRect l="-498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1" name="Text Box 4">
            <a:extLst>
              <a:ext uri="{FF2B5EF4-FFF2-40B4-BE49-F238E27FC236}">
                <a16:creationId xmlns:a16="http://schemas.microsoft.com/office/drawing/2014/main" id="{265E7AAE-98F8-4C68-AC06-02AD768B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E7CDB-CE9A-4FDA-AE32-C10ED811A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4" y="3403775"/>
            <a:ext cx="7805069" cy="915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33F9E-8C5C-4346-B879-E64BBD3DB3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1" y="5156524"/>
            <a:ext cx="8186245" cy="118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01D9E0-3FC7-4347-A53A-959D7FFF4C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33" y="1346913"/>
            <a:ext cx="6794630" cy="9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05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D50E3A-D1E6-45CE-886B-54F1BF17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810E8823-40F0-474D-AFE3-759D1F24A41D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26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E2B6B2FF-6EBA-4B16-A307-09A853F73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LQR Design—Choosing Q &amp;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299" name="Rectangle 3">
                <a:extLst>
                  <a:ext uri="{FF2B5EF4-FFF2-40B4-BE49-F238E27FC236}">
                    <a16:creationId xmlns:a16="http://schemas.microsoft.com/office/drawing/2014/main" id="{FC633D62-0739-4091-8DF7-E3CA369267C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b="0" dirty="0">
                    <a:sym typeface="Wingdings" pitchFamily="2" charset="2"/>
                  </a:rPr>
                  <a:t>Suppose that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b="0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b="0" dirty="0">
                    <a:sym typeface="Wingdings" pitchFamily="2" charset="2"/>
                  </a:rPr>
                  <a:t>Select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≥ 0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&gt; 0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ym typeface="Wingdings" pitchFamily="2" charset="2"/>
                  </a:rPr>
                  <a:t>Assign the largest weights to the most important goals.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ym typeface="Wingdings" pitchFamily="2" charset="2"/>
                  </a:rPr>
                  <a:t>Larger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𝑄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(compared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𝑅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) 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converges faster to 0.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ym typeface="Wingdings" pitchFamily="2" charset="2"/>
                  </a:rPr>
                  <a:t>Larger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𝑅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(compared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𝑄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)  less power and energy required from actuator.  </a:t>
                </a:r>
              </a:p>
            </p:txBody>
          </p:sp>
        </mc:Choice>
        <mc:Fallback xmlns="">
          <p:sp>
            <p:nvSpPr>
              <p:cNvPr id="311299" name="Rectangle 3">
                <a:extLst>
                  <a:ext uri="{FF2B5EF4-FFF2-40B4-BE49-F238E27FC236}">
                    <a16:creationId xmlns:a16="http://schemas.microsoft.com/office/drawing/2014/main" id="{FC633D62-0739-4091-8DF7-E3CA369267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4"/>
                <a:stretch>
                  <a:fillRect t="-2133" r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29" name="Text Box 4">
            <a:extLst>
              <a:ext uri="{FF2B5EF4-FFF2-40B4-BE49-F238E27FC236}">
                <a16:creationId xmlns:a16="http://schemas.microsoft.com/office/drawing/2014/main" id="{4936575C-F86E-47C1-9551-6511942A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F79523-4D14-40CD-90A1-6FA4C3434B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65" y="1944618"/>
            <a:ext cx="6509769" cy="9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D50E3A-D1E6-45CE-886B-54F1BF17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810E8823-40F0-474D-AFE3-759D1F24A41D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27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E2B6B2FF-6EBA-4B16-A307-09A853F73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LQR Design—Choosing Q &amp;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299" name="Rectangle 3">
                <a:extLst>
                  <a:ext uri="{FF2B5EF4-FFF2-40B4-BE49-F238E27FC236}">
                    <a16:creationId xmlns:a16="http://schemas.microsoft.com/office/drawing/2014/main" id="{FC633D62-0739-4091-8DF7-E3CA369267C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b="0" dirty="0">
                    <a:sym typeface="Wingdings" pitchFamily="2" charset="2"/>
                  </a:rPr>
                  <a:t>Suppose that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b="0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b="0" dirty="0">
                    <a:sym typeface="Wingdings" pitchFamily="2" charset="2"/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𝐶𝑥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𝐷𝑢</m:t>
                    </m:r>
                  </m:oMath>
                </a14:m>
                <a:r>
                  <a:rPr lang="en-US" b="0" dirty="0">
                    <a:sym typeface="Wingdings" pitchFamily="2" charset="2"/>
                  </a:rPr>
                  <a:t> and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𝐽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in the form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marL="857250" lvl="1" indent="-457200"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ym typeface="Wingdings" pitchFamily="2" charset="2"/>
                  </a:rPr>
                  <a:t>Ensure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&gt; 0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𝑁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𝑁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≥ 0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11299" name="Rectangle 3">
                <a:extLst>
                  <a:ext uri="{FF2B5EF4-FFF2-40B4-BE49-F238E27FC236}">
                    <a16:creationId xmlns:a16="http://schemas.microsoft.com/office/drawing/2014/main" id="{FC633D62-0739-4091-8DF7-E3CA369267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5"/>
                <a:stretch>
                  <a:fillRect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29" name="Text Box 4">
            <a:extLst>
              <a:ext uri="{FF2B5EF4-FFF2-40B4-BE49-F238E27FC236}">
                <a16:creationId xmlns:a16="http://schemas.microsoft.com/office/drawing/2014/main" id="{4936575C-F86E-47C1-9551-6511942A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55D914-98CD-4295-AAE0-957EA0017CE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22" y="1944618"/>
            <a:ext cx="6763455" cy="9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E0B97A-D302-4AC6-8583-74059CB1231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5" y="3884490"/>
            <a:ext cx="8379725" cy="8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80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1BDF6C3E-9CF0-417D-AC66-0C12D6734FC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Kalman Estimator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Real systems are affected by noise (v) and disturbances (w):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Since v and w are unknown, estimators always have some error.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The Kalman estimator minimizes the error.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1750" name="Picture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476500"/>
            <a:ext cx="7304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C262ABC4-A4E6-4F44-957F-E04CE653D5C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Kalman Estimator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The pole placement method: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Finds G that places poles at desired location.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Estimation error converges to zero assuming zero noise and disturbances.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The Kalman estimator method: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Finds G that minimizes estimation error.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The error is still zero for zero noise and disturbances.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The Kalman estimator is optimal under conditions that can be achieved only approximately in practice.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2709EC71-1176-482C-8425-FE04C4C8D96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Relation between SS and TF models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4838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Conversions </a:t>
            </a:r>
            <a:r>
              <a:rPr lang="en-US" dirty="0">
                <a:sym typeface="Wingdings" pitchFamily="2" charset="2"/>
              </a:rPr>
              <a:t>TF  SS and SS  TF possible.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3318" name="Group 15"/>
          <p:cNvGrpSpPr>
            <a:grpSpLocks/>
          </p:cNvGrpSpPr>
          <p:nvPr/>
        </p:nvGrpSpPr>
        <p:grpSpPr bwMode="auto">
          <a:xfrm>
            <a:off x="914400" y="4343400"/>
            <a:ext cx="7416800" cy="1485900"/>
            <a:chOff x="576" y="2736"/>
            <a:chExt cx="4672" cy="936"/>
          </a:xfrm>
        </p:grpSpPr>
        <p:sp>
          <p:nvSpPr>
            <p:cNvPr id="13330" name="Rectangle 16"/>
            <p:cNvSpPr>
              <a:spLocks noChangeArrowheads="1"/>
            </p:cNvSpPr>
            <p:nvPr/>
          </p:nvSpPr>
          <p:spPr bwMode="auto">
            <a:xfrm>
              <a:off x="1872" y="2736"/>
              <a:ext cx="2016" cy="936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3331" name="Line 17"/>
            <p:cNvSpPr>
              <a:spLocks noChangeShapeType="1"/>
            </p:cNvSpPr>
            <p:nvPr/>
          </p:nvSpPr>
          <p:spPr bwMode="auto">
            <a:xfrm>
              <a:off x="1008" y="3240"/>
              <a:ext cx="86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18"/>
            <p:cNvSpPr>
              <a:spLocks noChangeShapeType="1"/>
            </p:cNvSpPr>
            <p:nvPr/>
          </p:nvSpPr>
          <p:spPr bwMode="auto">
            <a:xfrm>
              <a:off x="3888" y="3240"/>
              <a:ext cx="86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Text Box 19"/>
            <p:cNvSpPr txBox="1">
              <a:spLocks noChangeArrowheads="1"/>
            </p:cNvSpPr>
            <p:nvPr/>
          </p:nvSpPr>
          <p:spPr bwMode="auto">
            <a:xfrm>
              <a:off x="1152" y="2880"/>
              <a:ext cx="57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Input</a:t>
              </a:r>
            </a:p>
          </p:txBody>
        </p:sp>
        <p:sp>
          <p:nvSpPr>
            <p:cNvPr id="13334" name="Text Box 20"/>
            <p:cNvSpPr txBox="1">
              <a:spLocks noChangeArrowheads="1"/>
            </p:cNvSpPr>
            <p:nvPr/>
          </p:nvSpPr>
          <p:spPr bwMode="auto">
            <a:xfrm>
              <a:off x="3960" y="2880"/>
              <a:ext cx="7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Output</a:t>
              </a:r>
            </a:p>
          </p:txBody>
        </p:sp>
        <p:sp>
          <p:nvSpPr>
            <p:cNvPr id="13335" name="Text Box 21"/>
            <p:cNvSpPr txBox="1">
              <a:spLocks noChangeArrowheads="1"/>
            </p:cNvSpPr>
            <p:nvPr/>
          </p:nvSpPr>
          <p:spPr bwMode="auto">
            <a:xfrm>
              <a:off x="576" y="3096"/>
              <a:ext cx="39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r(t)</a:t>
              </a:r>
            </a:p>
          </p:txBody>
        </p:sp>
        <p:sp>
          <p:nvSpPr>
            <p:cNvPr id="13336" name="Text Box 22"/>
            <p:cNvSpPr txBox="1">
              <a:spLocks noChangeArrowheads="1"/>
            </p:cNvSpPr>
            <p:nvPr/>
          </p:nvSpPr>
          <p:spPr bwMode="auto">
            <a:xfrm>
              <a:off x="4824" y="3096"/>
              <a:ext cx="42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y(t)</a:t>
              </a:r>
            </a:p>
          </p:txBody>
        </p:sp>
      </p:grpSp>
      <p:pic>
        <p:nvPicPr>
          <p:cNvPr id="13319" name="Picture 2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4916488"/>
            <a:ext cx="3025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0" name="Group 34"/>
          <p:cNvGrpSpPr>
            <a:grpSpLocks/>
          </p:cNvGrpSpPr>
          <p:nvPr/>
        </p:nvGrpSpPr>
        <p:grpSpPr bwMode="auto">
          <a:xfrm>
            <a:off x="457200" y="2171700"/>
            <a:ext cx="8216900" cy="1485900"/>
            <a:chOff x="457200" y="2171700"/>
            <a:chExt cx="8216900" cy="1485900"/>
          </a:xfrm>
        </p:grpSpPr>
        <p:grpSp>
          <p:nvGrpSpPr>
            <p:cNvPr id="13321" name="Group 5"/>
            <p:cNvGrpSpPr>
              <a:grpSpLocks/>
            </p:cNvGrpSpPr>
            <p:nvPr/>
          </p:nvGrpSpPr>
          <p:grpSpPr bwMode="auto">
            <a:xfrm>
              <a:off x="457200" y="2171700"/>
              <a:ext cx="8216900" cy="1485900"/>
              <a:chOff x="360" y="2448"/>
              <a:chExt cx="5176" cy="936"/>
            </a:xfrm>
          </p:grpSpPr>
          <p:sp>
            <p:nvSpPr>
              <p:cNvPr id="13323" name="Rectangle 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568" cy="936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3324" name="Line 7"/>
              <p:cNvSpPr>
                <a:spLocks noChangeShapeType="1"/>
              </p:cNvSpPr>
              <p:nvPr/>
            </p:nvSpPr>
            <p:spPr bwMode="auto">
              <a:xfrm>
                <a:off x="768" y="2952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Line 8"/>
              <p:cNvSpPr>
                <a:spLocks noChangeShapeType="1"/>
              </p:cNvSpPr>
              <p:nvPr/>
            </p:nvSpPr>
            <p:spPr bwMode="auto">
              <a:xfrm>
                <a:off x="4224" y="2952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Text Box 9"/>
              <p:cNvSpPr txBox="1">
                <a:spLocks noChangeArrowheads="1"/>
              </p:cNvSpPr>
              <p:nvPr/>
            </p:nvSpPr>
            <p:spPr bwMode="auto">
              <a:xfrm>
                <a:off x="888" y="2592"/>
                <a:ext cx="572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Input</a:t>
                </a:r>
              </a:p>
            </p:txBody>
          </p:sp>
          <p:sp>
            <p:nvSpPr>
              <p:cNvPr id="13327" name="Text Box 10"/>
              <p:cNvSpPr txBox="1">
                <a:spLocks noChangeArrowheads="1"/>
              </p:cNvSpPr>
              <p:nvPr/>
            </p:nvSpPr>
            <p:spPr bwMode="auto">
              <a:xfrm>
                <a:off x="4320" y="2592"/>
                <a:ext cx="70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Output</a:t>
                </a:r>
              </a:p>
            </p:txBody>
          </p:sp>
          <p:sp>
            <p:nvSpPr>
              <p:cNvPr id="13328" name="Text Box 11"/>
              <p:cNvSpPr txBox="1">
                <a:spLocks noChangeArrowheads="1"/>
              </p:cNvSpPr>
              <p:nvPr/>
            </p:nvSpPr>
            <p:spPr bwMode="auto">
              <a:xfrm>
                <a:off x="360" y="2808"/>
                <a:ext cx="397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r(t)</a:t>
                </a:r>
              </a:p>
            </p:txBody>
          </p:sp>
          <p:sp>
            <p:nvSpPr>
              <p:cNvPr id="13329" name="Text Box 12"/>
              <p:cNvSpPr txBox="1">
                <a:spLocks noChangeArrowheads="1"/>
              </p:cNvSpPr>
              <p:nvPr/>
            </p:nvSpPr>
            <p:spPr bwMode="auto">
              <a:xfrm>
                <a:off x="5112" y="2808"/>
                <a:ext cx="424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y(t)</a:t>
                </a:r>
              </a:p>
            </p:txBody>
          </p:sp>
        </p:grpSp>
        <p:pic>
          <p:nvPicPr>
            <p:cNvPr id="13322" name="Picture 36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700" y="2567762"/>
              <a:ext cx="3958751" cy="782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FDA666F0-6F5F-4F89-A64E-3F752F54014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Kalman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v and w are stochastic processes such that: 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𝐸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𝑣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= 0 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𝐸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= 0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𝐸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𝑣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𝑣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=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𝑅</m:t>
                    </m:r>
                    <m:r>
                      <a:rPr lang="el-GR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𝛿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𝐸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=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𝑄</m:t>
                    </m:r>
                    <m:r>
                      <a:rPr lang="el-GR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𝛿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𝐸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𝑣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=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𝑁</m:t>
                    </m:r>
                    <m:r>
                      <a:rPr lang="el-GR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𝛿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ahoma" pitchFamily="34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cs typeface="Tahoma" pitchFamily="34" charset="0"/>
                    <a:sym typeface="Wingdings" pitchFamily="2" charset="2"/>
                  </a:rPr>
                  <a:t>.</a:t>
                </a:r>
                <a:r>
                  <a:rPr lang="en-US" sz="2400" dirty="0">
                    <a:sym typeface="Wingdings" pitchFamily="2" charset="2"/>
                  </a:rPr>
                  <a:t>  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Kalman estimator minimizes </a:t>
                </a:r>
              </a:p>
              <a:p>
                <a:pPr eaLnBrk="1" hangingPunct="1"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Given Q, R, and N, G is calculated. The estimator has the same form:</a:t>
                </a:r>
              </a:p>
              <a:p>
                <a:pPr lvl="1" eaLnBrk="1" hangingPunct="1">
                  <a:defRPr/>
                </a:pPr>
                <a:endParaRPr lang="en-US" sz="24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05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5"/>
                <a:stretch>
                  <a:fillRect l="-498" t="-1303" r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798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3955" y="5580062"/>
            <a:ext cx="73104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0460" y="3629025"/>
            <a:ext cx="4111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7137E7C8-AB8A-40E2-B5F6-DEBBBD4EA62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Kalman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299"/>
                <a:ext cx="8572500" cy="5282505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Note that the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+1)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depends on output measurements up to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This can be stated explicitly by denoting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+1)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acc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+1|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Note that the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depends 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, that is,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−1)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So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depends on output measurements up to time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−1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acc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|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−1)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denote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05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299"/>
                <a:ext cx="8572500" cy="5282505"/>
              </a:xfrm>
              <a:blipFill>
                <a:blip r:embed="rId4"/>
                <a:stretch>
                  <a:fillRect l="-498" r="-3127" b="-4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" name="Picture 8" descr="txp_fig.png">
            <a:extLst>
              <a:ext uri="{FF2B5EF4-FFF2-40B4-BE49-F238E27FC236}">
                <a16:creationId xmlns:a16="http://schemas.microsoft.com/office/drawing/2014/main" id="{FBBBBBCF-3476-4136-8B62-FC93F0F9DA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1946" y="1323721"/>
            <a:ext cx="73104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7137E7C8-AB8A-40E2-B5F6-DEBBBD4EA623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Kalman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So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−1)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is an estimate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based on measurements up to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−1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</a:t>
                </a:r>
                <a:r>
                  <a:rPr lang="en-US" sz="2800" dirty="0">
                    <a:solidFill>
                      <a:srgbClr val="FFC000"/>
                    </a:solidFill>
                    <a:sym typeface="Wingdings" pitchFamily="2" charset="2"/>
                  </a:rPr>
                  <a:t>innovation gain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𝑀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can be used to improve the estimate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when the measurement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becomes available: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𝑘</m:t>
                          </m:r>
                        </m:e>
                        <m:e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𝑘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sz="28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𝑘</m:t>
                          </m:r>
                        </m:e>
                        <m:e>
                          <m:r>
                            <a:rPr lang="en-US" sz="28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𝑘</m:t>
                          </m:r>
                          <m:r>
                            <a:rPr lang="en-US" sz="28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−1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𝑀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𝑦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lvl="1" eaLnBrk="1" hangingPunct="1">
                  <a:defRPr/>
                </a:pPr>
                <a:endParaRPr lang="en-US" sz="24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05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3"/>
                <a:stretch>
                  <a:fillRect l="-498" t="-1422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7137E7C8-AB8A-40E2-B5F6-DEBBBD4EA62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Kalman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𝑘𝑎𝑙𝑚𝑎𝑛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may be used in MATLAB.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It returns G, M, and an estimator object.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estimator object (depending on options) outputs either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−1)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lvl="1" eaLnBrk="1" hangingPunct="1">
                  <a:defRPr/>
                </a:pPr>
                <a:endParaRPr lang="en-US" sz="24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05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3"/>
                <a:stretch>
                  <a:fillRect l="-498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7137E7C8-AB8A-40E2-B5F6-DEBBBD4EA623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LQG Design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ym typeface="Wingdings" pitchFamily="2" charset="2"/>
              </a:rPr>
              <a:t>Use the Kalman </a:t>
            </a:r>
            <a:r>
              <a:rPr lang="en-US" sz="2800" dirty="0">
                <a:sym typeface="Wingdings" pitchFamily="2" charset="2"/>
              </a:rPr>
              <a:t>estimator for the state estimate.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Use the LQR design for the state feedback gain.</a:t>
            </a:r>
          </a:p>
          <a:p>
            <a:pPr eaLnBrk="1" hangingPunct="1">
              <a:buNone/>
              <a:defRPr/>
            </a:pPr>
            <a:endParaRPr lang="en-US" sz="2800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If TF of plant is given, convert TF to a state space model.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LQG and integral control can be combined.</a:t>
            </a:r>
          </a:p>
          <a:p>
            <a:pPr lvl="1" eaLnBrk="1" hangingPunct="1">
              <a:defRPr/>
            </a:pPr>
            <a:endParaRPr lang="en-US" sz="2400" dirty="0">
              <a:sym typeface="Wingdings" pitchFamily="2" charset="2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3D7A319B-8C73-48B3-95FC-DDD18BCDFEB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Transfer Function of SS Model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4838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Assumes zero initial conditions: x(0) = 0.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4342" name="Group 16"/>
          <p:cNvGrpSpPr>
            <a:grpSpLocks/>
          </p:cNvGrpSpPr>
          <p:nvPr/>
        </p:nvGrpSpPr>
        <p:grpSpPr bwMode="auto">
          <a:xfrm>
            <a:off x="457200" y="2171700"/>
            <a:ext cx="8216900" cy="1485900"/>
            <a:chOff x="457200" y="2171700"/>
            <a:chExt cx="8216900" cy="1485900"/>
          </a:xfrm>
        </p:grpSpPr>
        <p:grpSp>
          <p:nvGrpSpPr>
            <p:cNvPr id="14344" name="Group 5"/>
            <p:cNvGrpSpPr>
              <a:grpSpLocks/>
            </p:cNvGrpSpPr>
            <p:nvPr/>
          </p:nvGrpSpPr>
          <p:grpSpPr bwMode="auto">
            <a:xfrm>
              <a:off x="457200" y="2171700"/>
              <a:ext cx="8216900" cy="1485900"/>
              <a:chOff x="360" y="2448"/>
              <a:chExt cx="5176" cy="936"/>
            </a:xfrm>
          </p:grpSpPr>
          <p:sp>
            <p:nvSpPr>
              <p:cNvPr id="14346" name="Rectangle 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568" cy="936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4347" name="Line 7"/>
              <p:cNvSpPr>
                <a:spLocks noChangeShapeType="1"/>
              </p:cNvSpPr>
              <p:nvPr/>
            </p:nvSpPr>
            <p:spPr bwMode="auto">
              <a:xfrm>
                <a:off x="768" y="2952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Line 8"/>
              <p:cNvSpPr>
                <a:spLocks noChangeShapeType="1"/>
              </p:cNvSpPr>
              <p:nvPr/>
            </p:nvSpPr>
            <p:spPr bwMode="auto">
              <a:xfrm>
                <a:off x="4224" y="2952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Text Box 9"/>
              <p:cNvSpPr txBox="1">
                <a:spLocks noChangeArrowheads="1"/>
              </p:cNvSpPr>
              <p:nvPr/>
            </p:nvSpPr>
            <p:spPr bwMode="auto">
              <a:xfrm>
                <a:off x="888" y="2592"/>
                <a:ext cx="572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Input</a:t>
                </a:r>
              </a:p>
            </p:txBody>
          </p:sp>
          <p:sp>
            <p:nvSpPr>
              <p:cNvPr id="14350" name="Text Box 10"/>
              <p:cNvSpPr txBox="1">
                <a:spLocks noChangeArrowheads="1"/>
              </p:cNvSpPr>
              <p:nvPr/>
            </p:nvSpPr>
            <p:spPr bwMode="auto">
              <a:xfrm>
                <a:off x="4320" y="2592"/>
                <a:ext cx="70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Output</a:t>
                </a:r>
              </a:p>
            </p:txBody>
          </p:sp>
          <p:sp>
            <p:nvSpPr>
              <p:cNvPr id="14351" name="Text Box 11"/>
              <p:cNvSpPr txBox="1">
                <a:spLocks noChangeArrowheads="1"/>
              </p:cNvSpPr>
              <p:nvPr/>
            </p:nvSpPr>
            <p:spPr bwMode="auto">
              <a:xfrm>
                <a:off x="360" y="2808"/>
                <a:ext cx="397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r(t)</a:t>
                </a:r>
              </a:p>
            </p:txBody>
          </p:sp>
          <p:sp>
            <p:nvSpPr>
              <p:cNvPr id="14352" name="Text Box 12"/>
              <p:cNvSpPr txBox="1">
                <a:spLocks noChangeArrowheads="1"/>
              </p:cNvSpPr>
              <p:nvPr/>
            </p:nvSpPr>
            <p:spPr bwMode="auto">
              <a:xfrm>
                <a:off x="5112" y="2808"/>
                <a:ext cx="424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y(t)</a:t>
                </a:r>
              </a:p>
            </p:txBody>
          </p:sp>
        </p:grpSp>
        <p:pic>
          <p:nvPicPr>
            <p:cNvPr id="14345" name="Picture 18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700" y="2567762"/>
              <a:ext cx="3958751" cy="782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3" name="Picture 2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3962400"/>
            <a:ext cx="861377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2098EF4B-8238-4612-9A4E-552A3F0295B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Solution of the SS equation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4838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Note that y(k) and x(k) depend on</a:t>
            </a:r>
          </a:p>
          <a:p>
            <a:pPr lvl="1" eaLnBrk="1" hangingPunct="1">
              <a:defRPr/>
            </a:pPr>
            <a:r>
              <a:rPr lang="en-US" dirty="0"/>
              <a:t>x(0) – the initial state</a:t>
            </a:r>
          </a:p>
          <a:p>
            <a:pPr lvl="1" eaLnBrk="1" hangingPunct="1">
              <a:defRPr/>
            </a:pPr>
            <a:r>
              <a:rPr lang="en-US" dirty="0"/>
              <a:t>r(k) – the input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366" name="Group 16"/>
          <p:cNvGrpSpPr>
            <a:grpSpLocks/>
          </p:cNvGrpSpPr>
          <p:nvPr/>
        </p:nvGrpSpPr>
        <p:grpSpPr bwMode="auto">
          <a:xfrm>
            <a:off x="190500" y="3200400"/>
            <a:ext cx="8216900" cy="1485900"/>
            <a:chOff x="457200" y="2171700"/>
            <a:chExt cx="8216900" cy="1485900"/>
          </a:xfrm>
        </p:grpSpPr>
        <p:grpSp>
          <p:nvGrpSpPr>
            <p:cNvPr id="15367" name="Group 5"/>
            <p:cNvGrpSpPr>
              <a:grpSpLocks/>
            </p:cNvGrpSpPr>
            <p:nvPr/>
          </p:nvGrpSpPr>
          <p:grpSpPr bwMode="auto">
            <a:xfrm>
              <a:off x="457200" y="2171700"/>
              <a:ext cx="8216900" cy="1485900"/>
              <a:chOff x="360" y="2448"/>
              <a:chExt cx="5176" cy="936"/>
            </a:xfrm>
          </p:grpSpPr>
          <p:sp>
            <p:nvSpPr>
              <p:cNvPr id="15369" name="Rectangle 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568" cy="936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5370" name="Line 7"/>
              <p:cNvSpPr>
                <a:spLocks noChangeShapeType="1"/>
              </p:cNvSpPr>
              <p:nvPr/>
            </p:nvSpPr>
            <p:spPr bwMode="auto">
              <a:xfrm>
                <a:off x="768" y="2952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Line 8"/>
              <p:cNvSpPr>
                <a:spLocks noChangeShapeType="1"/>
              </p:cNvSpPr>
              <p:nvPr/>
            </p:nvSpPr>
            <p:spPr bwMode="auto">
              <a:xfrm>
                <a:off x="4224" y="2952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Text Box 9"/>
              <p:cNvSpPr txBox="1">
                <a:spLocks noChangeArrowheads="1"/>
              </p:cNvSpPr>
              <p:nvPr/>
            </p:nvSpPr>
            <p:spPr bwMode="auto">
              <a:xfrm>
                <a:off x="888" y="2592"/>
                <a:ext cx="572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Input</a:t>
                </a:r>
              </a:p>
            </p:txBody>
          </p:sp>
          <p:sp>
            <p:nvSpPr>
              <p:cNvPr id="15373" name="Text Box 10"/>
              <p:cNvSpPr txBox="1">
                <a:spLocks noChangeArrowheads="1"/>
              </p:cNvSpPr>
              <p:nvPr/>
            </p:nvSpPr>
            <p:spPr bwMode="auto">
              <a:xfrm>
                <a:off x="4320" y="2592"/>
                <a:ext cx="70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Output</a:t>
                </a:r>
              </a:p>
            </p:txBody>
          </p:sp>
          <p:sp>
            <p:nvSpPr>
              <p:cNvPr id="15374" name="Text Box 11"/>
              <p:cNvSpPr txBox="1">
                <a:spLocks noChangeArrowheads="1"/>
              </p:cNvSpPr>
              <p:nvPr/>
            </p:nvSpPr>
            <p:spPr bwMode="auto">
              <a:xfrm>
                <a:off x="360" y="2808"/>
                <a:ext cx="397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r(t)</a:t>
                </a:r>
              </a:p>
            </p:txBody>
          </p:sp>
          <p:sp>
            <p:nvSpPr>
              <p:cNvPr id="15375" name="Text Box 12"/>
              <p:cNvSpPr txBox="1">
                <a:spLocks noChangeArrowheads="1"/>
              </p:cNvSpPr>
              <p:nvPr/>
            </p:nvSpPr>
            <p:spPr bwMode="auto">
              <a:xfrm>
                <a:off x="5112" y="2808"/>
                <a:ext cx="424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y(t)</a:t>
                </a:r>
              </a:p>
            </p:txBody>
          </p:sp>
        </p:grpSp>
        <p:pic>
          <p:nvPicPr>
            <p:cNvPr id="15368" name="Picture 18" descr="txp_fig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700" y="2567762"/>
              <a:ext cx="3958751" cy="782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CF18A4B8-B3C1-46FE-9F61-D29D9D10D18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Stability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4838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BIBO stability: necessary for most engineering systems.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For SS models: x(k) is also required to be bounded.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For stability, </a:t>
            </a:r>
            <a:r>
              <a:rPr lang="en-US" dirty="0">
                <a:solidFill>
                  <a:schemeClr val="folHlink"/>
                </a:solidFill>
              </a:rPr>
              <a:t>all eigenvalues of A must be inside the unit circle.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This ensures more than just boundedness: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If r(k) </a:t>
            </a:r>
            <a:r>
              <a:rPr lang="en-US" dirty="0">
                <a:sym typeface="Wingdings" pitchFamily="2" charset="2"/>
              </a:rPr>
              <a:t> r</a:t>
            </a:r>
            <a:r>
              <a:rPr lang="en-US" baseline="-25000" dirty="0">
                <a:sym typeface="Wingdings" pitchFamily="2" charset="2"/>
              </a:rPr>
              <a:t>SS</a:t>
            </a:r>
            <a:r>
              <a:rPr lang="en-US" dirty="0">
                <a:sym typeface="Wingdings" pitchFamily="2" charset="2"/>
              </a:rPr>
              <a:t> then x(k)  x</a:t>
            </a:r>
            <a:r>
              <a:rPr lang="en-US" baseline="-25000" dirty="0">
                <a:sym typeface="Wingdings" pitchFamily="2" charset="2"/>
              </a:rPr>
              <a:t>SS</a:t>
            </a:r>
            <a:r>
              <a:rPr lang="en-US" dirty="0">
                <a:sym typeface="Wingdings" pitchFamily="2" charset="2"/>
              </a:rPr>
              <a:t> = </a:t>
            </a:r>
            <a:r>
              <a:rPr lang="en-US" dirty="0"/>
              <a:t>– (</a:t>
            </a:r>
            <a:r>
              <a:rPr lang="en-US" dirty="0">
                <a:sym typeface="Wingdings" pitchFamily="2" charset="2"/>
              </a:rPr>
              <a:t>A</a:t>
            </a:r>
            <a:r>
              <a:rPr lang="en-US" dirty="0"/>
              <a:t> – </a:t>
            </a:r>
            <a:r>
              <a:rPr lang="en-US" dirty="0">
                <a:sym typeface="Wingdings" pitchFamily="2" charset="2"/>
              </a:rPr>
              <a:t>I)</a:t>
            </a:r>
            <a:r>
              <a:rPr lang="en-US" baseline="30000" dirty="0">
                <a:sym typeface="Wingdings" pitchFamily="2" charset="2"/>
              </a:rPr>
              <a:t>-1</a:t>
            </a:r>
            <a:r>
              <a:rPr lang="en-US" dirty="0">
                <a:sym typeface="Wingdings" pitchFamily="2" charset="2"/>
              </a:rPr>
              <a:t>Br</a:t>
            </a:r>
            <a:r>
              <a:rPr lang="en-US" baseline="-25000" dirty="0">
                <a:sym typeface="Wingdings" pitchFamily="2" charset="2"/>
              </a:rPr>
              <a:t>SS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In particular, for zero input, x(k) decays exponentially from x(0) to 0.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93FD1A0A-5A6E-4F54-BB48-BC4A321E9A1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Controllability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4838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800" dirty="0"/>
              <a:t>Is there for any x(0) some input u(k) that leads in finite time the state x to the origin? If yes, the system is (completely state) </a:t>
            </a:r>
            <a:r>
              <a:rPr lang="en-US" sz="2800" dirty="0">
                <a:solidFill>
                  <a:schemeClr val="folHlink"/>
                </a:solidFill>
              </a:rPr>
              <a:t>controllable</a:t>
            </a:r>
            <a:r>
              <a:rPr lang="en-US" sz="2800" dirty="0"/>
              <a:t> (controllable to the origin).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800" dirty="0">
                <a:sym typeface="Wingdings" pitchFamily="2" charset="2"/>
              </a:rPr>
              <a:t>Is there for any state s some input u(k) that leads in finite time the state x from the origin to s? If yes, the system is </a:t>
            </a:r>
            <a:r>
              <a:rPr lang="en-US" sz="2800" dirty="0">
                <a:solidFill>
                  <a:srgbClr val="FFC000"/>
                </a:solidFill>
                <a:sym typeface="Wingdings" pitchFamily="2" charset="2"/>
              </a:rPr>
              <a:t>reachable</a:t>
            </a:r>
            <a:r>
              <a:rPr lang="en-US" sz="2800" dirty="0">
                <a:sym typeface="Wingdings" pitchFamily="2" charset="2"/>
              </a:rPr>
              <a:t> (controllable from the origin). 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800" dirty="0"/>
              <a:t>Reachability implies that for any </a:t>
            </a:r>
            <a:r>
              <a:rPr lang="en-US" sz="2800" dirty="0">
                <a:sym typeface="Wingdings" pitchFamily="2" charset="2"/>
              </a:rPr>
              <a:t>k</a:t>
            </a:r>
            <a:r>
              <a:rPr lang="en-US" sz="2800" baseline="-25000" dirty="0">
                <a:sym typeface="Wingdings" pitchFamily="2" charset="2"/>
              </a:rPr>
              <a:t>1</a:t>
            </a:r>
            <a:r>
              <a:rPr lang="en-US" sz="2800" dirty="0">
                <a:sym typeface="Wingdings" pitchFamily="2" charset="2"/>
              </a:rPr>
              <a:t>, z</a:t>
            </a:r>
            <a:r>
              <a:rPr lang="en-US" sz="2800" baseline="-25000" dirty="0">
                <a:sym typeface="Wingdings" pitchFamily="2" charset="2"/>
              </a:rPr>
              <a:t>1</a:t>
            </a:r>
            <a:r>
              <a:rPr lang="en-US" sz="2800" dirty="0">
                <a:sym typeface="Wingdings" pitchFamily="2" charset="2"/>
              </a:rPr>
              <a:t>, and z</a:t>
            </a:r>
            <a:r>
              <a:rPr lang="en-US" sz="2800" baseline="-25000" dirty="0"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, there is k</a:t>
            </a:r>
            <a:r>
              <a:rPr lang="en-US" sz="2800" baseline="-25000" dirty="0"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&gt;k</a:t>
            </a:r>
            <a:r>
              <a:rPr lang="en-US" sz="2800" baseline="-25000" dirty="0">
                <a:sym typeface="Wingdings" pitchFamily="2" charset="2"/>
              </a:rPr>
              <a:t>1</a:t>
            </a:r>
            <a:r>
              <a:rPr lang="en-US" sz="2800" dirty="0">
                <a:sym typeface="Wingdings" pitchFamily="2" charset="2"/>
              </a:rPr>
              <a:t> and some input u(k) that transfers the state from x(k</a:t>
            </a:r>
            <a:r>
              <a:rPr lang="en-US" sz="2800" baseline="-25000" dirty="0">
                <a:sym typeface="Wingdings" pitchFamily="2" charset="2"/>
              </a:rPr>
              <a:t>1</a:t>
            </a:r>
            <a:r>
              <a:rPr lang="en-US" sz="2800" dirty="0">
                <a:sym typeface="Wingdings" pitchFamily="2" charset="2"/>
              </a:rPr>
              <a:t>) = z</a:t>
            </a:r>
            <a:r>
              <a:rPr lang="en-US" sz="2800" baseline="-25000" dirty="0">
                <a:sym typeface="Wingdings" pitchFamily="2" charset="2"/>
              </a:rPr>
              <a:t>1</a:t>
            </a:r>
            <a:r>
              <a:rPr lang="en-US" sz="2800" dirty="0">
                <a:sym typeface="Wingdings" pitchFamily="2" charset="2"/>
              </a:rPr>
              <a:t> to x(k</a:t>
            </a:r>
            <a:r>
              <a:rPr lang="en-US" sz="2800" baseline="-25000" dirty="0"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) = z</a:t>
            </a:r>
            <a:r>
              <a:rPr lang="en-US" sz="2800" baseline="-25000" dirty="0"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9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93FD1A0A-5A6E-4F54-BB48-BC4A321E9A1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Controllability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4838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Reachability implies controllability.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If A is invertible, controllability implies reachability.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Assume n state variables.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The system is reachable when the </a:t>
            </a:r>
            <a:r>
              <a:rPr lang="en-US" dirty="0">
                <a:solidFill>
                  <a:schemeClr val="folHlink"/>
                </a:solidFill>
                <a:sym typeface="Wingdings" pitchFamily="2" charset="2"/>
              </a:rPr>
              <a:t>controllability matrix</a:t>
            </a:r>
            <a:r>
              <a:rPr lang="en-US" dirty="0">
                <a:sym typeface="Wingdings" pitchFamily="2" charset="2"/>
              </a:rPr>
              <a:t> has rank n (full rank). 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1F2CAAD-0F08-4280-9AA9-342FD10FC0D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Observability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Is there some finite time k</a:t>
            </a:r>
            <a:r>
              <a:rPr lang="en-US" baseline="-25000" dirty="0"/>
              <a:t>1</a:t>
            </a:r>
            <a:r>
              <a:rPr lang="en-US" dirty="0"/>
              <a:t> such that x(0) can be determined from u(0), u(1), …, u(k</a:t>
            </a:r>
            <a:r>
              <a:rPr lang="en-US" baseline="-25000" dirty="0"/>
              <a:t>1</a:t>
            </a:r>
            <a:r>
              <a:rPr lang="en-US" dirty="0"/>
              <a:t>) and y(0), y(1), …, y(k</a:t>
            </a:r>
            <a:r>
              <a:rPr lang="en-US" baseline="-25000" dirty="0"/>
              <a:t>1</a:t>
            </a:r>
            <a:r>
              <a:rPr lang="en-US" dirty="0"/>
              <a:t>)? If yes, the system is (completely state) </a:t>
            </a:r>
            <a:r>
              <a:rPr lang="en-US" dirty="0">
                <a:solidFill>
                  <a:schemeClr val="folHlink"/>
                </a:solidFill>
              </a:rPr>
              <a:t>observable</a:t>
            </a:r>
            <a:r>
              <a:rPr lang="en-US" dirty="0"/>
              <a:t>. 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The system is observable when the </a:t>
            </a:r>
            <a:r>
              <a:rPr lang="en-US" dirty="0">
                <a:solidFill>
                  <a:schemeClr val="folHlink"/>
                </a:solidFill>
                <a:sym typeface="Wingdings" pitchFamily="2" charset="2"/>
              </a:rPr>
              <a:t>observability matrix</a:t>
            </a:r>
            <a:r>
              <a:rPr lang="en-US" dirty="0">
                <a:sym typeface="Wingdings" pitchFamily="2" charset="2"/>
              </a:rPr>
              <a:t> has rank n (full rank). 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]{color}&#10;\pagestyle{empty}&#10;\begin{document}&#10;&#10;\end{document}&#10;"/>
  <p:tag name="TEX2PS" val="latex $(base).tex; c:\cygwin\bin\dvips -D $(res) -E -o $(base).ps $(base).dvi"/>
  <p:tag name="EXTERNALEDITCOMMAND" val="notepad %"/>
  <p:tag name="GHOSTSCRIPTCOMMAND" val="c:\cygwin\bin\gsold.exe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06"/>
  <p:tag name="DEFAULTHEIGHT" val="3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begin{eqnarray*}&#10;det(\lambda I - A + BK) = 0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19"/>
  <p:tag name="PICTUREFILESIZE" val="158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framebox{$K = \begin{array}{ccccc}[0&amp;0&amp;\dots&amp;0&amp;1]\end{array}{\cal C}^{-1}\alpha_c(A)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23"/>
  <p:tag name="PICTUREFILESIZE" val="218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begin{eqnarray*}&#10;\alpha_c(z) = (z-\lambda_1)(z-\lambda_2)\dots (z-\lambda_n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48.9607"/>
  <p:tag name="PICTUREFILESIZE" val="2137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begin{eqnarray*}&#10;{\hat x}(k+1) &amp; = &amp; A\hat x(k) + Bu(k) + G(y(k) - \hat y(k))\\&#10;\hat y(k) &amp; = &amp; C\hat x(k) + Du(k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53.9609"/>
  <p:tag name="PICTUREFILESIZE" val="576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u = k_rr-K\hat x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89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begin{eqnarray*}&#10;\sigma_i(k+1) = \sigma_i(k) +  r_i(k)-y_i(k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16.9806"/>
  <p:tag name="PICTUREFILESIZE" val="235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Stability $\Rightarrow\sigma_i(k+1)\to \sigma_i(k) \Rightarrow (r_i - y_i)\to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44.9609"/>
  <p:tag name="PICTUREFILESIZE" val="303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begin{eqnarray*}&#10;u = -K\left[\begin{array}{c}x\\\sigma\end{array}\right] = -K_px - K_i\sigma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80"/>
  <p:tag name="PICTUREFILESIZE" val="225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begin{eqnarray*}&#10;\left[\begin{array}{c}x(k+1)\\\sigma(k+1)\end{array}\right] = &#10;\left[\begin{array}{rr} A &amp; 0\\ -C &amp; I\end{array}\right] \left[\begin{array}{c} x\\\sigma\end{array}\right]&#10;+ \left[\begin{array}{rr} B &amp; 0\\ -D &amp; I\end{array}\right] \left[\begin{array}{c} u\\r\end{array}\right]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71.0009"/>
  <p:tag name="PICTUREFILESIZE" val="592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J = \int\limits_0^\infty\left(z^TQz + u^TRu\right)dt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38.9805"/>
  <p:tag name="PICTUREFILESIZE" val="403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\begin{eqnarray*}&#10;\dot x = Ax + Br\\&#10;y = Cx + Dr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179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J = \int\limits_0^T\left(z^TQz + u^TRu\right)dt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38.9805"/>
  <p:tag name="PICTUREFILESIZE" val="407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J = \int\limits_0^\infty\left(z^TQz + u^TRu\right)dt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38.9805"/>
  <p:tag name="PICTUREFILESIZE" val="403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J = \int\limits_0^T\left(z^TQz + u^TRu\right)dt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38.9805"/>
  <p:tag name="PICTUREFILESIZE" val="407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J = \int\limits_0^\infty\left(z^TQz + u^TRu\right)dt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38.9805"/>
  <p:tag name="PICTUREFILESIZE" val="403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J = \int\limits_0^\infty\left(z^TQz + u^TRu\right)dt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38.9805"/>
  <p:tag name="PICTUREFILESIZE" val="403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J = \int\limits_0^\infty\left(z^TQz + u^TRu\right)dt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38.9805"/>
  <p:tag name="PICTUREFILESIZE" val="403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begin{eqnarray*}&#10;x(k+1) &amp; = &amp; Ax(k) + Bu(k) + B_ww(k)\\&#10;y(k) &amp; = &amp; Cx(k) + Du(k) + D_ww(k) + v(k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57.981"/>
  <p:tag name="PICTUREFILESIZE" val="6444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begin{eqnarray*}&#10;{\hat x}(k+1) &amp; = &amp; A\hat x(k) + Bu(k) + G(y(k)-\hat y(k))\\&#10;\hat y(k) &amp; = &amp; C\hat x(k) + Du(k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53.9609"/>
  <p:tag name="PICTUREFILESIZE" val="5766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\lim\limits_{k\to\infty}E\left(\sum(x_i-\hat x_i)^2\right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02.9804"/>
  <p:tag name="PICTUREFILESIZE" val="2046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begin{eqnarray*}&#10;{\hat x}(k+1) &amp; = &amp; A\hat x(k) + Bu(k) + G(y(k)-\hat y(k))\\&#10;\hat y(k) &amp; = &amp; C\hat x(k) + Du(k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53.9609"/>
  <p:tag name="PICTUREFILESIZE" val="576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\begin{eqnarray*}&#10;x(k+1) = Ax(k) + Br(k)\\&#10;y(k) = Cx(k) + Dr(k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58.0005"/>
  <p:tag name="PICTUREFILESIZE" val="407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\begin{eqnarray*}&#10;Y(z) = H(z)R(z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71.0003"/>
  <p:tag name="PICTUREFILESIZE" val="139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\begin{eqnarray*}&#10;x(k+1) = Ax(k) + Br(k)\\&#10;y(k) = Cx(k) + Dr(k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58.0005"/>
  <p:tag name="PICTUREFILESIZE" val="407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$Y(z) = \left(C(zI-A)^{-1}B + D\right)R(z) + zC(zI-A)^{-1}x(0)$&#10;&#10;\vspace*{0.2in}&#10;\centerline{\framebox{$H(z) = C(zI-A)^{-1}B + D$}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519.001"/>
  <p:tag name="PICTUREFILESIZE" val="681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\begin{eqnarray*}&#10;x(k+1) = Ax(k) + Br(k)\\&#10;y(k) = Cx(k) + Dr(k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58.0005"/>
  <p:tag name="PICTUREFILESIZE" val="407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\begin{eqnarray*}&#10;x(k+1) = Ax(k) + Br(k)\\&#10;y(k) = Cx(k) + Dr(k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58.0005"/>
  <p:tag name="PICTUREFILESIZE" val="407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begin{eqnarray*}&#10;u = k_rr -Kx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8783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283263</TotalTime>
  <Words>2284</Words>
  <Application>Microsoft Office PowerPoint</Application>
  <PresentationFormat>On-screen Show (4:3)</PresentationFormat>
  <Paragraphs>326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Cambria Math</vt:lpstr>
      <vt:lpstr>Tahoma</vt:lpstr>
      <vt:lpstr>Times New Roman</vt:lpstr>
      <vt:lpstr>Wingdings</vt:lpstr>
      <vt:lpstr>Textured</vt:lpstr>
      <vt:lpstr>State Feedback for Discrete-Time Systems</vt:lpstr>
      <vt:lpstr>State Space Representation</vt:lpstr>
      <vt:lpstr>Relation between SS and TF models</vt:lpstr>
      <vt:lpstr>Transfer Function of SS Model</vt:lpstr>
      <vt:lpstr>Solution of the SS equation</vt:lpstr>
      <vt:lpstr>Stability</vt:lpstr>
      <vt:lpstr>Controllability</vt:lpstr>
      <vt:lpstr>Controllability</vt:lpstr>
      <vt:lpstr>Observability</vt:lpstr>
      <vt:lpstr>State Feedback</vt:lpstr>
      <vt:lpstr>State Feedback</vt:lpstr>
      <vt:lpstr>Ackerman’s Formula</vt:lpstr>
      <vt:lpstr>Where to Place the Poles</vt:lpstr>
      <vt:lpstr>Pole Placement Limitations</vt:lpstr>
      <vt:lpstr>State Estimation</vt:lpstr>
      <vt:lpstr>State Estimation</vt:lpstr>
      <vt:lpstr>Closed-Loop with State Estimation</vt:lpstr>
      <vt:lpstr>Closed-Loop with State Estimation</vt:lpstr>
      <vt:lpstr>Deadbeat Control</vt:lpstr>
      <vt:lpstr>Deadbeat Control</vt:lpstr>
      <vt:lpstr>Integral Control</vt:lpstr>
      <vt:lpstr>Integral Control</vt:lpstr>
      <vt:lpstr>LQR Design</vt:lpstr>
      <vt:lpstr>LQR Design</vt:lpstr>
      <vt:lpstr>Finite Horizon LQR</vt:lpstr>
      <vt:lpstr>LQR Design—Choosing Q &amp; R</vt:lpstr>
      <vt:lpstr>LQR Design—Choosing Q &amp; R</vt:lpstr>
      <vt:lpstr>The Kalman Estimator</vt:lpstr>
      <vt:lpstr>The Kalman Estimator</vt:lpstr>
      <vt:lpstr>The Kalman Estimator</vt:lpstr>
      <vt:lpstr>The Kalman Estimator</vt:lpstr>
      <vt:lpstr>The Kalman Estimator</vt:lpstr>
      <vt:lpstr>The Kalman Estimator</vt:lpstr>
      <vt:lpstr>LQG Design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380</cp:revision>
  <cp:lastPrinted>1601-01-01T00:00:00Z</cp:lastPrinted>
  <dcterms:created xsi:type="dcterms:W3CDTF">2004-08-25T22:08:53Z</dcterms:created>
  <dcterms:modified xsi:type="dcterms:W3CDTF">2019-05-30T01:01:25Z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