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6"/>
  </p:notesMasterIdLst>
  <p:handoutMasterIdLst>
    <p:handoutMasterId r:id="rId27"/>
  </p:handoutMasterIdLst>
  <p:sldIdLst>
    <p:sldId id="413" r:id="rId2"/>
    <p:sldId id="359" r:id="rId3"/>
    <p:sldId id="396" r:id="rId4"/>
    <p:sldId id="397" r:id="rId5"/>
    <p:sldId id="412" r:id="rId6"/>
    <p:sldId id="394" r:id="rId7"/>
    <p:sldId id="398" r:id="rId8"/>
    <p:sldId id="411" r:id="rId9"/>
    <p:sldId id="399" r:id="rId10"/>
    <p:sldId id="410" r:id="rId11"/>
    <p:sldId id="360" r:id="rId12"/>
    <p:sldId id="393" r:id="rId13"/>
    <p:sldId id="404" r:id="rId14"/>
    <p:sldId id="406" r:id="rId15"/>
    <p:sldId id="407" r:id="rId16"/>
    <p:sldId id="395" r:id="rId17"/>
    <p:sldId id="400" r:id="rId18"/>
    <p:sldId id="401" r:id="rId19"/>
    <p:sldId id="402" r:id="rId20"/>
    <p:sldId id="361" r:id="rId21"/>
    <p:sldId id="405" r:id="rId22"/>
    <p:sldId id="362" r:id="rId23"/>
    <p:sldId id="408" r:id="rId24"/>
    <p:sldId id="409" r:id="rId25"/>
  </p:sldIdLst>
  <p:sldSz cx="9144000" cy="6858000" type="screen4x3"/>
  <p:notesSz cx="9144000" cy="6858000"/>
  <p:custDataLst>
    <p:tags r:id="rId28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FF"/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8914" autoAdjust="0"/>
  </p:normalViewPr>
  <p:slideViewPr>
    <p:cSldViewPr>
      <p:cViewPr varScale="1">
        <p:scale>
          <a:sx n="81" d="100"/>
          <a:sy n="81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B9C8A4C-4F89-40BF-A255-128B773AE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32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1B43BA2-1466-4C90-8605-0AE797436D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68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91AFC-7DC2-48D0-8D53-A8D8254F645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86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55B99-C35A-43AC-AEF0-939D8B9E574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AAD70-08EF-4F3D-9E69-C295FA617F6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45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AAD70-08EF-4F3D-9E69-C295FA617F6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90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55B99-C35A-43AC-AEF0-939D8B9E574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12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55B99-C35A-43AC-AEF0-939D8B9E574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22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11640-58D6-49FC-87C5-B11D259C56B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24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11640-58D6-49FC-87C5-B11D259C56B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06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11640-58D6-49FC-87C5-B11D259C56B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42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11640-58D6-49FC-87C5-B11D259C56B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01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11640-58D6-49FC-87C5-B11D259C56B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8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91AFC-7DC2-48D0-8D53-A8D8254F645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58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11640-58D6-49FC-87C5-B11D259C56B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9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EFF10-7BFF-4B7B-9DEB-674444EF4FB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57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EFF10-7BFF-4B7B-9DEB-674444EF4FB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29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EFF10-7BFF-4B7B-9DEB-674444EF4FB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pPr eaLnBrk="1" hangingPunct="1"/>
                <a:r>
                  <a:rPr lang="en-US" dirty="0"/>
                  <a:t>Sketch</a:t>
                </a:r>
                <a:r>
                  <a:rPr lang="en-US" baseline="0" dirty="0"/>
                  <a:t> of p</a:t>
                </a:r>
                <a:r>
                  <a:rPr lang="en-US" dirty="0"/>
                  <a:t>roof: We will check</a:t>
                </a:r>
                <a:r>
                  <a:rPr lang="en-US" baseline="0" dirty="0"/>
                  <a:t> that if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an eigenvalue</a:t>
                </a:r>
                <a:r>
                  <a:rPr lang="en-US" baseline="0" dirty="0"/>
                  <a:t> of the CT system, then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an eigenvalue of the DT </a:t>
                </a:r>
                <a:r>
                  <a:rPr lang="en-US"/>
                  <a:t>system.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 Moreover,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4301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pPr eaLnBrk="1" hangingPunct="1"/>
                <a:r>
                  <a:rPr lang="en-US" dirty="0"/>
                  <a:t>Sketch</a:t>
                </a:r>
                <a:r>
                  <a:rPr lang="en-US" baseline="0" dirty="0"/>
                  <a:t> of p</a:t>
                </a:r>
                <a:r>
                  <a:rPr lang="en-US" dirty="0"/>
                  <a:t>roof: We will check</a:t>
                </a:r>
                <a:r>
                  <a:rPr lang="en-US" baseline="0" dirty="0"/>
                  <a:t> that if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𝜆</a:t>
                </a:r>
                <a:r>
                  <a:rPr lang="en-US" dirty="0"/>
                  <a:t> is an eigenvalue</a:t>
                </a:r>
                <a:r>
                  <a:rPr lang="en-US" baseline="0" dirty="0"/>
                  <a:t> of the CT system, then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1+𝜆𝑇</a:t>
                </a:r>
                <a:r>
                  <a:rPr lang="en-US" dirty="0"/>
                  <a:t> is an eigenvalue of the DT </a:t>
                </a:r>
                <a:r>
                  <a:rPr lang="en-US"/>
                  <a:t>system. If </a:t>
                </a:r>
                <a:r>
                  <a:rPr lang="en-US" b="0" i="0">
                    <a:latin typeface="Cambria Math" panose="02040503050406030204" pitchFamily="18" charset="0"/>
                  </a:rPr>
                  <a:t>(𝐴_𝑐−𝐵_𝑐 𝐾_𝑐 )𝑣=𝜆𝑣</a:t>
                </a:r>
                <a:r>
                  <a:rPr lang="en-US" dirty="0"/>
                  <a:t>, then </a:t>
                </a:r>
                <a:r>
                  <a:rPr lang="en-US" b="0" i="0">
                    <a:latin typeface="Cambria Math" panose="02040503050406030204" pitchFamily="18" charset="0"/>
                  </a:rPr>
                  <a:t>(𝐼+𝐴_𝑐 𝑇−𝐵_𝑐 𝑇𝐾_𝑐 )𝑣=(1+𝜆𝑇)𝑣</a:t>
                </a:r>
                <a:r>
                  <a:rPr lang="en-US" dirty="0"/>
                  <a:t>. Moreover, if </a:t>
                </a:r>
                <a:r>
                  <a:rPr lang="en-US" b="0" i="0">
                    <a:latin typeface="Cambria Math" panose="02040503050406030204" pitchFamily="18" charset="0"/>
                  </a:rPr>
                  <a:t>(𝐴_𝑐−𝐺_𝑐 𝐶)𝑣=𝜆𝑣</a:t>
                </a:r>
                <a:r>
                  <a:rPr lang="en-US" dirty="0"/>
                  <a:t>, then </a:t>
                </a:r>
                <a:r>
                  <a:rPr lang="en-US" b="0" i="0">
                    <a:latin typeface="Cambria Math" panose="02040503050406030204" pitchFamily="18" charset="0"/>
                  </a:rPr>
                  <a:t>(𝐼+𝐴_𝑐 𝑇−𝐺_𝑐 𝑇𝐶)𝑣=(1+𝜆𝑇)𝑣</a:t>
                </a:r>
                <a:r>
                  <a:rPr lang="en-US" dirty="0"/>
                  <a:t>. 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62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91AFC-7DC2-48D0-8D53-A8D8254F645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2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91AFC-7DC2-48D0-8D53-A8D8254F645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pPr eaLnBrk="1" hangingPunct="1"/>
                <a:endParaRPr lang="en-US" dirty="0"/>
              </a:p>
            </p:txBody>
          </p:sp>
        </mc:Choice>
        <mc:Fallback xmlns="">
          <p:sp>
            <p:nvSpPr>
              <p:cNvPr id="3994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pPr eaLnBrk="1" hangingPunct="1"/>
                <a:r>
                  <a:rPr lang="en-US" dirty="0"/>
                  <a:t>It would be more intuitive to describe the hold system as a distribution that is applied to the incoming discrete-time signal. The distribution would be </a:t>
                </a:r>
                <a:r>
                  <a:rPr lang="en-US" b="0" i="0">
                    <a:latin typeface="Cambria Math" panose="02040503050406030204" pitchFamily="18" charset="0"/>
                  </a:rPr>
                  <a:t>∑𝛿(𝑛−𝑘)ℎ(𝑡−𝑘𝑇)</a:t>
                </a:r>
                <a:r>
                  <a:rPr lang="en-US" dirty="0"/>
                  <a:t>, mapping a discrete</a:t>
                </a:r>
                <a:r>
                  <a:rPr lang="en-US" baseline="0" dirty="0"/>
                  <a:t>-time input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𝑚(𝑘)</a:t>
                </a:r>
                <a:r>
                  <a:rPr lang="en-US" dirty="0"/>
                  <a:t> to a continuous</a:t>
                </a:r>
                <a:r>
                  <a:rPr lang="en-US" baseline="0" dirty="0"/>
                  <a:t> time output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𝑚_𝑐 (𝑡)</a:t>
                </a:r>
                <a:r>
                  <a:rPr lang="en-US" dirty="0"/>
                  <a:t>. Traditionally, a distribution</a:t>
                </a:r>
                <a:r>
                  <a:rPr lang="en-US" baseline="0" dirty="0"/>
                  <a:t> is used to map the continuous-time impulse response function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ℎ(𝑡)</a:t>
                </a:r>
                <a:r>
                  <a:rPr lang="en-US" dirty="0"/>
                  <a:t> to </a:t>
                </a:r>
                <a:r>
                  <a:rPr lang="en-US" b="0" i="0">
                    <a:latin typeface="Cambria Math" panose="02040503050406030204" pitchFamily="18" charset="0"/>
                  </a:rPr>
                  <a:t>𝑚_𝑐 (𝑡)</a:t>
                </a:r>
                <a:r>
                  <a:rPr lang="en-US" dirty="0"/>
                  <a:t>.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51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55B99-C35A-43AC-AEF0-939D8B9E574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30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55B99-C35A-43AC-AEF0-939D8B9E574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3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55B99-C35A-43AC-AEF0-939D8B9E574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87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55B99-C35A-43AC-AEF0-939D8B9E574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17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55B99-C35A-43AC-AEF0-939D8B9E574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8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86DA5-7D1C-48E8-A373-C44A3840BE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E676726F-154C-4129-9DD1-0CA3C63AD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C3778F20-C631-4641-B4B5-EDF1B5BD5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A20E5FA0-C5F7-4173-8CC1-05410EB96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3D49903C-E822-4180-81F7-DD416ED26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1EC163A5-5A0C-4161-BC12-84758527A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BCECA548-FF08-41B2-AA60-F5A141D39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E991D7CE-D6C0-4825-894F-FE384CCAD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B25A21E3-94F7-44C5-9146-337B69A40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191AA2A2-7C16-4225-861D-87FF7B476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15A51837-0E55-468E-9605-6AD79221C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5B7C28C7-C651-412E-955E-AF6CBCF1D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7.xml"/><Relationship Id="rId7" Type="http://schemas.openxmlformats.org/officeDocument/2006/relationships/image" Target="../media/image1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8.xml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B66A-5383-4DF5-AEB2-40B4A25322A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Sampled-Data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CA34A-A43A-4D16-AEE8-F613ACF46CE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914400" y="3886200"/>
            <a:ext cx="7306075" cy="1752600"/>
          </a:xfrm>
        </p:spPr>
        <p:txBody>
          <a:bodyPr/>
          <a:lstStyle/>
          <a:p>
            <a:r>
              <a:rPr lang="en-US" sz="2800" dirty="0"/>
              <a:t>Dealing with Systems that Have Both Discrete and Continuous-Time Modules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A8574-3125-4FDB-BDC3-AFB2A23A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04876-5388-4CD8-8847-F317BC37E9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701C73-C05A-4B13-BACB-F1E01C76663E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EEGR4933 Automatic Control Systems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Spring 2019, LeTourneau University</a:t>
            </a:r>
          </a:p>
        </p:txBody>
      </p:sp>
    </p:spTree>
    <p:extLst>
      <p:ext uri="{BB962C8B-B14F-4D97-AF65-F5344CB8AC3E}">
        <p14:creationId xmlns:p14="http://schemas.microsoft.com/office/powerpoint/2010/main" val="11502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BB64E99-F51C-4B91-B925-A51D6E29DCF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MATLAB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32235" y="1257300"/>
                <a:ext cx="8683165" cy="51435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Example: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−3.2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𝑠𝑇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𝑠</m:t>
                                </m:r>
                                <m: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+3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32235" y="1257300"/>
                <a:ext cx="8683165" cy="5143500"/>
              </a:xfrm>
              <a:blipFill>
                <a:blip r:embed="rId3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D49AC-4B2E-49CA-A372-6D9E34CB33CD}"/>
              </a:ext>
            </a:extLst>
          </p:cNvPr>
          <p:cNvSpPr txBox="1"/>
          <p:nvPr/>
        </p:nvSpPr>
        <p:spPr>
          <a:xfrm>
            <a:off x="285750" y="2828905"/>
            <a:ext cx="8572500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Define first the needed symbolic variables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s = sym(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's'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 k = sym(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'k'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 t = sym(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't'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It is important that the symbolic solver knows that T is</a:t>
            </a:r>
          </a:p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a positive real number.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T = sym(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'T</a:t>
            </a:r>
            <a:r>
              <a:rPr lang="en-US" sz="180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>
                <a:solidFill>
                  <a:srgbClr val="A020F0"/>
                </a:solidFill>
                <a:latin typeface="Courier New" panose="02070309020205020404" pitchFamily="49" charset="0"/>
              </a:rPr>
              <a:t>'positive'</a:t>
            </a:r>
            <a:r>
              <a:rPr 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x = ilaplace(exp(-3.2*T*s)/(s+3)); </a:t>
            </a: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inverse Laplace transf.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xk = subs(x, 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't'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 k*T); </a:t>
            </a: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substitute t with k*T to find x(kT)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xz = ztrans(xk);  </a:t>
            </a: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find the z-transform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xz = collect(xz); </a:t>
            </a: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the result can be simplified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pretty(xz) </a:t>
            </a: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display the z-transform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923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BB64E99-F51C-4B91-B925-A51D6E29DCF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14300"/>
            <a:ext cx="83439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Diagrams with Analog and Digital Blocks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A signal Y(z) may be found with Mason’s formula.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This assumes the block diagram is converted to the z domain.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How to convert it:</a:t>
            </a: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Merge s-domain blocks and split paths involving s-domain blocks so as to be able to replace every signal with a starred signal and s-domain blocks with starred TF blocks. </a:t>
            </a:r>
          </a:p>
          <a:p>
            <a:pPr lvl="1"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A03A675-F49C-4786-A99A-308C110F1CA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Conversions to Discrete Time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In certain contexts, a continuous-time system may be substituted with a  discrete-time system.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We will consider the following equivalence:</a:t>
            </a: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413E70-435F-4AC6-8F74-CAEAA5510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4" y="2891330"/>
            <a:ext cx="8396432" cy="325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0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A03A675-F49C-4786-A99A-308C110F1CA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Conversions to Discrete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Assume a zero-order hold model of D/A.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 DT equivalent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is </a:t>
                </a:r>
              </a:p>
              <a:p>
                <a:pPr eaLnBrk="1" hangingPunct="1"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 DT equivalent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𝑐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𝑐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𝑐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>
                    <a:sym typeface="Wingdings" pitchFamily="2" charset="2"/>
                  </a:rPr>
                  <a:t> consists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𝐷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>
                    <a:sym typeface="Wingdings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𝐷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>
                    <a:sym typeface="Wingdings" pitchFamily="2" charset="2"/>
                  </a:rPr>
                  <a:t>, and</a:t>
                </a:r>
              </a:p>
              <a:p>
                <a:pPr eaLnBrk="1" hangingPunct="1"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800" u="sng" dirty="0">
                    <a:sym typeface="Wingdings" pitchFamily="2" charset="2"/>
                  </a:rPr>
                  <a:t>Note that the equivalent DT systems depend on T!</a:t>
                </a: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  <a:blipFill>
                <a:blip r:embed="rId5"/>
                <a:stretch>
                  <a:fillRect l="-498" t="-1303" r="-782" b="-4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" name="Picture 8" descr="txp_fig.png">
            <a:extLst>
              <a:ext uri="{FF2B5EF4-FFF2-40B4-BE49-F238E27FC236}">
                <a16:creationId xmlns:a16="http://schemas.microsoft.com/office/drawing/2014/main" id="{11E321D0-D785-43CE-989A-26AD179A76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9025" y="2382558"/>
            <a:ext cx="4540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.png">
            <a:extLst>
              <a:ext uri="{FF2B5EF4-FFF2-40B4-BE49-F238E27FC236}">
                <a16:creationId xmlns:a16="http://schemas.microsoft.com/office/drawing/2014/main" id="{53F4145E-AAD4-472F-ABEF-2557503B950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7667" y="4491901"/>
            <a:ext cx="5622965" cy="128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37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BB64E99-F51C-4B91-B925-A51D6E29DCF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MATLAB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32235" y="1166636"/>
                <a:ext cx="8683165" cy="51435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be the sampling interval.</a:t>
                </a:r>
              </a:p>
              <a:p>
                <a:pPr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To find the DT equivalent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𝑠𝑦𝑠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, write </a:t>
                </a: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c2d(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𝑠𝑦𝑠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 '</a:t>
                </a:r>
                <a:r>
                  <a:rPr lang="en-US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zoh</a:t>
                </a: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')</a:t>
                </a:r>
                <a:r>
                  <a:rPr lang="en-US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32235" y="1166636"/>
                <a:ext cx="8683165" cy="5143500"/>
              </a:xfrm>
              <a:blipFill>
                <a:blip r:embed="rId3"/>
                <a:stretch>
                  <a:fillRect l="-702" t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D49AC-4B2E-49CA-A372-6D9E34CB33CD}"/>
              </a:ext>
            </a:extLst>
          </p:cNvPr>
          <p:cNvSpPr txBox="1"/>
          <p:nvPr/>
        </p:nvSpPr>
        <p:spPr>
          <a:xfrm>
            <a:off x="228600" y="2990507"/>
            <a:ext cx="8572500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s = tf(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's'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define the Laplace variable</a:t>
            </a:r>
          </a:p>
          <a:p>
            <a:pPr algn="l"/>
            <a:endParaRPr lang="en-US" sz="18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T = 0.01; </a:t>
            </a: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indicate the sampling interval</a:t>
            </a:r>
          </a:p>
          <a:p>
            <a:pPr algn="l"/>
            <a:endParaRPr lang="en-US" sz="18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Find the DT equivalent of 1/(s*(s+15))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c2d(1/(s*(s+15)), T, 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dirty="0" err="1">
                <a:solidFill>
                  <a:srgbClr val="A020F0"/>
                </a:solidFill>
                <a:latin typeface="Courier New" panose="02070309020205020404" pitchFamily="49" charset="0"/>
              </a:rPr>
              <a:t>zoh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algn="l"/>
            <a:endParaRPr lang="en-US" sz="18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To find a state space equivalent, the same procedure may</a:t>
            </a:r>
          </a:p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be used.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sys = ss(1/(s*(s+15)); </a:t>
            </a: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find a state space representation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sysd =</a:t>
            </a: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c2d(sys, T, 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dirty="0" err="1">
                <a:solidFill>
                  <a:srgbClr val="A020F0"/>
                </a:solidFill>
                <a:latin typeface="Courier New" panose="02070309020205020404" pitchFamily="49" charset="0"/>
              </a:rPr>
              <a:t>zoh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convert sys to discrete time</a:t>
            </a:r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endParaRPr lang="en-US" sz="1800" dirty="0">
              <a:solidFill>
                <a:srgbClr val="228B22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BB64E99-F51C-4B91-B925-A51D6E29DCF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MATLAB Example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235" y="1086295"/>
            <a:ext cx="8683165" cy="522384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The symbolic toolbox can also be used.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This is especially useful for parametrized matrices (as in gain scheduling).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D49AC-4B2E-49CA-A372-6D9E34CB33CD}"/>
              </a:ext>
            </a:extLst>
          </p:cNvPr>
          <p:cNvSpPr txBox="1"/>
          <p:nvPr/>
        </p:nvSpPr>
        <p:spPr>
          <a:xfrm>
            <a:off x="285750" y="2722357"/>
            <a:ext cx="8572500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s = sym(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's'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b = sym(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'b'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t = sym(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't'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T = sym(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'T'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Ac = [0 0; b 1]; </a:t>
            </a: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b is a parameter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Bc = [1; 0];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Do not use exp(Ac*T) to find A, since the exponential of a</a:t>
            </a:r>
          </a:p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matrix has a different meaning in MATLAB. 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At = ilaplace((s*eye(2)-Ac)^-1); </a:t>
            </a: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it will be a function of t</a:t>
            </a:r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r>
              <a:rPr lang="fr-FR" sz="1800" dirty="0">
                <a:solidFill>
                  <a:srgbClr val="000000"/>
                </a:solidFill>
                <a:latin typeface="Courier New" panose="02070309020205020404" pitchFamily="49" charset="0"/>
              </a:rPr>
              <a:t>B = int(At*Bc, t, 0, T)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A = subs(At, t, T) </a:t>
            </a: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substitute t with T</a:t>
            </a:r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9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21A5D3E-16B0-475C-BBB5-BF1D81E90B0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Conversions between CT and DT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In MATLAB,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sym typeface="Wingdings" pitchFamily="2" charset="2"/>
              </a:rPr>
              <a:t>c2d</a:t>
            </a:r>
            <a:r>
              <a:rPr lang="en-US" sz="2800" dirty="0">
                <a:sym typeface="Wingdings" pitchFamily="2" charset="2"/>
              </a:rPr>
              <a:t> and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sym typeface="Wingdings" pitchFamily="2" charset="2"/>
              </a:rPr>
              <a:t>d2c</a:t>
            </a:r>
            <a:r>
              <a:rPr lang="en-US" sz="2800" dirty="0">
                <a:sym typeface="Wingdings" pitchFamily="2" charset="2"/>
              </a:rPr>
              <a:t> may be used.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There are several possible conversion methods.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We have mentioned the zero-order hold method.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Other methods: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First-order hold.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Approximate differential equations as difference equations. 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The bilinear (Tustin) transformation. 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Matched pole-zeros.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…</a:t>
            </a:r>
          </a:p>
          <a:p>
            <a:pPr lvl="1" eaLnBrk="1" hangingPunct="1">
              <a:defRPr/>
            </a:pPr>
            <a:endParaRPr lang="en-US" sz="2400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3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21A5D3E-16B0-475C-BBB5-BF1D81E90B0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Limitations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It is possible to convert a system from DT to CT or CT to DT.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In MATLAB,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sym typeface="Wingdings" pitchFamily="2" charset="2"/>
              </a:rPr>
              <a:t>c2d</a:t>
            </a:r>
            <a:r>
              <a:rPr lang="en-US" sz="2400" dirty="0">
                <a:sym typeface="Wingdings" pitchFamily="2" charset="2"/>
              </a:rPr>
              <a:t> and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sym typeface="Wingdings" pitchFamily="2" charset="2"/>
              </a:rPr>
              <a:t>d2c</a:t>
            </a:r>
            <a:r>
              <a:rPr lang="en-US" sz="2400" dirty="0">
                <a:sym typeface="Wingdings" pitchFamily="2" charset="2"/>
              </a:rPr>
              <a:t> may be used.</a:t>
            </a:r>
          </a:p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However: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The resulting systems are not equivalent in every respect to the original systems!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Conversions should be used only when the theory permits them. </a:t>
            </a:r>
          </a:p>
          <a:p>
            <a:pPr marL="0" indent="0" eaLnBrk="1" hangingPunct="1">
              <a:buNone/>
              <a:defRPr/>
            </a:pPr>
            <a:endParaRPr lang="en-US" sz="2800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1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21A5D3E-16B0-475C-BBB5-BF1D81E90B0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Limitations—Example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lang="en-US" sz="2800" dirty="0">
                    <a:sym typeface="Wingdings" pitchFamily="2" charset="2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−0.5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=1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In MATLAB,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  <m:r>
                      <a:rPr lang="en-US" sz="280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2</m:t>
                    </m:r>
                    <m:r>
                      <a:rPr lang="en-US" sz="2800" b="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𝑐</m:t>
                    </m:r>
                    <m:r>
                      <a:rPr lang="en-US" sz="280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sz="280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, ′</m:t>
                    </m:r>
                    <m:r>
                      <a:rPr lang="en-US" sz="2800" i="1" dirty="0" err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𝑧𝑜h</m:t>
                    </m:r>
                    <m:r>
                      <a:rPr lang="en-US" sz="2800" b="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′</m:t>
                    </m:r>
                    <m:r>
                      <a:rPr lang="en-US" sz="280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yields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𝐺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 + 0.1279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 − 2.303</m:t>
                          </m:r>
                        </m:den>
                      </m:f>
                    </m:oMath>
                  </m:oMathPara>
                </a14:m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Consider G in a feedback configuration with a  proportional controller of 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b="0" dirty="0">
                    <a:sym typeface="Wingdings" pitchFamily="2" charset="2"/>
                  </a:rPr>
                  <a:t>Considering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, for stability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&gt;18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&lt;−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Considering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, for stability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sym typeface="Wingdings" pitchFamily="2" charset="2"/>
                      </a:rPr>
                      <m:t>&gt;18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sym typeface="Wingdings" pitchFamily="2" charset="2"/>
                      </a:rPr>
                      <m:t>&lt;−1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!</a:t>
                </a:r>
              </a:p>
              <a:p>
                <a:pPr eaLnBrk="1" hangingPunct="1"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  <a:blipFill>
                <a:blip r:embed="rId3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1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21A5D3E-16B0-475C-BBB5-BF1D81E90B0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Limitations—Example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5750" y="1121481"/>
                <a:ext cx="8572500" cy="5143500"/>
              </a:xfrm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lang="en-US" sz="2800" dirty="0">
                    <a:sym typeface="Wingdings" pitchFamily="2" charset="2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−0.5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+10</m:t>
                        </m:r>
                      </m:den>
                    </m:f>
                  </m:oMath>
                </a14:m>
                <a:r>
                  <a:rPr lang="en-US" sz="2800" dirty="0"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=1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Note the negative pole (without counterpart in the s-domain).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In MATLAB,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  <m:r>
                      <a:rPr lang="en-US" sz="280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2</m:t>
                    </m:r>
                    <m:r>
                      <a:rPr lang="en-US" sz="2800" b="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𝑐</m:t>
                    </m:r>
                    <m:r>
                      <a:rPr lang="en-US" sz="280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sz="280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, ′</m:t>
                    </m:r>
                    <m:r>
                      <a:rPr lang="en-US" sz="2800" i="1" dirty="0" err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𝑧𝑜h</m:t>
                    </m:r>
                    <m:r>
                      <a:rPr lang="en-US" sz="2800" b="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′</m:t>
                    </m:r>
                    <m:r>
                      <a:rPr lang="en-US" sz="280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yields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𝐺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− 2.407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 + 0.6896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− 4.605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 + 15.17</m:t>
                          </m:r>
                        </m:den>
                      </m:f>
                    </m:oMath>
                  </m:oMathPara>
                </a14:m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Consider G in a feedback configuration with a  proportional controller of 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b="0" dirty="0">
                    <a:sym typeface="Wingdings" pitchFamily="2" charset="2"/>
                  </a:rPr>
                  <a:t>Considering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, for stability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&gt;6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&lt;−22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Considering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, there is instability 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!</a:t>
                </a:r>
              </a:p>
              <a:p>
                <a:pPr eaLnBrk="1" hangingPunct="1"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5750" y="1121481"/>
                <a:ext cx="8572500" cy="5143500"/>
              </a:xfrm>
              <a:blipFill>
                <a:blip r:embed="rId3"/>
                <a:stretch>
                  <a:fillRect l="-1565" r="-1778" b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E7E88A5F-E442-4519-8B51-7CD99D15294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Sampled Data Systems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How to analyze systems that involve both continuous-time and discrete-time signals?</a:t>
            </a: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Model A/D converters as 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ideal samplers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Model D/A converters as 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data hold systems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Use the </a:t>
            </a:r>
            <a:r>
              <a:rPr lang="en-US" dirty="0">
                <a:solidFill>
                  <a:srgbClr val="FFC000"/>
                </a:solidFill>
                <a:sym typeface="Wingdings" pitchFamily="2" charset="2"/>
              </a:rPr>
              <a:t>starred transform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21A5D3E-16B0-475C-BBB5-BF1D81E90B0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Designing SD Control Systems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A precise solution is to find the controller directly in the z-domain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Use state estimation and state feedback.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OR other methods.</a:t>
            </a: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21A5D3E-16B0-475C-BBB5-BF1D81E90B0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Designing SD Control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5750" y="1166637"/>
                <a:ext cx="8572500" cy="51435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A possible approach is to approximate a CT controller by a DT controller.</a:t>
                </a: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First, find the controller C(s) in the s-domain.</a:t>
                </a: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Then, approximate it by a DT controller.</a:t>
                </a: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Approximations get better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→0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There are several possible approximation methods.</a:t>
                </a: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Find the differential equation representing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and approximate it by a difference equation.</a:t>
                </a: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OR use the formula</a:t>
                </a:r>
                <a:endParaRPr lang="en-US" sz="2400" i="1" dirty="0">
                  <a:sym typeface="Wingdings" pitchFamily="2" charset="2"/>
                </a:endParaRPr>
              </a:p>
              <a:p>
                <a:pPr marL="457200" lvl="1" indent="0" eaLnBrk="1" hangingPunct="1">
                  <a:buNone/>
                  <a:defRPr/>
                </a:pPr>
                <a:endParaRPr lang="en-US" sz="2400" dirty="0">
                  <a:sym typeface="Wingdings" pitchFamily="2" charset="2"/>
                </a:endParaRPr>
              </a:p>
              <a:p>
                <a:pPr lvl="1" eaLnBrk="1" hangingPunct="1">
                  <a:defRPr/>
                </a:pPr>
                <a:endParaRPr lang="en-US" sz="2400" dirty="0">
                  <a:sym typeface="Wingdings" pitchFamily="2" charset="2"/>
                </a:endParaRP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OR use the bilinear transformation.</a:t>
                </a: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5750" y="1166637"/>
                <a:ext cx="8572500" cy="5143500"/>
              </a:xfrm>
              <a:blipFill>
                <a:blip r:embed="rId4"/>
                <a:stretch>
                  <a:fillRect l="-569" t="-1303" r="-1636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198" name="Picture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89420" y="5241925"/>
            <a:ext cx="4540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761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763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Approximation by difference equations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838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Let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Analog PID controller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Digital PID controller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9220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1257300"/>
            <a:ext cx="2466975" cy="40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1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716088"/>
            <a:ext cx="7680325" cy="1228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503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429000"/>
            <a:ext cx="6591300" cy="1300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3" name="Picture 9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" y="5153025"/>
            <a:ext cx="81867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13446B2C-F147-462F-9B6D-6373AD28DF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763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Approximating State-Space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50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458200" cy="48387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/>
                  <a:t>Consider a CT system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and its DT version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Assuming the zero-order hold method:</a:t>
                </a:r>
              </a:p>
              <a:p>
                <a:pPr marL="0" indent="0" eaLnBrk="1" hangingPunct="1">
                  <a:buNone/>
                  <a:defRPr/>
                </a:pPr>
                <a:r>
                  <a:rPr lang="en-US" sz="2800" dirty="0"/>
                  <a:t>	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2800" dirty="0"/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Suppose that state feedback and state estimation place the poles so that CT poles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and DT poles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are related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≃1+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eaLnBrk="1" hangingPunct="1">
                  <a:defRPr/>
                </a:pPr>
                <a:endParaRPr lang="en-US" dirty="0"/>
              </a:p>
              <a:p>
                <a:pPr eaLnBrk="1" hangingPunct="1">
                  <a:buFont typeface="Wingdings" pitchFamily="2" charset="2"/>
                  <a:buNone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85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458200" cy="4838700"/>
              </a:xfrm>
              <a:blipFill>
                <a:blip r:embed="rId3"/>
                <a:stretch>
                  <a:fillRect l="-504" t="-1639" r="-1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13446B2C-F147-462F-9B6D-6373AD28DF8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763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Approximating State-Space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50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07641"/>
                <a:ext cx="8458200" cy="48387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/>
                  <a:t>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≃1+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/>
                  <a:t> be the state feedback and estimation gains of the CT system.</a:t>
                </a:r>
              </a:p>
              <a:p>
                <a:pPr eaLnBrk="1" hangingPunct="1">
                  <a:defRPr/>
                </a:pPr>
                <a:r>
                  <a:rPr lang="en-US" sz="2800" dirty="0"/>
                  <a:t>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/>
                  <a:t> will ensure that the poles of the DT system are at the correct z-domain locations. </a:t>
                </a:r>
              </a:p>
              <a:p>
                <a:pPr eaLnBrk="1" hangingPunct="1">
                  <a:defRPr/>
                </a:pPr>
                <a:endParaRPr lang="en-US" dirty="0"/>
              </a:p>
              <a:p>
                <a:pPr eaLnBrk="1" hangingPunct="1">
                  <a:buFont typeface="Wingdings" pitchFamily="2" charset="2"/>
                  <a:buNone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85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07641"/>
                <a:ext cx="8458200" cy="4838700"/>
              </a:xfrm>
              <a:blipFill>
                <a:blip r:embed="rId3"/>
                <a:stretch>
                  <a:fillRect l="-504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13446B2C-F147-462F-9B6D-6373AD28DF8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E7E88A5F-E442-4519-8B51-7CD99D152943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Ideal Samplers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An </a:t>
                </a:r>
                <a:r>
                  <a:rPr lang="en-US" dirty="0">
                    <a:solidFill>
                      <a:srgbClr val="FFC000"/>
                    </a:solidFill>
                    <a:sym typeface="Wingdings" pitchFamily="2" charset="2"/>
                  </a:rPr>
                  <a:t>ideal sampler </a:t>
                </a:r>
                <a:r>
                  <a:rPr lang="en-US" dirty="0">
                    <a:sym typeface="Wingdings" pitchFamily="2" charset="2"/>
                  </a:rPr>
                  <a:t>converts a continuous-time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to a discrete-time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>
                    <a:sym typeface="Wingdings" pitchFamily="2" charset="2"/>
                  </a:rPr>
                  <a:t> so that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𝑘𝑇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)</m:t>
                      </m:r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is the </a:t>
                </a:r>
                <a:r>
                  <a:rPr lang="en-US" dirty="0">
                    <a:solidFill>
                      <a:srgbClr val="FFC000"/>
                    </a:solidFill>
                    <a:sym typeface="Wingdings" pitchFamily="2" charset="2"/>
                  </a:rPr>
                  <a:t>sampling interval</a:t>
                </a:r>
                <a:r>
                  <a:rPr lang="en-US" dirty="0">
                    <a:sym typeface="Wingdings" pitchFamily="2" charset="2"/>
                  </a:rPr>
                  <a:t>.</a:t>
                </a:r>
                <a:endParaRPr lang="en-US" b="0" i="1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𝑠𝑇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sym typeface="Wingdings" pitchFamily="2" charset="2"/>
                  </a:rPr>
                  <a:t> is known as the </a:t>
                </a:r>
                <a:r>
                  <a:rPr lang="en-US" dirty="0">
                    <a:solidFill>
                      <a:srgbClr val="FFC000"/>
                    </a:solidFill>
                    <a:sym typeface="Wingdings" pitchFamily="2" charset="2"/>
                  </a:rPr>
                  <a:t>starred transform</a:t>
                </a:r>
                <a:r>
                  <a:rPr lang="en-US" dirty="0">
                    <a:sym typeface="Wingdings" pitchFamily="2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In the frequency domain, the ideal sampler converts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. </a:t>
                </a: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  <a:blipFill>
                <a:blip r:embed="rId3"/>
                <a:stretch>
                  <a:fillRect l="-711" t="-1659" r="-2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7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E7E88A5F-E442-4519-8B51-7CD99D15294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93359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Data Hold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047890"/>
                <a:ext cx="8572500" cy="535291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A </a:t>
                </a:r>
                <a:r>
                  <a:rPr lang="en-US" dirty="0">
                    <a:solidFill>
                      <a:srgbClr val="FFC000"/>
                    </a:solidFill>
                    <a:sym typeface="Wingdings" pitchFamily="2" charset="2"/>
                  </a:rPr>
                  <a:t>data hold system </a:t>
                </a:r>
                <a:r>
                  <a:rPr lang="en-US" dirty="0">
                    <a:sym typeface="Wingdings" pitchFamily="2" charset="2"/>
                  </a:rPr>
                  <a:t>converts a discrete-time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to a continuous-time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be the transfer function of the data hold. </a:t>
                </a:r>
              </a:p>
              <a:p>
                <a:pPr marL="0" indent="0" algn="ctr" eaLnBrk="1" hangingPunct="1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(where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For a </a:t>
                </a:r>
                <a:r>
                  <a:rPr lang="en-US" dirty="0">
                    <a:solidFill>
                      <a:srgbClr val="FFC000"/>
                    </a:solidFill>
                    <a:sym typeface="Wingdings" pitchFamily="2" charset="2"/>
                  </a:rPr>
                  <a:t>zero-order hold</a:t>
                </a:r>
                <a:r>
                  <a:rPr lang="en-US" dirty="0">
                    <a:sym typeface="Wingdings" pitchFamily="2" charset="2"/>
                  </a:rPr>
                  <a:t>,</a:t>
                </a:r>
              </a:p>
              <a:p>
                <a:pPr marL="0" indent="0" algn="ctr" eaLnBrk="1" hangingPunct="1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𝑘𝑇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&lt;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marL="800100" lvl="2" indent="0" eaLnBrk="1" hangingPunct="1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1−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𝑠𝑇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>
                    <a:sym typeface="Wingdings" pitchFamily="2" charset="2"/>
                  </a:rPr>
                  <a:t> .</a:t>
                </a: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047890"/>
                <a:ext cx="8572500" cy="5352910"/>
              </a:xfrm>
              <a:blipFill>
                <a:blip r:embed="rId3"/>
                <a:stretch>
                  <a:fillRect l="-711" t="-1595" r="-2985" b="-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7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E7E88A5F-E442-4519-8B51-7CD99D15294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Representing DT Signals in 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163105"/>
                <a:ext cx="8572500" cy="523769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A discrete-time (DT) signal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can be applied to a continuous-time (CT) system.</a:t>
                </a:r>
              </a:p>
              <a:p>
                <a:pPr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First, it has to be converted to CT by a hold system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Since the hold system is linear and time invariant: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=∑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𝑚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𝑘</m:t>
                          </m:r>
                        </m:e>
                      </m:d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h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(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𝑡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𝑘𝑇</m:t>
                      </m:r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)</m:t>
                      </m:r>
                    </m:oMath>
                  </m:oMathPara>
                </a14:m>
                <a:endParaRPr lang="en-US" sz="2400" dirty="0">
                  <a:sym typeface="Wingdings" pitchFamily="2" charset="2"/>
                </a:endParaRPr>
              </a:p>
              <a:p>
                <a:pPr marL="400050" lvl="1" indent="0" eaLnBrk="1" hangingPunct="1">
                  <a:buNone/>
                  <a:defRPr/>
                </a:pPr>
                <a:r>
                  <a:rPr lang="en-US" sz="2400" dirty="0">
                    <a:solidFill>
                      <a:srgbClr val="FFFFFF"/>
                    </a:solidFill>
                    <a:sym typeface="Wingdings" pitchFamily="2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{</m:t>
                    </m:r>
                    <m:r>
                      <a:rPr lang="en-US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FFFFFF"/>
                    </a:solidFill>
                    <a:sym typeface="Wingdings" pitchFamily="2" charset="2"/>
                  </a:rPr>
                  <a:t>.</a:t>
                </a:r>
                <a:endParaRPr lang="en-US" sz="2400" dirty="0">
                  <a:sym typeface="Wingdings" pitchFamily="2" charset="2"/>
                </a:endParaRPr>
              </a:p>
              <a:p>
                <a:pPr eaLnBrk="1" hangingPunct="1">
                  <a:buClr>
                    <a:srgbClr val="00CCFF"/>
                  </a:buClr>
                  <a:defRPr/>
                </a:pPr>
                <a:r>
                  <a:rPr lang="en-US" sz="2400" dirty="0">
                    <a:solidFill>
                      <a:srgbClr val="FFFFFF"/>
                    </a:solidFill>
                    <a:sym typeface="Wingdings" pitchFamily="2" charset="2"/>
                  </a:rPr>
                  <a:t>So in the Laplace domain,</a:t>
                </a:r>
              </a:p>
              <a:p>
                <a:pPr marL="0" indent="0" eaLnBrk="1" hangingPunct="1">
                  <a:buClr>
                    <a:srgbClr val="00CCFF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𝑀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(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𝑧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)</m:t>
                      </m:r>
                    </m:oMath>
                  </m:oMathPara>
                </a14:m>
                <a:endParaRPr lang="en-US" sz="24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Traditionally, the DT signal is described by a distribution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=∑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𝑚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𝛿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𝑘𝑇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With this kind of “input”: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∗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∑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𝑚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𝑘</m:t>
                          </m:r>
                        </m:e>
                      </m:d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h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(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𝑡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𝑘𝑇</m:t>
                      </m:r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FFFF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163105"/>
                <a:ext cx="8572500" cy="5237695"/>
              </a:xfrm>
              <a:blipFill>
                <a:blip r:embed="rId3"/>
                <a:stretch>
                  <a:fillRect l="-355" t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BB64E99-F51C-4B91-B925-A51D6E29DCF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 Starred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How to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:</a:t>
                </a:r>
              </a:p>
              <a:p>
                <a:pPr lvl="1"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}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.</a:t>
                </a:r>
              </a:p>
              <a:p>
                <a:pPr lvl="1"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𝑘𝑇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.</a:t>
                </a:r>
              </a:p>
              <a:p>
                <a:pPr lvl="1"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}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.</a:t>
                </a:r>
              </a:p>
              <a:p>
                <a:pPr lvl="1"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  <a:blipFill>
                <a:blip r:embed="rId3"/>
                <a:stretch>
                  <a:fillRect l="-711" t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9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BB64E99-F51C-4B91-B925-A51D6E29DCF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97199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 Pulse Transfer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32235" y="1086295"/>
                <a:ext cx="8717935" cy="531450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 </a:t>
                </a:r>
                <a:r>
                  <a:rPr lang="en-US" sz="2800" dirty="0">
                    <a:solidFill>
                      <a:srgbClr val="FFC000"/>
                    </a:solidFill>
                    <a:sym typeface="Wingdings" pitchFamily="2" charset="2"/>
                  </a:rPr>
                  <a:t>pulse transfer function </a:t>
                </a:r>
                <a:r>
                  <a:rPr lang="en-US" sz="2800" dirty="0">
                    <a:sym typeface="Wingdings" pitchFamily="2" charset="2"/>
                  </a:rPr>
                  <a:t>of the transfer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}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. 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𝑔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is known as the </a:t>
                </a:r>
                <a:r>
                  <a:rPr lang="en-US" sz="2400" dirty="0">
                    <a:solidFill>
                      <a:srgbClr val="FFC000"/>
                    </a:solidFill>
                    <a:sym typeface="Wingdings" pitchFamily="2" charset="2"/>
                  </a:rPr>
                  <a:t>impulse response</a:t>
                </a:r>
                <a:r>
                  <a:rPr lang="en-US" sz="2400" dirty="0">
                    <a:sym typeface="Wingdings" pitchFamily="2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𝑍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}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; then,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𝑠𝑇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𝑟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is sampled and applied to G(s) and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is the output,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𝑌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In practice, samples cannot be applied directly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, unless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includes a data hold; a data-hold system must precede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.</m:t>
                    </m:r>
                  </m:oMath>
                </a14:m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If a data-hold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is added,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𝑌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𝐻𝐺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32235" y="1086295"/>
                <a:ext cx="8717935" cy="5314505"/>
              </a:xfrm>
              <a:blipFill>
                <a:blip r:embed="rId3"/>
                <a:stretch>
                  <a:fillRect l="-490" t="-1261" r="-979" b="-2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3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BB64E99-F51C-4B91-B925-A51D6E29DCF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97199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 Pulse Transfer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32235" y="1086295"/>
                <a:ext cx="8717935" cy="531450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𝑟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is sampled and applied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and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is the output,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b="0" dirty="0">
                    <a:sym typeface="Wingdings" pitchFamily="2" charset="2"/>
                  </a:rPr>
                  <a:t>If the samples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b="0" dirty="0">
                    <a:sym typeface="Wingdings" pitchFamily="2" charset="2"/>
                  </a:rPr>
                  <a:t> are applied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b="0" dirty="0">
                    <a:sym typeface="Wingdings" pitchFamily="2" charset="2"/>
                  </a:rPr>
                  <a:t>, then the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b="0" dirty="0">
                    <a:sym typeface="Wingdings" pitchFamily="2" charset="2"/>
                  </a:rPr>
                  <a:t>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b="0" dirty="0">
                    <a:sym typeface="Wingdings" pitchFamily="2" charset="2"/>
                  </a:rPr>
                  <a:t>, 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𝑟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is applied directly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is the output,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𝐺𝑅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≠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In other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This is because the sampled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applied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 is represented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, which is quite different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endParaRPr lang="en-US" sz="28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32235" y="1086295"/>
                <a:ext cx="8717935" cy="5314505"/>
              </a:xfrm>
              <a:blipFill>
                <a:blip r:embed="rId3"/>
                <a:stretch>
                  <a:fillRect l="-490" t="-1376" r="-2797" b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BB64E99-F51C-4B91-B925-A51D6E29DCF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MATLAB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32235" y="1257300"/>
                <a:ext cx="8683165" cy="51435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be the sampling interval.</a:t>
                </a:r>
              </a:p>
              <a:p>
                <a:pPr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, write </a:t>
                </a: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c2d(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 'impulse')/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Example: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−3.2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𝑠𝑇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𝑠</m:t>
                                </m:r>
                                <m: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+3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=0.1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32235" y="1257300"/>
                <a:ext cx="8683165" cy="5143500"/>
              </a:xfrm>
              <a:blipFill>
                <a:blip r:embed="rId3"/>
                <a:stretch>
                  <a:fillRect l="-772" t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D49AC-4B2E-49CA-A372-6D9E34CB33CD}"/>
              </a:ext>
            </a:extLst>
          </p:cNvPr>
          <p:cNvSpPr txBox="1"/>
          <p:nvPr/>
        </p:nvSpPr>
        <p:spPr>
          <a:xfrm>
            <a:off x="225135" y="3859493"/>
            <a:ext cx="8572500" cy="25853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s = tf(</a:t>
            </a:r>
            <a:r>
              <a:rPr lang="en-US" sz="1800" dirty="0">
                <a:solidFill>
                  <a:srgbClr val="A020F0"/>
                </a:solidFill>
                <a:latin typeface="Courier New" panose="02070309020205020404" pitchFamily="49" charset="0"/>
              </a:rPr>
              <a:t>'s'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define the Laplace variable</a:t>
            </a:r>
          </a:p>
          <a:p>
            <a:pPr algn="l"/>
            <a:endParaRPr lang="en-US" sz="18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T = 0.1; </a:t>
            </a:r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indicate the sampling interval</a:t>
            </a:r>
          </a:p>
          <a:p>
            <a:pPr algn="l"/>
            <a:endParaRPr lang="en-US" sz="18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The starred transform is calculated with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c2d(exp(-3.2*T*s)/(s+3), T, </a:t>
            </a:r>
            <a:r>
              <a:rPr lang="en-US" sz="1800">
                <a:solidFill>
                  <a:srgbClr val="A020F0"/>
                </a:solidFill>
                <a:latin typeface="Courier New" panose="02070309020205020404" pitchFamily="49" charset="0"/>
              </a:rPr>
              <a:t>'impulse'</a:t>
            </a:r>
            <a:r>
              <a:rPr 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)*(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1/T)</a:t>
            </a:r>
          </a:p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The reason we divide by T is that c2d considers an impulse</a:t>
            </a:r>
          </a:p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function 1/T*delta(k) instead of delta(k), and thus </a:t>
            </a:r>
          </a:p>
          <a:p>
            <a:pPr algn="l"/>
            <a:r>
              <a:rPr lang="en-US" sz="1800" dirty="0">
                <a:solidFill>
                  <a:srgbClr val="228B22"/>
                </a:solidFill>
                <a:latin typeface="Courier New" panose="02070309020205020404" pitchFamily="49" charset="0"/>
              </a:rPr>
              <a:t>% multiplies the starred transform by T.</a:t>
            </a:r>
          </a:p>
        </p:txBody>
      </p:sp>
    </p:spTree>
    <p:extLst>
      <p:ext uri="{BB962C8B-B14F-4D97-AF65-F5344CB8AC3E}">
        <p14:creationId xmlns:p14="http://schemas.microsoft.com/office/powerpoint/2010/main" val="8311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&#10;\usepackage[usenames]{color}&#10;\pagestyle{empty}&#10;\begin{document}&#10;&#10;\end{document}&#10;"/>
  <p:tag name="TEX2PS" val="latex $(base).tex; c:\cygwin\bin\dvips -D $(res) -E -o $(base).ps $(base).dvi"/>
  <p:tag name="EXTERNALEDITCOMMAND" val="notepad %"/>
  <p:tag name="GHOSTSCRIPTCOMMAND" val="c:\cygwin\bin\gsold.exe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506"/>
  <p:tag name="DEFAULTHEIGHT" val="3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C(z) = \left(1-z^{-1}\right)\cdot Z\left\{\frac{C(s)}{s}\right\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79.0005"/>
  <p:tag name="PICTUREFILESIZE" val="281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A = e^{A_cT}\quad\quad B = \int\limits_0^T e^{A_c\tau}B_c\,d\tau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97.9606"/>
  <p:tag name="PICTUREFILESIZE" val="259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C(z) = \left(1-z^{-1}\right)\cdot Z\left\{\frac{C(s)}{s}\right\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79.0005"/>
  <p:tag name="PICTUREFILESIZE" val="281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e[n] = e(nT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23"/>
  <p:tag name="PICTUREFILESIZE" val="104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\frac{d\,e}{d\,t}\simeq\frac{e[n]-e[n-1]}{T}\quad&#10;\int\limits_0^t e(\tau)d\,\tau\simeq\sum\limits_{i=0}^n e[i]T 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19"/>
  <p:tag name="PICTUREFILESIZE" val="4484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u(t) = ke(t) + k_D\frac{d\,e}{d\,t} + k_I\int\limits_{0}^t e(\tau)d\,\tau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340"/>
  <p:tag name="PICTUREFILESIZE" val="368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begin{eqnarray*}&#10;u[n] &amp; = &amp; k\cdot e[n] + k_D\frac{e[n]-e[n-1]}{T} + k_I\cdot s[n-1]\\&#10;s[n] &amp; = &amp; s[n-1] + e[n]\cdot T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84.981"/>
  <p:tag name="PICTUREFILESIZE" val="55728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295114</TotalTime>
  <Words>1978</Words>
  <Application>Microsoft Office PowerPoint</Application>
  <PresentationFormat>On-screen Show (4:3)</PresentationFormat>
  <Paragraphs>255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Cambria Math</vt:lpstr>
      <vt:lpstr>Courier New</vt:lpstr>
      <vt:lpstr>Tahoma</vt:lpstr>
      <vt:lpstr>Times New Roman</vt:lpstr>
      <vt:lpstr>Wingdings</vt:lpstr>
      <vt:lpstr>Textured</vt:lpstr>
      <vt:lpstr>Sampled-Data Systems</vt:lpstr>
      <vt:lpstr>Sampled Data Systems</vt:lpstr>
      <vt:lpstr>Ideal Samplers</vt:lpstr>
      <vt:lpstr>Data Hold Systems</vt:lpstr>
      <vt:lpstr>Representing DT Signals in CT</vt:lpstr>
      <vt:lpstr>The Starred Transform</vt:lpstr>
      <vt:lpstr>The Pulse Transfer Function</vt:lpstr>
      <vt:lpstr>The Pulse Transfer Function</vt:lpstr>
      <vt:lpstr>MATLAB Example</vt:lpstr>
      <vt:lpstr>MATLAB Example</vt:lpstr>
      <vt:lpstr>Diagrams with Analog and Digital Blocks</vt:lpstr>
      <vt:lpstr>Conversions to Discrete Time</vt:lpstr>
      <vt:lpstr>Conversions to Discrete Time</vt:lpstr>
      <vt:lpstr>MATLAB Example</vt:lpstr>
      <vt:lpstr>MATLAB Example</vt:lpstr>
      <vt:lpstr>Conversions between CT and DT</vt:lpstr>
      <vt:lpstr>Limitations</vt:lpstr>
      <vt:lpstr>Limitations—Example </vt:lpstr>
      <vt:lpstr>Limitations—Example </vt:lpstr>
      <vt:lpstr>Designing SD Control Systems</vt:lpstr>
      <vt:lpstr>Designing SD Control Systems</vt:lpstr>
      <vt:lpstr>Approximation by difference equations</vt:lpstr>
      <vt:lpstr>Approximating State-Space Models</vt:lpstr>
      <vt:lpstr>Approximating State-Space Models</vt:lpstr>
    </vt:vector>
  </TitlesOfParts>
  <Company>LeTourneau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1</dc:title>
  <dc:creator>Marian Iordache</dc:creator>
  <cp:lastModifiedBy>Iordache, Marian</cp:lastModifiedBy>
  <cp:revision>422</cp:revision>
  <cp:lastPrinted>1601-01-01T00:00:00Z</cp:lastPrinted>
  <dcterms:created xsi:type="dcterms:W3CDTF">2004-08-25T22:08:53Z</dcterms:created>
  <dcterms:modified xsi:type="dcterms:W3CDTF">2019-05-30T00:59:24Z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