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4"/>
  </p:notesMasterIdLst>
  <p:handoutMasterIdLst>
    <p:handoutMasterId r:id="rId15"/>
  </p:handoutMasterIdLst>
  <p:sldIdLst>
    <p:sldId id="400" r:id="rId2"/>
    <p:sldId id="347" r:id="rId3"/>
    <p:sldId id="348" r:id="rId4"/>
    <p:sldId id="349" r:id="rId5"/>
    <p:sldId id="413" r:id="rId6"/>
    <p:sldId id="414" r:id="rId7"/>
    <p:sldId id="411" r:id="rId8"/>
    <p:sldId id="412" r:id="rId9"/>
    <p:sldId id="415" r:id="rId10"/>
    <p:sldId id="417" r:id="rId11"/>
    <p:sldId id="416" r:id="rId12"/>
    <p:sldId id="419" r:id="rId13"/>
  </p:sldIdLst>
  <p:sldSz cx="9144000" cy="6858000" type="screen4x3"/>
  <p:notesSz cx="9144000" cy="6858000"/>
  <p:custDataLst>
    <p:tags r:id="rId1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FF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8914" autoAdjust="0"/>
  </p:normalViewPr>
  <p:slideViewPr>
    <p:cSldViewPr>
      <p:cViewPr varScale="1">
        <p:scale>
          <a:sx n="81" d="100"/>
          <a:sy n="81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B9C8A4C-4F89-40BF-A255-128B773AE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32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1B43BA2-1466-4C90-8605-0AE797436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68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A03A40-3B15-4991-AD16-6942DD11CF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5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685C7-85AD-4999-98C6-2E845AE3BE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49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685C7-85AD-4999-98C6-2E845AE3BE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685C7-85AD-4999-98C6-2E845AE3BE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34B74-F0DB-4A67-A19A-A6D25DCF742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5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685C7-85AD-4999-98C6-2E845AE3BE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9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685C7-85AD-4999-98C6-2E845AE3BE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4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38E2076-3363-4436-B5E2-55F502075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0BCC914-B8BC-49B5-AEE0-FE5D3B7E9479}" type="slidenum">
              <a:rPr lang="en-US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19B8549-0823-4B0B-AE4E-FD2232183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7B04641-FB90-4D1E-BA47-E1B69A7EB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0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38E2076-3363-4436-B5E2-55F502075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0BCC914-B8BC-49B5-AEE0-FE5D3B7E9479}" type="slidenum">
              <a:rPr lang="en-US" altLang="en-US" sz="1200" smtClean="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19B8549-0823-4B0B-AE4E-FD2232183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7B04641-FB90-4D1E-BA47-E1B69A7EB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0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685C7-85AD-4999-98C6-2E845AE3BE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Source: “Discrete-Time Control Systems” by Ogata, 2</a:t>
            </a:r>
            <a:r>
              <a:rPr lang="en-US" baseline="30000" dirty="0"/>
              <a:t>nd</a:t>
            </a:r>
            <a:r>
              <a:rPr lang="en-US" dirty="0"/>
              <a:t> edition, page 690.</a:t>
            </a:r>
          </a:p>
        </p:txBody>
      </p:sp>
    </p:spTree>
    <p:extLst>
      <p:ext uri="{BB962C8B-B14F-4D97-AF65-F5344CB8AC3E}">
        <p14:creationId xmlns:p14="http://schemas.microsoft.com/office/powerpoint/2010/main" val="30987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685C7-85AD-4999-98C6-2E845AE3BE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8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6DA5-7D1C-48E8-A373-C44A3840B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676726F-154C-4129-9DD1-0CA3C63AD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C3778F20-C631-4641-B4B5-EDF1B5BD5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A20E5FA0-C5F7-4173-8CC1-05410EB96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3D49903C-E822-4180-81F7-DD416ED2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EC163A5-5A0C-4161-BC12-84758527A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BCECA548-FF08-41B2-AA60-F5A141D39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991D7CE-D6C0-4825-894F-FE384CCAD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B25A21E3-94F7-44C5-9146-337B69A4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91AA2A2-7C16-4225-861D-87FF7B476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5A51837-0E55-468E-9605-6AD79221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5B7C28C7-C651-412E-955E-AF6CBCF1D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66A-5383-4DF5-AEB2-40B4A25322A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Discrete-Time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A34A-A43A-4D16-AEE8-F613ACF46C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685799" y="3886200"/>
            <a:ext cx="7772399" cy="1752600"/>
          </a:xfrm>
        </p:spPr>
        <p:txBody>
          <a:bodyPr/>
          <a:lstStyle/>
          <a:p>
            <a:r>
              <a:rPr lang="en-US" dirty="0"/>
              <a:t>Difference Equations, the Z-Transform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A8574-3125-4FDB-BDC3-AFB2A23A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04876-5388-4CD8-8847-F317BC37E9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701C73-C05A-4B13-BACB-F1E01C76663E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EEGR4933 Automatic Control Systems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2019,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58D2E181-E0FC-47D4-BCE8-3D4D0141DC4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94002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Inverse Z-Transform—Example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7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03080"/>
                <a:ext cx="8569780" cy="539772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−3)(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+5)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 eaLnBrk="1" hangingPunct="1"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0" dirty="0">
                  <a:solidFill>
                    <a:srgbClr val="FFFF00"/>
                  </a:solidFill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→−5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(−5)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1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03080"/>
                <a:ext cx="8569780" cy="539772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58D2E181-E0FC-47D4-BCE8-3D4D0141DC4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94002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Inverse Z-Transform—Example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7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03080"/>
                <a:ext cx="8569780" cy="539772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 eaLnBrk="1" hangingPunct="1"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→−5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>
                  <a:solidFill>
                    <a:srgbClr val="FFFF00"/>
                  </a:solidFill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eaLnBrk="1" hangingPunct="1">
                  <a:defRPr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 has also a pole at 0. 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1!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625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 eaLnBrk="1" hangingPunct="1">
                  <a:defRPr/>
                </a:pPr>
                <a:r>
                  <a:rPr lang="en-US" sz="2400" dirty="0"/>
                  <a:t>If k =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 eaLnBrk="1" hangingPunct="1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625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1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03080"/>
                <a:ext cx="8569780" cy="5397720"/>
              </a:xfrm>
              <a:blipFill>
                <a:blip r:embed="rId3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58D2E181-E0FC-47D4-BCE8-3D4D0141DC4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94002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Inverse Z-Transform—Example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7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9045" y="1003080"/>
                <a:ext cx="8717935" cy="5397720"/>
              </a:xfrm>
            </p:spPr>
            <p:txBody>
              <a:bodyPr/>
              <a:lstStyle/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800" dirty="0"/>
                  <a:t>A second solution is possible based on the observation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valid if the degree of the numerator is less or equal to the degree of the denominator.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800" b="0" dirty="0"/>
                  <a:t>Note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j-lt"/>
                  </a:rPr>
                  <a:t>, </a:t>
                </a:r>
                <a:r>
                  <a:rPr lang="en-US" sz="240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0" dirty="0">
                    <a:latin typeface="+mj-lt"/>
                  </a:rPr>
                  <a:t> .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800" dirty="0">
                    <a:latin typeface="+mj-lt"/>
                  </a:rPr>
                  <a:t>In the case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b="0" dirty="0">
                    <a:latin typeface="+mj-lt"/>
                  </a:rPr>
                  <a:t>.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800" b="0" dirty="0"/>
                  <a:t>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marL="0" indent="0" algn="ctr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1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045" y="1003080"/>
                <a:ext cx="8717935" cy="5397720"/>
              </a:xfrm>
              <a:blipFill>
                <a:blip r:embed="rId3"/>
                <a:stretch>
                  <a:fillRect l="-559" t="-1356" b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E6FB8E5B-A141-468D-ACC1-54AAC22E5E4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Z-Transform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57300"/>
            <a:ext cx="85725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Laplace transform can be used to solve differential equations.</a:t>
            </a:r>
          </a:p>
          <a:p>
            <a:pPr eaLnBrk="1" hangingPunct="1">
              <a:defRPr/>
            </a:pPr>
            <a:r>
              <a:rPr lang="en-US" dirty="0"/>
              <a:t>The z-transform can be used to solve difference equations.</a:t>
            </a:r>
          </a:p>
          <a:p>
            <a:pPr eaLnBrk="1" hangingPunct="1">
              <a:defRPr/>
            </a:pPr>
            <a:r>
              <a:rPr lang="en-US" dirty="0"/>
              <a:t>Example: 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78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114800"/>
            <a:ext cx="55673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7988" y="5634038"/>
            <a:ext cx="62452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8300" y="4605338"/>
            <a:ext cx="6858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58D2E181-E0FC-47D4-BCE8-3D4D0141DC4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Z-Transform—Basic Formulas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57300"/>
            <a:ext cx="85725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Unit step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Delta function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Power function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Linear function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102" name="Picture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9925" y="3200400"/>
            <a:ext cx="2038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1125" y="1747838"/>
            <a:ext cx="31559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5262" y="4158695"/>
            <a:ext cx="29876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txp_fig.png">
            <a:extLst>
              <a:ext uri="{FF2B5EF4-FFF2-40B4-BE49-F238E27FC236}">
                <a16:creationId xmlns:a16="http://schemas.microsoft.com/office/drawing/2014/main" id="{EBA7713B-EC6C-4D18-B5BA-0C1B4CE8591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374158"/>
            <a:ext cx="31400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390F2044-D89D-49D2-95E1-8640B8A70A1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Z-Transform—Basic Formulas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57300"/>
            <a:ext cx="85725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Initial value theorem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Final value theorem </a:t>
            </a:r>
            <a:r>
              <a:rPr lang="en-US" sz="2800" dirty="0"/>
              <a:t>(if constant steady state)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SS response of H(z) </a:t>
            </a:r>
            <a:r>
              <a:rPr lang="en-US" sz="2400" dirty="0"/>
              <a:t>(if constant ss and H(1) defined):</a:t>
            </a:r>
            <a:endParaRPr lang="en-US" sz="28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126" name="Picture 1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8990" y="1966605"/>
            <a:ext cx="286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3110" y="3159520"/>
            <a:ext cx="50577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6311" y="4873184"/>
            <a:ext cx="46513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58D2E181-E0FC-47D4-BCE8-3D4D0141DC4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Z-Transform—Basic Formulas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Delay: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</a:t>
            </a:r>
          </a:p>
          <a:p>
            <a:pPr eaLnBrk="1" hangingPunct="1">
              <a:defRPr/>
            </a:pPr>
            <a:r>
              <a:rPr lang="en-US" dirty="0"/>
              <a:t>However,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103" name="Picture 1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7837" y="1969610"/>
            <a:ext cx="58721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A5E78F-3B8B-40B8-A7A6-C295F06C4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44" y="2940583"/>
            <a:ext cx="7327012" cy="10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58D2E181-E0FC-47D4-BCE8-3D4D0141DC4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94002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Z-Transform—Basic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7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3371" y="1085630"/>
                <a:ext cx="8572500" cy="539772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Example: </a:t>
                </a:r>
              </a:p>
              <a:p>
                <a:pPr marL="0" indent="0" algn="ctr" eaLnBrk="1" hangingPunct="1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endParaRPr lang="en-US" sz="2800" dirty="0"/>
              </a:p>
              <a:p>
                <a:pPr marL="400050" lvl="1" indent="0" eaLnBrk="1" hangingPunct="1">
                  <a:buNone/>
                  <a:defRPr/>
                </a:pPr>
                <a:r>
                  <a:rPr lang="en-US" dirty="0"/>
                  <a:t>could be written in the z-domain as</a:t>
                </a:r>
              </a:p>
              <a:p>
                <a:pPr marL="4000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sz="2800" dirty="0"/>
                  <a:t>Example: In</a:t>
                </a:r>
              </a:p>
              <a:p>
                <a:pPr marL="0" indent="0" algn="ctr" eaLnBrk="1" hangingPunct="1">
                  <a:buNone/>
                  <a:defRPr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FF00"/>
                  </a:solidFill>
                </a:endParaRPr>
              </a:p>
              <a:p>
                <a:pPr marL="400050" lvl="1" indent="0" eaLnBrk="1" hangingPunct="1">
                  <a:buNone/>
                  <a:defRPr/>
                </a:pPr>
                <a:r>
                  <a:rPr lang="en-US" dirty="0"/>
                  <a:t>assuming zero initial conditions, note that</a:t>
                </a:r>
              </a:p>
              <a:p>
                <a:pPr marL="400050" lvl="1" indent="0" algn="ctr" eaLnBrk="1" hangingPunct="1">
                  <a:buNone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00050" lvl="1" indent="0" eaLnBrk="1" hangingPunct="1">
                  <a:buNone/>
                  <a:defRPr/>
                </a:pPr>
                <a:r>
                  <a:rPr lang="en-US" dirty="0"/>
                  <a:t>Therefore, the equation can be written as</a:t>
                </a:r>
                <a:endParaRPr lang="en-US" sz="2400" dirty="0"/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1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3371" y="1085630"/>
                <a:ext cx="8572500" cy="5397720"/>
              </a:xfrm>
              <a:blipFill>
                <a:blip r:embed="rId3"/>
                <a:stretch>
                  <a:fillRect l="-498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6FD37B8-09F7-4B7E-9FDA-001D4FB9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DF5E3A39-CA5F-441A-8FFB-190F9A78FE1C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4BBDCC2F-3180-4F08-9D72-8BB021A76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MATLAB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099" name="Rectangle 3">
                <a:extLst>
                  <a:ext uri="{FF2B5EF4-FFF2-40B4-BE49-F238E27FC236}">
                    <a16:creationId xmlns:a16="http://schemas.microsoft.com/office/drawing/2014/main" id="{41485876-CE5D-4DE4-9C4E-D60A1165452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48387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800" dirty="0"/>
                  <a:t>Find the z-transform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+4⋅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−4)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0099" name="Rectangle 3">
                <a:extLst>
                  <a:ext uri="{FF2B5EF4-FFF2-40B4-BE49-F238E27FC236}">
                    <a16:creationId xmlns:a16="http://schemas.microsoft.com/office/drawing/2014/main" id="{41485876-CE5D-4DE4-9C4E-D60A11654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4838700"/>
              </a:xfrm>
              <a:blipFill>
                <a:blip r:embed="rId3"/>
                <a:stretch>
                  <a:fillRect l="-1493" t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3" name="Text Box 4">
            <a:extLst>
              <a:ext uri="{FF2B5EF4-FFF2-40B4-BE49-F238E27FC236}">
                <a16:creationId xmlns:a16="http://schemas.microsoft.com/office/drawing/2014/main" id="{54FAA4F8-B44A-4468-97FD-C80363B6D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D7588-1C76-4CA9-A922-6259964340F3}"/>
              </a:ext>
            </a:extLst>
          </p:cNvPr>
          <p:cNvSpPr txBox="1"/>
          <p:nvPr/>
        </p:nvSpPr>
        <p:spPr>
          <a:xfrm>
            <a:off x="285750" y="2135564"/>
            <a:ext cx="8572500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Set to 1 the value of heaviside(0), to make heaviside()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identical to the unit step function.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sympref(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'HeavisideAtOrigin'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,1);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Define k as a symbolic variable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k = sym(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'k'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Note that kroneckerDelta is the delta function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res = ztrans(3*kroneckerDelta(k-1)+ 4*2^(k-1)*heaviside(k-4))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The result can usually be simplified and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displayed in more friendly way with 'pretty'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res = simplify(res);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pretty(res)</a:t>
            </a:r>
          </a:p>
        </p:txBody>
      </p:sp>
    </p:spTree>
    <p:extLst>
      <p:ext uri="{BB962C8B-B14F-4D97-AF65-F5344CB8AC3E}">
        <p14:creationId xmlns:p14="http://schemas.microsoft.com/office/powerpoint/2010/main" val="30475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6FD37B8-09F7-4B7E-9FDA-001D4FB9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1400">
                <a:latin typeface="Arial" panose="020B0604020202020204" pitchFamily="34" charset="0"/>
              </a:rPr>
              <a:t> </a:t>
            </a:r>
            <a:fld id="{DF5E3A39-CA5F-441A-8FFB-190F9A78FE1C}" type="slidenum">
              <a:rPr lang="en-US" sz="1400" smtClean="0">
                <a:latin typeface="Arial" panose="020B0604020202020204" pitchFamily="34" charset="0"/>
              </a:rPr>
              <a:pPr>
                <a:defRPr/>
              </a:pPr>
              <a:t>8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4BBDCC2F-3180-4F08-9D72-8BB021A76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MATLAB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099" name="Rectangle 3">
                <a:extLst>
                  <a:ext uri="{FF2B5EF4-FFF2-40B4-BE49-F238E27FC236}">
                    <a16:creationId xmlns:a16="http://schemas.microsoft.com/office/drawing/2014/main" id="{41485876-CE5D-4DE4-9C4E-D60A1165452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48387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800" dirty="0"/>
                  <a:t>Find the inverse z-transform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0099" name="Rectangle 3">
                <a:extLst>
                  <a:ext uri="{FF2B5EF4-FFF2-40B4-BE49-F238E27FC236}">
                    <a16:creationId xmlns:a16="http://schemas.microsoft.com/office/drawing/2014/main" id="{41485876-CE5D-4DE4-9C4E-D60A11654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4838700"/>
              </a:xfrm>
              <a:blipFill>
                <a:blip r:embed="rId3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3" name="Text Box 4">
            <a:extLst>
              <a:ext uri="{FF2B5EF4-FFF2-40B4-BE49-F238E27FC236}">
                <a16:creationId xmlns:a16="http://schemas.microsoft.com/office/drawing/2014/main" id="{54FAA4F8-B44A-4468-97FD-C80363B6D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D7588-1C76-4CA9-A922-6259964340F3}"/>
              </a:ext>
            </a:extLst>
          </p:cNvPr>
          <p:cNvSpPr txBox="1"/>
          <p:nvPr/>
        </p:nvSpPr>
        <p:spPr>
          <a:xfrm>
            <a:off x="285750" y="2135564"/>
            <a:ext cx="8572500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Set to 1 the value of heaviside(0), to make heaviside()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identical to the unit step function.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sympref(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'HeavisideAtOrigin'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,1);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Define z as a symbolic variable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z = sym(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'z'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Find the inverse z transform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res = iztrans((z-4)/(z-1)/(z+3)^2)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The result can usually be simplified and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displayed in more friendly way with 'pretty'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res = simplify(res);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pretty(res)</a:t>
            </a:r>
          </a:p>
        </p:txBody>
      </p:sp>
    </p:spTree>
    <p:extLst>
      <p:ext uri="{BB962C8B-B14F-4D97-AF65-F5344CB8AC3E}">
        <p14:creationId xmlns:p14="http://schemas.microsoft.com/office/powerpoint/2010/main" val="39130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58D2E181-E0FC-47D4-BCE8-3D4D0141DC4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94002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Inverse Z-Transform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7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54320"/>
                <a:ext cx="8569780" cy="539772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Assume that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………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  <a:p>
                <a:pPr eaLnBrk="1" hangingPunct="1">
                  <a:defRPr/>
                </a:pPr>
                <a:r>
                  <a:rPr lang="en-US" sz="2800" dirty="0"/>
                  <a:t>Complex variable theory shows that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400050" lvl="1" indent="0" eaLnBrk="1" hangingPunct="1">
                  <a:buNone/>
                  <a:defRPr/>
                </a:pPr>
                <a:r>
                  <a:rPr lang="en-US" dirty="0"/>
                  <a:t>where</a:t>
                </a:r>
                <a:r>
                  <a:rPr lang="en-US" sz="2400" dirty="0"/>
                  <a:t> 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400050" lvl="1" indent="0" eaLnBrk="1" hangingPunct="1">
                  <a:buNone/>
                  <a:defRPr/>
                </a:pPr>
                <a:r>
                  <a:rPr lang="en-US" dirty="0"/>
                  <a:t>is known as the 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residue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at the pole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71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54320"/>
                <a:ext cx="8569780" cy="5397720"/>
              </a:xfrm>
              <a:blipFill>
                <a:blip r:embed="rId3"/>
                <a:stretch>
                  <a:fillRect l="-498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old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06"/>
  <p:tag name="DEFAULTHEIGHT" val="3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\lim\limits_{k\to\infty} x(k) = \lim\limits_{z\to 1}(1-z^{-1})X(z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97.9606"/>
  <p:tag name="PICTUREFILESIZE" val="265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\lim\limits_{k\to\infty} y(k) = H(1)\cdot\lim\limits_{k\to\infty} r(k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73.9605"/>
  <p:tag name="PICTUREFILESIZE" val="2570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{\cal Z}\{x(k-n)u(k-n)\} = z^{-n}{\cal Z}\{x(k)\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45.9607"/>
  <p:tag name="PICTUREFILESIZE" val="268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x(k) + 4x(k-1) + 3x(k-2) = 1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27.9606"/>
  <p:tag name="PICTUREFILESIZE" val="22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\Rightarrow x(k) = -\,\frac{1}{4}\cdot (-1)^k+ \frac{1}{8} + \frac{9}{8}\cdot (-3)^k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67.9808"/>
  <p:tag name="PICTUREFILESIZE" val="294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\Rightarrow X(z) = \frac{1}{(1-z^{-1})(1+z^{-1})(1+3z^{-1})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03.9808"/>
  <p:tag name="PICTUREFILESIZE" val="29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{\cal Z}\{\delta(k)\} = 1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0.0002"/>
  <p:tag name="PICTUREFILESIZE" val="108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{\cal Z}\{u(k)\} = \frac{1}{1-z^{-1}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86.0004"/>
  <p:tag name="PICTUREFILESIZE" val="159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{\cal Z}\{a^k\} = \frac{1}{1-az^{-1}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75.9804"/>
  <p:tag name="PICTUREFILESIZE" val="144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{\cal Z}\{k\} = \frac{z^{-1}}{(1-z^{-1})^2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84.9804"/>
  <p:tag name="PICTUREFILESIZE" val="175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x(0) = \lim\limits_{z\to\infty} X(z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68.9603"/>
  <p:tag name="PICTUREFILESIZE" val="16010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281331</TotalTime>
  <Words>699</Words>
  <Application>Microsoft Office PowerPoint</Application>
  <PresentationFormat>On-screen Show (4:3)</PresentationFormat>
  <Paragraphs>122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Cambria Math</vt:lpstr>
      <vt:lpstr>Courier New</vt:lpstr>
      <vt:lpstr>Tahoma</vt:lpstr>
      <vt:lpstr>Times New Roman</vt:lpstr>
      <vt:lpstr>Wingdings</vt:lpstr>
      <vt:lpstr>Textured</vt:lpstr>
      <vt:lpstr>Discrete-Time Systems</vt:lpstr>
      <vt:lpstr>The Z-Transform</vt:lpstr>
      <vt:lpstr>The Z-Transform—Basic Formulas</vt:lpstr>
      <vt:lpstr>The Z-Transform—Basic Formulas</vt:lpstr>
      <vt:lpstr>The Z-Transform—Basic Formulas</vt:lpstr>
      <vt:lpstr>The Z-Transform—Basic Formulas</vt:lpstr>
      <vt:lpstr>MATLAB Example</vt:lpstr>
      <vt:lpstr>MATLAB Example</vt:lpstr>
      <vt:lpstr>The Inverse Z-Transform</vt:lpstr>
      <vt:lpstr>The Inverse Z-Transform—Example </vt:lpstr>
      <vt:lpstr>The Inverse Z-Transform—Example </vt:lpstr>
      <vt:lpstr>The Inverse Z-Transform—Example 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337</cp:revision>
  <cp:lastPrinted>1601-01-01T00:00:00Z</cp:lastPrinted>
  <dcterms:created xsi:type="dcterms:W3CDTF">2004-08-25T22:08:53Z</dcterms:created>
  <dcterms:modified xsi:type="dcterms:W3CDTF">2019-05-30T00:50:42Z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