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5"/>
  </p:notesMasterIdLst>
  <p:handoutMasterIdLst>
    <p:handoutMasterId r:id="rId36"/>
  </p:handoutMasterIdLst>
  <p:sldIdLst>
    <p:sldId id="400" r:id="rId2"/>
    <p:sldId id="345" r:id="rId3"/>
    <p:sldId id="401" r:id="rId4"/>
    <p:sldId id="317" r:id="rId5"/>
    <p:sldId id="318" r:id="rId6"/>
    <p:sldId id="375" r:id="rId7"/>
    <p:sldId id="378" r:id="rId8"/>
    <p:sldId id="379" r:id="rId9"/>
    <p:sldId id="358" r:id="rId10"/>
    <p:sldId id="380" r:id="rId11"/>
    <p:sldId id="381" r:id="rId12"/>
    <p:sldId id="382" r:id="rId13"/>
    <p:sldId id="359" r:id="rId14"/>
    <p:sldId id="360" r:id="rId15"/>
    <p:sldId id="383" r:id="rId16"/>
    <p:sldId id="384" r:id="rId17"/>
    <p:sldId id="385" r:id="rId18"/>
    <p:sldId id="386" r:id="rId19"/>
    <p:sldId id="387" r:id="rId20"/>
    <p:sldId id="402" r:id="rId21"/>
    <p:sldId id="403" r:id="rId22"/>
    <p:sldId id="404" r:id="rId23"/>
    <p:sldId id="338" r:id="rId24"/>
    <p:sldId id="388" r:id="rId25"/>
    <p:sldId id="405" r:id="rId26"/>
    <p:sldId id="329" r:id="rId27"/>
    <p:sldId id="330" r:id="rId28"/>
    <p:sldId id="325" r:id="rId29"/>
    <p:sldId id="324" r:id="rId30"/>
    <p:sldId id="331" r:id="rId31"/>
    <p:sldId id="332" r:id="rId32"/>
    <p:sldId id="371" r:id="rId33"/>
    <p:sldId id="372" r:id="rId34"/>
  </p:sldIdLst>
  <p:sldSz cx="9144000" cy="6858000" type="screen4x3"/>
  <p:notesSz cx="9144000" cy="6858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rdache, Marian" initials="IM" lastIdx="11" clrIdx="0">
    <p:extLst>
      <p:ext uri="{19B8F6BF-5375-455C-9EA6-DF929625EA0E}">
        <p15:presenceInfo xmlns:p15="http://schemas.microsoft.com/office/powerpoint/2012/main" userId="S-1-5-21-515967899-1220945662-1547161642-22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8874" autoAdjust="0"/>
  </p:normalViewPr>
  <p:slideViewPr>
    <p:cSldViewPr>
      <p:cViewPr varScale="1">
        <p:scale>
          <a:sx n="81" d="100"/>
          <a:sy n="81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38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359BB9E5-DACD-4DD8-B836-985FC929D1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45BB2E16-47DF-441B-85D1-69D90CE4CC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2" name="Rectangle 4">
            <a:extLst>
              <a:ext uri="{FF2B5EF4-FFF2-40B4-BE49-F238E27FC236}">
                <a16:creationId xmlns:a16="http://schemas.microsoft.com/office/drawing/2014/main" id="{35A6EFD6-7EF7-4F24-8141-45BE27E9310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3" name="Rectangle 5">
            <a:extLst>
              <a:ext uri="{FF2B5EF4-FFF2-40B4-BE49-F238E27FC236}">
                <a16:creationId xmlns:a16="http://schemas.microsoft.com/office/drawing/2014/main" id="{2D59EDC8-C6D7-47AD-B6FD-02F5A02AEA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9FD778-2E8A-4B3A-80C6-DCC6457C0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D7983D39-D48A-42D1-A3AB-07D633E6C1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9888C9C4-3D09-4433-AF7A-AD6DACF1D5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F7A95FF-09F0-4D4B-BF5A-74742502EA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4757B09F-DE27-466D-A28E-53D01C9215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id="{52126540-6A90-4CEC-B180-3B993F5C38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id="{937F5E60-44A1-4EC2-9DB2-61CE781DE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6AF167-6AB0-432D-B0DF-2C82A53E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9463A06F-5AD6-44BD-A261-6C05EEA0F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FB84A12-C199-41D9-B96F-8D2BFA688CBB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733CBA9-43ED-421F-A31C-D3773CDE8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944995A-EC80-4243-B57E-10D298C0B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9355773-975A-410B-8F52-A32514864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2321B5-31C3-4E6D-BD18-E3B05140D754}" type="slidenum">
              <a:rPr lang="en-US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7B4F7E3-5144-40FA-B4A0-EE4085CFA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DF7752D-6C12-42C8-B203-8FBEE9268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2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9355773-975A-410B-8F52-A32514864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2321B5-31C3-4E6D-BD18-E3B05140D754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7B4F7E3-5144-40FA-B4A0-EE4085CFA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DF7752D-6C12-42C8-B203-8FBEE9268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9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D387296-5564-4D33-9651-E05DA2C25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AC3BF3-2142-484C-98D9-715038444555}" type="slidenum">
              <a:rPr lang="en-US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2D26C027-8E0F-4D82-8BDF-6FEF8F0B1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25EB580B-92A5-420B-9F29-76E0CCE3B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flight path angle is the angle of the velocity </a:t>
            </a:r>
            <a:r>
              <a:rPr lang="en-US" altLang="en-US" dirty="0" err="1">
                <a:latin typeface="Arial" panose="020B0604020202020204" pitchFamily="34" charset="0"/>
              </a:rPr>
              <a:t>w.r.t.</a:t>
            </a:r>
            <a:r>
              <a:rPr lang="en-US" altLang="en-US" dirty="0">
                <a:latin typeface="Arial" panose="020B0604020202020204" pitchFamily="34" charset="0"/>
              </a:rPr>
              <a:t> the horizontal. It normally equals the pitch angle.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635350-F8C4-45BE-B6AD-D2D61CAE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F3F528-9C79-4814-BEEE-2A27B16B02C4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6972F29-7519-498E-9595-31277C6AF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5E40D7E-D3AB-4CE2-8080-1B517A9D5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635350-F8C4-45BE-B6AD-D2D61CAE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F3F528-9C79-4814-BEEE-2A27B16B02C4}" type="slidenum">
              <a:rPr lang="en-US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6972F29-7519-498E-9595-31277C6AF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Rectangle 3">
                <a:extLst>
                  <a:ext uri="{FF2B5EF4-FFF2-40B4-BE49-F238E27FC236}">
                    <a16:creationId xmlns:a16="http://schemas.microsoft.com/office/drawing/2014/main" id="{B5E40D7E-D3AB-4CE2-8080-1B517A9D563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latin typeface="Arial" panose="020B0604020202020204" pitchFamily="34" charset="0"/>
                  </a:rPr>
                  <a:t>The equations of motion are derived at http://www.perfectlogic.com/articles/Avionics/FlightDynamics/FlightPart3.html</a:t>
                </a:r>
              </a:p>
              <a:p>
                <a:pPr eaLnBrk="1" hangingPunct="1"/>
                <a:r>
                  <a:rPr lang="en-US" altLang="en-US" dirty="0">
                    <a:latin typeface="Arial" panose="020B0604020202020204" pitchFamily="34" charset="0"/>
                  </a:rPr>
                  <a:t>T, D, and L are in the same plane;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mg does not necessarily belong to this plane</a:t>
                </a:r>
                <a:r>
                  <a:rPr lang="en-US" altLang="en-US" dirty="0">
                    <a:latin typeface="Arial" panose="020B0604020202020204" pitchFamily="34" charset="0"/>
                  </a:rPr>
                  <a:t>. D is in the opposite direction of the velocity and L is normal to the velocity.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</a:rPr>
                  <a:t>, the flight path angle, is the angle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between the velocity and the horizontal. </a:t>
                </a:r>
                <a14:m>
                  <m:oMath xmlns:m="http://schemas.openxmlformats.org/officeDocument/2006/math">
                    <m:r>
                      <a:rPr lang="en-US" altLang="en-US" b="0" i="1" baseline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</a:rPr>
                  <a:t>, the thrust attack angle, when there is no roll,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</a:t>
                </a:r>
                <a:r>
                  <a:rPr lang="en-US" altLang="en-US" dirty="0">
                    <a:latin typeface="Arial" panose="020B0604020202020204" pitchFamily="34" charset="0"/>
                  </a:rPr>
                  <a:t>is the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pitch angle minus </a:t>
                </a:r>
                <a14:m>
                  <m:oMath xmlns:m="http://schemas.openxmlformats.org/officeDocument/2006/math">
                    <m:r>
                      <a:rPr lang="en-US" altLang="en-US" b="0" i="1" baseline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</a:rPr>
                  <a:t>. T is in the plane of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L and v.</a:t>
                </a:r>
                <a:endParaRPr lang="en-US" altLang="en-US" dirty="0">
                  <a:latin typeface="Arial" panose="020B0604020202020204" pitchFamily="34" charset="0"/>
                </a:endParaRPr>
              </a:p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068" name="Rectangle 3">
                <a:extLst>
                  <a:ext uri="{FF2B5EF4-FFF2-40B4-BE49-F238E27FC236}">
                    <a16:creationId xmlns:a16="http://schemas.microsoft.com/office/drawing/2014/main" id="{B5E40D7E-D3AB-4CE2-8080-1B517A9D563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latin typeface="Arial" panose="020B0604020202020204" pitchFamily="34" charset="0"/>
                  </a:rPr>
                  <a:t>The equations of motion are derived at http://www.perfectlogic.com/articles/Avionics/FlightDynamics/FlightPart3.html</a:t>
                </a:r>
              </a:p>
              <a:p>
                <a:pPr eaLnBrk="1" hangingPunct="1"/>
                <a:r>
                  <a:rPr lang="en-US" altLang="en-US" dirty="0">
                    <a:latin typeface="Arial" panose="020B0604020202020204" pitchFamily="34" charset="0"/>
                  </a:rPr>
                  <a:t>T, D, and L are in the same plane;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mg does not necessarily belong to this plane</a:t>
                </a:r>
                <a:r>
                  <a:rPr lang="en-US" altLang="en-US" dirty="0">
                    <a:latin typeface="Arial" panose="020B0604020202020204" pitchFamily="34" charset="0"/>
                  </a:rPr>
                  <a:t>. D is in the opposite direction of the velocity and L is normal to the velocity.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𝛾</a:t>
                </a:r>
                <a:r>
                  <a:rPr lang="en-US" altLang="en-US" dirty="0">
                    <a:latin typeface="Arial" panose="020B0604020202020204" pitchFamily="34" charset="0"/>
                  </a:rPr>
                  <a:t>, the flight path angle, is the angle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between the velocity and the horizontal. </a:t>
                </a:r>
                <a:r>
                  <a:rPr lang="en-US" altLang="en-US" b="0" i="0" baseline="0">
                    <a:latin typeface="Cambria Math" panose="02040503050406030204" pitchFamily="18" charset="0"/>
                  </a:rPr>
                  <a:t>𝜀</a:t>
                </a:r>
                <a:r>
                  <a:rPr lang="en-US" altLang="en-US" dirty="0">
                    <a:latin typeface="Arial" panose="020B0604020202020204" pitchFamily="34" charset="0"/>
                  </a:rPr>
                  <a:t>, the thrust attack angle, when there is no roll,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</a:t>
                </a:r>
                <a:r>
                  <a:rPr lang="en-US" altLang="en-US" dirty="0">
                    <a:latin typeface="Arial" panose="020B0604020202020204" pitchFamily="34" charset="0"/>
                  </a:rPr>
                  <a:t>is the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pitch angle minus </a:t>
                </a:r>
                <a:r>
                  <a:rPr lang="en-US" altLang="en-US" b="0" i="0" baseline="0">
                    <a:latin typeface="Cambria Math" panose="02040503050406030204" pitchFamily="18" charset="0"/>
                  </a:rPr>
                  <a:t>𝛾</a:t>
                </a:r>
                <a:r>
                  <a:rPr lang="en-US" altLang="en-US" dirty="0">
                    <a:latin typeface="Arial" panose="020B0604020202020204" pitchFamily="34" charset="0"/>
                  </a:rPr>
                  <a:t>. T is in the plane of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L and v.</a:t>
                </a:r>
                <a:endParaRPr lang="en-US" altLang="en-US" dirty="0">
                  <a:latin typeface="Arial" panose="020B0604020202020204" pitchFamily="34" charset="0"/>
                </a:endParaRPr>
              </a:p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36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635350-F8C4-45BE-B6AD-D2D61CAE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F3F528-9C79-4814-BEEE-2A27B16B02C4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6972F29-7519-498E-9595-31277C6AF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5E40D7E-D3AB-4CE2-8080-1B517A9D5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1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635350-F8C4-45BE-B6AD-D2D61CAE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F3F528-9C79-4814-BEEE-2A27B16B02C4}" type="slidenum">
              <a:rPr lang="en-US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6972F29-7519-498E-9595-31277C6AF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5E40D7E-D3AB-4CE2-8080-1B517A9D5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07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635350-F8C4-45BE-B6AD-D2D61CAE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F3F528-9C79-4814-BEEE-2A27B16B02C4}" type="slidenum">
              <a:rPr lang="en-US" altLang="en-US" sz="1200" smtClean="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6972F29-7519-498E-9595-31277C6AF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5E40D7E-D3AB-4CE2-8080-1B517A9D5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3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635350-F8C4-45BE-B6AD-D2D61CAE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F3F528-9C79-4814-BEEE-2A27B16B02C4}" type="slidenum">
              <a:rPr lang="en-US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6972F29-7519-498E-9595-31277C6AF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5E40D7E-D3AB-4CE2-8080-1B517A9D5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41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F243A7A-1F0B-4C72-AC82-C90DBA9FE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69450A-6E3B-48FF-AF33-C17EC1957701}" type="slidenum">
              <a:rPr lang="en-US" altLang="en-US" sz="1200" smtClean="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1B034545-51DC-4EE4-8326-741E59C48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5B1C9191-489C-4C9D-A1CD-79C67C845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9463A06F-5AD6-44BD-A261-6C05EEA0F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FB84A12-C199-41D9-B96F-8D2BFA688CBB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733CBA9-43ED-421F-A31C-D3773CDE8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944995A-EC80-4243-B57E-10D298C0B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13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F84C476-D376-46D8-BC8A-155EE5ED5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665E41-B23A-4605-9942-A96C3C65401A}" type="slidenum">
              <a:rPr lang="en-US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0D4D80F-BD1C-4987-A1B8-7911626E3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F3E9AAD6-C695-4E1B-A228-4C125DA44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F84C476-D376-46D8-BC8A-155EE5ED5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665E41-B23A-4605-9942-A96C3C65401A}" type="slidenum">
              <a:rPr lang="en-US" altLang="en-US" sz="1200" smtClean="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0D4D80F-BD1C-4987-A1B8-7911626E3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F3E9AAD6-C695-4E1B-A228-4C125DA44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B1490EB-8DFD-42A0-A672-E1B073404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C5E6B6-4A1E-473B-94E3-A902ADDF1BEF}" type="slidenum">
              <a:rPr lang="en-US" altLang="en-US" sz="1200" smtClean="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69CCE5D4-186D-47BA-9F70-8F34CC4EE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0EA36A5-0AAC-4EAB-B421-526F2274F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F84C476-D376-46D8-BC8A-155EE5ED5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665E41-B23A-4605-9942-A96C3C65401A}" type="slidenum">
              <a:rPr lang="en-US" altLang="en-US" sz="1200" smtClean="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0D4D80F-BD1C-4987-A1B8-7911626E3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F3E9AAD6-C695-4E1B-A228-4C125DA44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76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F84C476-D376-46D8-BC8A-155EE5ED5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665E41-B23A-4605-9942-A96C3C65401A}" type="slidenum">
              <a:rPr lang="en-US" altLang="en-US" sz="1200" smtClean="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0D4D80F-BD1C-4987-A1B8-7911626E3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F3E9AAD6-C695-4E1B-A228-4C125DA44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65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47B2146C-33E8-4A17-B415-CC691DDAE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8CF9CF-CD61-4F0F-97A8-F433F85C9903}" type="slidenum">
              <a:rPr lang="en-US" altLang="en-US" sz="1200" smtClean="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BFF44DA5-5FD6-4CC1-909E-73C62DEF6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62516AA-DE15-4E9A-ABA7-C01C9B5B6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CFF4B33D-8F5A-443B-8634-9781B81A3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8F5FD33-F26F-4BE7-AF78-0F8068CAB3C0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5E361F37-CA5B-445B-9882-D61D60B47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2943E43-4E24-4C9D-BA4C-DFB04E79C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65EE5932-55E3-4485-A678-E1C682F46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5105AA-387C-4D84-9DDA-CB8285296626}" type="slidenum">
              <a:rPr lang="en-US" altLang="en-US" sz="1200" smtClean="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92AD51C4-9FC3-4B57-95ED-955127C8AE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0A687680-D21B-4956-83C9-865B6EDE4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A0CCB08-A7EC-4B4C-B041-60E1060C3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F890C1-624C-434D-8C63-A304BC033B7C}" type="slidenum">
              <a:rPr lang="en-US" altLang="en-US" sz="1200" smtClean="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B09690F-4836-4FD4-B4E5-7920BB96F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450BAD1F-D99C-4BDA-B8C7-4F0AC0580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BEFC8A2B-5313-42F2-9B45-D3FD10119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831D537-73DA-4B36-AB77-DE519533C74F}" type="slidenum">
              <a:rPr lang="en-US" altLang="en-US" sz="1200" smtClean="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E50A2962-350B-4BAF-8EB3-6A0574E1D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0C81280B-E261-4727-8DD3-53E80AF23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B22C59A-1BB6-4A07-8BAD-EA67F0AC2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B8F3C0-8FE6-498E-9D90-F017DB929A8D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E030C43-D7A2-4A23-85C2-07C99021A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B4B851D-047C-465B-BCB0-80EF4E579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EB49ED1B-0D61-44A2-84BE-7DD898F6E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FC101D-3918-4B65-8875-C9E7758BE03E}" type="slidenum">
              <a:rPr lang="en-US" altLang="en-US" sz="1200" smtClean="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2688EF1-8956-4721-8D1D-09D7F4FBC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F9FA5F3F-4AEA-4556-95EC-35DF02B48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90FF08FB-C32E-411B-BD83-57D8C6F63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FC6DFE-1B97-4E6F-B641-58024EEF0438}" type="slidenum">
              <a:rPr lang="en-US" altLang="en-US" sz="1200" smtClean="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45B6CAA7-7EA7-41C2-9085-A931F26BC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2824BE0B-43A3-49CA-ACFF-F8C455E37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B1A3E1A6-736D-4076-83C6-A6B26D1F0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75E5C50-D01D-4156-A494-CEAA86203943}" type="slidenum">
              <a:rPr lang="en-US" altLang="en-US" sz="1200" smtClean="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19F82C0-FAA4-40F6-BEFA-9793AFD1D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D121AC45-9567-40DA-888E-DAFE18616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36C1D873-AE55-4A34-9965-1DA00EF92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5EFD36-7C90-4C97-8715-0EAD4BBD85C4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41C9333-E8B3-4701-B5AF-341287F25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FCF04A1-6FDA-42E6-9433-433A2730F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36C1D873-AE55-4A34-9965-1DA00EF92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5EFD36-7C90-4C97-8715-0EAD4BBD85C4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41C9333-E8B3-4701-B5AF-341287F25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FCF04A1-6FDA-42E6-9433-433A2730F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7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36C1D873-AE55-4A34-9965-1DA00EF92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5EFD36-7C90-4C97-8715-0EAD4BBD85C4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41C9333-E8B3-4701-B5AF-341287F25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FCF04A1-6FDA-42E6-9433-433A2730F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7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36C1D873-AE55-4A34-9965-1DA00EF92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5EFD36-7C90-4C97-8715-0EAD4BBD85C4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41C9333-E8B3-4701-B5AF-341287F25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FCF04A1-6FDA-42E6-9433-433A2730F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9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9355773-975A-410B-8F52-A32514864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2321B5-31C3-4E6D-BD18-E3B05140D754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7B4F7E3-5144-40FA-B4A0-EE4085CFA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DF7752D-6C12-42C8-B203-8FBEE9268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9355773-975A-410B-8F52-A32514864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2321B5-31C3-4E6D-BD18-E3B05140D754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7B4F7E3-5144-40FA-B4A0-EE4085CFA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DF7752D-6C12-42C8-B203-8FBEE9268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7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700327-D161-4AB4-909F-0958394E263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F3BAEA3-6AF8-42F5-9B37-7E946BFD8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FA1363C-7673-471D-A41E-81534F2B2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4876-5388-4CD8-8847-F317BC37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C9AA5E-959E-437C-AEDD-707BF8A20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4395034-5BEA-497D-8183-9EC20E0EE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CADE3B3-1F23-4B2E-9C9E-9B8827247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503A7DE6-FCB1-4237-95F9-C7881EE59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6887330-265D-47D2-94D8-78094D7D9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67BFD97-911B-48DE-955A-107353EED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9E9AF30-BC27-4E0D-900D-4F0C5FEA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52C579F2-6BBF-4C32-96F6-63DBC36F0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1B66BCF-C831-4781-95F6-39F507E89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25A4D75-1B48-4ACF-8F43-BECD3AB6A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9A958F2-8E9C-4F4E-8D39-FD4348EE4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9DF9726-8E53-497E-8AA2-E1FCFB377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4A0DF70-CCD2-45E9-8B6C-A7CE39B4F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2635D36-DA62-4009-A2A1-DF94854F2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5C8AB97-31D1-4061-87A9-126978D1C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F43E7C06-9F60-4410-8BCF-8884A0BE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59CD585-68C9-437F-AAAA-8E511A9CF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F5C135A-8E3D-47FD-9F65-700BC8209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F4A4F2B-47A5-47C4-8BFE-6E6A7E470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FF2CCEC9-33E7-4BFB-8527-2298A7EFB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3BBE167-503C-420E-AF58-BB7958835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3848203-67BE-405A-AA07-1658C23FD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75D83CA-B14A-4BD8-82BF-4685EA286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4FDAF47D-12A0-481F-BA41-601A7E9F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2368A0-DA44-496A-9454-C2F37052B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3B087DA-EC82-4D5D-987F-AFA6BC4CB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902DBEE-4E17-4B67-8735-638D06971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F9E5133-7E1F-4A5D-8FE4-B65BD4271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1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B33535C-9703-4614-8044-5BEE40F99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47D2277-5AD3-42C2-BED3-CF479FEA1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391C27A-FC8A-45E2-9600-023CAE5D6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A90D22C-DAA6-417D-A90C-4D8835F0C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A22A115-A1A1-41FD-81C7-05912CC18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72AD20-A966-455B-8008-7A3CA4480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57DB552-878E-44E1-99ED-EA3F6DFD5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528CE0D7-62BD-4B3E-9934-152848B01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598167-DC3C-4C0B-AD05-2B954184A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E8D970C-E841-4DB9-99B5-D1C7E87F2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20F78EA-70B2-49AC-938E-7177AAE99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83BF0E4-075F-4554-92EA-4DB9D8CA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6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F7D622EC-734D-4B08-A2E2-2A571CCFE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E745DEAA-F3C7-4A0E-A128-300A07993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1E3F37D4-30BB-4A89-80EA-BEFCB59C1A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>
            <a:extLst>
              <a:ext uri="{FF2B5EF4-FFF2-40B4-BE49-F238E27FC236}">
                <a16:creationId xmlns:a16="http://schemas.microsoft.com/office/drawing/2014/main" id="{523A4F08-3576-4F28-8A91-AE4E7B2CA3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126987" name="Rectangle 11">
            <a:extLst>
              <a:ext uri="{FF2B5EF4-FFF2-40B4-BE49-F238E27FC236}">
                <a16:creationId xmlns:a16="http://schemas.microsoft.com/office/drawing/2014/main" id="{EC9932F6-7D38-4639-922A-55AD1492D1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1E48E434-7909-4433-A4F2-EBD54F9BF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ectlogic.com/articles/Avionics/FlightDynamics/FlightPart4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Segway#/media/File:Segway_Polizei_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Nonlinear Systems. Systems with Delays.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Delays, Linearization, Gain Scheduling, Fuzzy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A8574-3125-4FDB-BDC3-AFB2A23A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4876-5388-4CD8-8847-F317BC37E9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01C73-C05A-4B13-BACB-F1E01C76663E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EEGR4933 Automatic Control Systems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5023-6054-4462-9983-58496AB8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1925EF27-B761-46A3-8457-3C56F7A19AD0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E047A55D-8F3B-4AFD-A5A2-1E6285670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Scheduling—Example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491" name="Rectangle 3">
                <a:extLst>
                  <a:ext uri="{FF2B5EF4-FFF2-40B4-BE49-F238E27FC236}">
                    <a16:creationId xmlns:a16="http://schemas.microsoft.com/office/drawing/2014/main" id="{4ECDC355-B886-4ABD-9EF2-C9449A8A4AE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801100" cy="5129213"/>
              </a:xfrm>
            </p:spPr>
            <p:txBody>
              <a:bodyPr/>
              <a:lstStyle/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should track the reference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000" dirty="0">
                    <a:sym typeface="Wingdings" pitchFamily="2" charset="2"/>
                  </a:rPr>
                  <a:t>The example is from </a:t>
                </a:r>
                <a:r>
                  <a:rPr lang="en-US" sz="2000" i="1" dirty="0">
                    <a:sym typeface="Wingdings" pitchFamily="2" charset="2"/>
                  </a:rPr>
                  <a:t>Nonlinear Systems</a:t>
                </a:r>
                <a:r>
                  <a:rPr lang="en-US" sz="2000" dirty="0">
                    <a:sym typeface="Wingdings" pitchFamily="2" charset="2"/>
                  </a:rPr>
                  <a:t>, 2</a:t>
                </a:r>
                <a:r>
                  <a:rPr lang="en-US" sz="2000" baseline="30000" dirty="0">
                    <a:sym typeface="Wingdings" pitchFamily="2" charset="2"/>
                  </a:rPr>
                  <a:t>nd</a:t>
                </a:r>
                <a:r>
                  <a:rPr lang="en-US" sz="2000" dirty="0">
                    <a:sym typeface="Wingdings" pitchFamily="2" charset="2"/>
                  </a:rPr>
                  <a:t> edition, by H. Khalil</a:t>
                </a:r>
                <a:r>
                  <a:rPr lang="en-US" sz="1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19491" name="Rectangle 3">
                <a:extLst>
                  <a:ext uri="{FF2B5EF4-FFF2-40B4-BE49-F238E27FC236}">
                    <a16:creationId xmlns:a16="http://schemas.microsoft.com/office/drawing/2014/main" id="{4ECDC355-B886-4ABD-9EF2-C9449A8A4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801100" cy="5129213"/>
              </a:xfr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9" name="Text Box 4">
            <a:extLst>
              <a:ext uri="{FF2B5EF4-FFF2-40B4-BE49-F238E27FC236}">
                <a16:creationId xmlns:a16="http://schemas.microsoft.com/office/drawing/2014/main" id="{9E65ABD2-9564-4CAB-85BB-79F363BA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0284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5023-6054-4462-9983-58496AB8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1925EF27-B761-46A3-8457-3C56F7A19AD0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11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E047A55D-8F3B-4AFD-A5A2-1E6285670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Scheduling—Example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491" name="Rectangle 3">
                <a:extLst>
                  <a:ext uri="{FF2B5EF4-FFF2-40B4-BE49-F238E27FC236}">
                    <a16:creationId xmlns:a16="http://schemas.microsoft.com/office/drawing/2014/main" id="{4ECDC355-B886-4ABD-9EF2-C9449A8A4AE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801100" cy="5129213"/>
              </a:xfrm>
            </p:spPr>
            <p:txBody>
              <a:bodyPr/>
              <a:lstStyle/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the desired setpoint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𝛼</m:t>
                    </m:r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    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be the scheduling variable.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linearized model has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=[0]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marL="400050" lvl="1" indent="0" eaLnBrk="1" hangingPunct="1">
                  <a:buNone/>
                  <a:defRPr/>
                </a:pPr>
                <a:endParaRPr lang="en-US" sz="20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19491" name="Rectangle 3">
                <a:extLst>
                  <a:ext uri="{FF2B5EF4-FFF2-40B4-BE49-F238E27FC236}">
                    <a16:creationId xmlns:a16="http://schemas.microsoft.com/office/drawing/2014/main" id="{4ECDC355-B886-4ABD-9EF2-C9449A8A4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801100" cy="5129213"/>
              </a:xfr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9" name="Text Box 4">
            <a:extLst>
              <a:ext uri="{FF2B5EF4-FFF2-40B4-BE49-F238E27FC236}">
                <a16:creationId xmlns:a16="http://schemas.microsoft.com/office/drawing/2014/main" id="{9E65ABD2-9564-4CAB-85BB-79F363BA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3550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5023-6054-4462-9983-58496AB8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1925EF27-B761-46A3-8457-3C56F7A19AD0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E047A55D-8F3B-4AFD-A5A2-1E6285670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Scheduling—Example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491" name="Rectangle 3">
                <a:extLst>
                  <a:ext uri="{FF2B5EF4-FFF2-40B4-BE49-F238E27FC236}">
                    <a16:creationId xmlns:a16="http://schemas.microsoft.com/office/drawing/2014/main" id="{4ECDC355-B886-4ABD-9EF2-C9449A8A4AE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801100" cy="512921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linearized model has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=[0]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If the closed-loop poles should be the roots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then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3+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control law is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>
                    <a:sym typeface="Wingdings" pitchFamily="2" charset="2"/>
                  </a:rPr>
                  <a:t>where the setpoint is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t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an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𝛼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19491" name="Rectangle 3">
                <a:extLst>
                  <a:ext uri="{FF2B5EF4-FFF2-40B4-BE49-F238E27FC236}">
                    <a16:creationId xmlns:a16="http://schemas.microsoft.com/office/drawing/2014/main" id="{4ECDC355-B886-4ABD-9EF2-C9449A8A4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801100" cy="5129213"/>
              </a:xfrm>
              <a:blipFill>
                <a:blip r:embed="rId3"/>
                <a:stretch>
                  <a:fillRect l="-485" t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9" name="Text Box 4">
            <a:extLst>
              <a:ext uri="{FF2B5EF4-FFF2-40B4-BE49-F238E27FC236}">
                <a16:creationId xmlns:a16="http://schemas.microsoft.com/office/drawing/2014/main" id="{9E65ABD2-9564-4CAB-85BB-79F363BA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524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BC24F-1E1A-4616-85EB-2A828ADF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B9507793-93EF-43A4-879C-24ABFAA1DB6A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4FACD0A1-31C6-4C1F-B999-CC66DA7F9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Gain Scheduling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73A3DC0A-9697-45A5-8AD8-6A8573FB3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801100" cy="51292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How to choose scheduling variables: 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Find parameters on which (x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,u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) and (A, B, C, D) depend.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Select parameters that can be determined from input and output measurements.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Reference inputs (if any) may appear as scheduling variables. 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Example: The speed and the flight path angle could be used for an airplane.</a:t>
            </a:r>
          </a:p>
        </p:txBody>
      </p:sp>
      <p:sp>
        <p:nvSpPr>
          <p:cNvPr id="84997" name="Text Box 4">
            <a:extLst>
              <a:ext uri="{FF2B5EF4-FFF2-40B4-BE49-F238E27FC236}">
                <a16:creationId xmlns:a16="http://schemas.microsoft.com/office/drawing/2014/main" id="{E415FEF2-732C-4E6E-BFE9-800F33F3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BD79E-B926-405C-8978-2158CAAC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285A2EA5-D7D4-41E5-941E-84130ADE115E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F90981F-16FD-4803-9280-53062A8D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Gain Scheduling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F9461D84-4C4C-40C4-9DDF-079F6D38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5725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ym typeface="Wingdings" pitchFamily="2" charset="2"/>
              </a:rPr>
              <a:t>Desired: “</a:t>
            </a:r>
            <a:r>
              <a:rPr lang="en-US" sz="2800" dirty="0" err="1">
                <a:sym typeface="Wingdings" pitchFamily="2" charset="2"/>
              </a:rPr>
              <a:t>Bumpless</a:t>
            </a:r>
            <a:r>
              <a:rPr lang="en-US" sz="2800" dirty="0">
                <a:sym typeface="Wingdings" pitchFamily="2" charset="2"/>
              </a:rPr>
              <a:t>” plant operation.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ym typeface="Wingdings" pitchFamily="2" charset="2"/>
              </a:rPr>
              <a:t>Approach: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ym typeface="Wingdings" pitchFamily="2" charset="2"/>
              </a:rPr>
              <a:t>Select the scheduling variables </a:t>
            </a:r>
            <a:r>
              <a:rPr lang="el-GR" sz="2400" dirty="0">
                <a:solidFill>
                  <a:schemeClr val="folHlink"/>
                </a:solidFill>
                <a:cs typeface="Tahoma" pitchFamily="34" charset="0"/>
                <a:sym typeface="Wingdings" pitchFamily="2" charset="2"/>
              </a:rPr>
              <a:t>σ</a:t>
            </a:r>
            <a:endParaRPr lang="en-US" sz="24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ym typeface="Wingdings" pitchFamily="2" charset="2"/>
              </a:rPr>
              <a:t>Find linear model (parameterized by </a:t>
            </a:r>
            <a:r>
              <a:rPr lang="el-GR" sz="2400" dirty="0">
                <a:solidFill>
                  <a:schemeClr val="folHlink"/>
                </a:solidFill>
                <a:cs typeface="Tahoma" pitchFamily="34" charset="0"/>
                <a:sym typeface="Wingdings" pitchFamily="2" charset="2"/>
              </a:rPr>
              <a:t>σ</a:t>
            </a:r>
            <a:r>
              <a:rPr lang="en-US" sz="2400" dirty="0">
                <a:sym typeface="Wingdings" pitchFamily="2" charset="2"/>
              </a:rPr>
              <a:t>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ym typeface="Wingdings" pitchFamily="2" charset="2"/>
              </a:rPr>
              <a:t>Design controller (parameterized by </a:t>
            </a:r>
            <a:r>
              <a:rPr lang="el-GR" sz="2400" dirty="0">
                <a:solidFill>
                  <a:schemeClr val="folHlink"/>
                </a:solidFill>
                <a:cs typeface="Tahoma" pitchFamily="34" charset="0"/>
                <a:sym typeface="Wingdings" pitchFamily="2" charset="2"/>
              </a:rPr>
              <a:t>σ</a:t>
            </a:r>
            <a:r>
              <a:rPr lang="en-US" sz="2400" dirty="0">
                <a:sym typeface="Wingdings" pitchFamily="2" charset="2"/>
              </a:rPr>
              <a:t>).</a:t>
            </a: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ym typeface="Wingdings" pitchFamily="2" charset="2"/>
              </a:rPr>
              <a:t>How it works: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ym typeface="Wingdings" pitchFamily="2" charset="2"/>
              </a:rPr>
              <a:t>Gradually change </a:t>
            </a:r>
            <a:r>
              <a:rPr lang="el-GR" sz="2400" dirty="0">
                <a:solidFill>
                  <a:schemeClr val="folHlink"/>
                </a:solidFill>
                <a:cs typeface="Tahoma" pitchFamily="34" charset="0"/>
                <a:sym typeface="Wingdings" pitchFamily="2" charset="2"/>
              </a:rPr>
              <a:t>σ</a:t>
            </a:r>
            <a:r>
              <a:rPr lang="en-US" sz="2400" dirty="0">
                <a:sym typeface="Wingdings" pitchFamily="2" charset="2"/>
              </a:rPr>
              <a:t> to the desired value </a:t>
            </a:r>
            <a:r>
              <a:rPr lang="el-GR" sz="2400" dirty="0">
                <a:solidFill>
                  <a:schemeClr val="folHlink"/>
                </a:solidFill>
                <a:cs typeface="Tahoma" pitchFamily="34" charset="0"/>
                <a:sym typeface="Wingdings" pitchFamily="2" charset="2"/>
              </a:rPr>
              <a:t>σ</a:t>
            </a:r>
            <a:r>
              <a:rPr lang="en-US" sz="2400" baseline="-25000" dirty="0">
                <a:solidFill>
                  <a:schemeClr val="folHlink"/>
                </a:solidFill>
                <a:cs typeface="Tahoma" pitchFamily="34" charset="0"/>
                <a:sym typeface="Wingdings" pitchFamily="2" charset="2"/>
              </a:rPr>
              <a:t>f</a:t>
            </a:r>
            <a:r>
              <a:rPr lang="en-US" sz="2400" dirty="0">
                <a:sym typeface="Wingdings" pitchFamily="2" charset="2"/>
              </a:rPr>
              <a:t> (the value corresponding to the desired operating point).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ym typeface="Wingdings" pitchFamily="2" charset="2"/>
              </a:rPr>
              <a:t>The controller ensures the state of the plant converges to the setpoint determined by </a:t>
            </a:r>
            <a:r>
              <a:rPr lang="el-GR" sz="2400" dirty="0">
                <a:solidFill>
                  <a:schemeClr val="folHlink"/>
                </a:solidFill>
                <a:cs typeface="Tahoma" pitchFamily="34" charset="0"/>
                <a:sym typeface="Wingdings" pitchFamily="2" charset="2"/>
              </a:rPr>
              <a:t>σ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87045" name="Text Box 4">
            <a:extLst>
              <a:ext uri="{FF2B5EF4-FFF2-40B4-BE49-F238E27FC236}">
                <a16:creationId xmlns:a16="http://schemas.microsoft.com/office/drawing/2014/main" id="{5D8AC48C-F5EB-4B34-88AD-295734AC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BD79E-B926-405C-8978-2158CAAC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285A2EA5-D7D4-41E5-941E-84130ADE115E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15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F90981F-16FD-4803-9280-53062A8D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F9461D84-4C4C-40C4-9DDF-079F6D3852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143000"/>
                <a:ext cx="8572500" cy="5257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Consider the simplified equations of motion of an airplane</a:t>
                </a:r>
              </a:p>
              <a:p>
                <a:pPr marL="400050" lvl="1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𝜓</m:t>
                        </m:r>
                      </m:e>
                    </m:ac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𝑇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  <a:sym typeface="Wingdings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  <a:sym typeface="Wingdings" pitchFamily="2" charset="2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  <a:sym typeface="Wingdings" pitchFamily="2" charset="2"/>
                                  </a:rPr>
                                  <m:t>𝜀</m:t>
                                </m:r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𝐿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𝜙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𝑣𝑚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𝛾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 		(the yaw angle equation)</a:t>
                </a:r>
              </a:p>
              <a:p>
                <a:pPr marL="400050" lvl="1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𝑇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𝜀</m:t>
                            </m:r>
                          </m:e>
                        </m:func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𝐷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𝑚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𝑔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𝛾</m:t>
                        </m:r>
                      </m:e>
                    </m:func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	(the velocity equation)</a:t>
                </a:r>
              </a:p>
              <a:p>
                <a:pPr marL="400050" lvl="1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𝛾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𝑇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  <a:sym typeface="Wingdings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  <a:sym typeface="Wingdings" pitchFamily="2" charset="2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  <a:sym typeface="Wingdings" pitchFamily="2" charset="2"/>
                                  </a:rPr>
                                  <m:t>𝜀</m:t>
                                </m:r>
                              </m:e>
                            </m:func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+</m:t>
                            </m:r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𝐿</m:t>
                            </m:r>
                          </m:e>
                        </m:d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𝜙</m:t>
                            </m:r>
                          </m:e>
                        </m:func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𝑣𝑚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𝑔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𝛾</m:t>
                            </m:r>
                          </m:e>
                        </m:func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	(the path angle equation)</a:t>
                </a:r>
              </a:p>
              <a:p>
                <a:pPr marL="400050" lvl="1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	(the drag equation)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400" dirty="0">
                  <a:cs typeface="Tahoma" pitchFamily="34" charset="0"/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T: thrust, L: lift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𝜙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: roll angle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𝜀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: thrust attack angle</a:t>
                </a:r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F9461D84-4C4C-40C4-9DDF-079F6D385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143000"/>
                <a:ext cx="8572500" cy="5257800"/>
              </a:xfrm>
              <a:blipFill>
                <a:blip r:embed="rId3"/>
                <a:stretch>
                  <a:fillRect l="-355" t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5" name="Text Box 4">
            <a:extLst>
              <a:ext uri="{FF2B5EF4-FFF2-40B4-BE49-F238E27FC236}">
                <a16:creationId xmlns:a16="http://schemas.microsoft.com/office/drawing/2014/main" id="{5D8AC48C-F5EB-4B34-88AD-295734AC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69883-9435-4B67-902A-9BD5BCDEE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75" y="3659430"/>
            <a:ext cx="3111902" cy="29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BD79E-B926-405C-8978-2158CAAC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285A2EA5-D7D4-41E5-941E-84130ADE115E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F90981F-16FD-4803-9280-53062A8D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Scheduling—Example 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F9461D84-4C4C-40C4-9DDF-079F6D38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5725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Tahoma" pitchFamily="34" charset="0"/>
                <a:sym typeface="Wingdings" pitchFamily="2" charset="2"/>
              </a:rPr>
              <a:t>An integral control solution is mentioned at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http://www.perfectlogic.com/articles/Avionics/FlightDynamics/FlightPart4.html</a:t>
            </a:r>
            <a:endParaRPr lang="en-US" sz="1800" dirty="0">
              <a:cs typeface="Tahoma" pitchFamily="34" charset="0"/>
              <a:sym typeface="Wingdings" pitchFamily="2" charset="2"/>
            </a:endParaRPr>
          </a:p>
        </p:txBody>
      </p:sp>
      <p:sp>
        <p:nvSpPr>
          <p:cNvPr id="87045" name="Text Box 4">
            <a:extLst>
              <a:ext uri="{FF2B5EF4-FFF2-40B4-BE49-F238E27FC236}">
                <a16:creationId xmlns:a16="http://schemas.microsoft.com/office/drawing/2014/main" id="{5D8AC48C-F5EB-4B34-88AD-295734AC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83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BD79E-B926-405C-8978-2158CAAC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285A2EA5-D7D4-41E5-941E-84130ADE115E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17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F90981F-16FD-4803-9280-53062A8D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F9461D84-4C4C-40C4-9DDF-079F6D3852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143000"/>
                <a:ext cx="8572500" cy="5257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Some problems are too complex to determine explicitly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𝐾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 as a function of the scheduling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𝜎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An alternative method is to calculate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𝐾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setpoints.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This will result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𝑀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 gains: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The control law will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b="0" dirty="0">
                    <a:cs typeface="Tahoma" pitchFamily="34" charset="0"/>
                    <a:sym typeface="Wingdings" pitchFamily="2" charset="2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𝐾</m:t>
                    </m:r>
                  </m:oMath>
                </a14:m>
                <a:r>
                  <a:rPr lang="en-US" sz="2400" b="0" dirty="0">
                    <a:cs typeface="Tahoma" pitchFamily="34" charset="0"/>
                    <a:sym typeface="Wingdings" pitchFamily="2" charset="2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 at the selected setpoints and interpolate between the setpoints.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000" dirty="0">
                  <a:cs typeface="Tahoma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F9461D84-4C4C-40C4-9DDF-079F6D385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143000"/>
                <a:ext cx="8572500" cy="5257800"/>
              </a:xfrm>
              <a:blipFill>
                <a:blip r:embed="rId3"/>
                <a:stretch>
                  <a:fillRect l="-355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5" name="Text Box 4">
            <a:extLst>
              <a:ext uri="{FF2B5EF4-FFF2-40B4-BE49-F238E27FC236}">
                <a16:creationId xmlns:a16="http://schemas.microsoft.com/office/drawing/2014/main" id="{5D8AC48C-F5EB-4B34-88AD-295734AC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0129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BD79E-B926-405C-8978-2158CAAC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285A2EA5-D7D4-41E5-941E-84130ADE115E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F90981F-16FD-4803-9280-53062A8D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Scheduling—Example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F9461D84-4C4C-40C4-9DDF-079F6D3852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143000"/>
                <a:ext cx="8572500" cy="1927002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Linear interpolation in Simulink can be carried out with a lookup table.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It applies to scalar gains (so it has to be used for each element of a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𝐾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 separately).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Suppose the scheduling variable is called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.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  <a:defRPr/>
                </a:pPr>
                <a:endParaRPr lang="en-US" sz="2000" dirty="0">
                  <a:cs typeface="Tahoma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F9461D84-4C4C-40C4-9DDF-079F6D385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143000"/>
                <a:ext cx="8572500" cy="1927002"/>
              </a:xfrm>
              <a:blipFill>
                <a:blip r:embed="rId3"/>
                <a:stretch>
                  <a:fillRect l="-355" t="-4747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5" name="Text Box 4">
            <a:extLst>
              <a:ext uri="{FF2B5EF4-FFF2-40B4-BE49-F238E27FC236}">
                <a16:creationId xmlns:a16="http://schemas.microsoft.com/office/drawing/2014/main" id="{5D8AC48C-F5EB-4B34-88AD-295734AC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3031D-B774-44CB-AB40-665DB01E0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" y="4277109"/>
            <a:ext cx="8703722" cy="2165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D9708F-0710-4AD6-8648-0711AC36D2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115" y="2357146"/>
            <a:ext cx="1420985" cy="1728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B3CEE6E6-5AE6-4D11-8081-435874DF0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1" y="3070002"/>
                <a:ext cx="6763830" cy="1214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Suppose we need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𝑘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𝑢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𝑘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𝑢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𝑘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400" i="1" kern="0" smtClean="0">
                            <a:latin typeface="Cambria Math" panose="02040503050406030204" pitchFamily="18" charset="0"/>
                            <a:cs typeface="Tahoma" pitchFamily="34" charset="0"/>
                            <a:sym typeface="Wingdings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𝑢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=4</m:t>
                    </m:r>
                  </m:oMath>
                </a14:m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.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400" kern="0" dirty="0">
                    <a:cs typeface="Tahoma" pitchFamily="34" charset="0"/>
                    <a:sym typeface="Wingdings" pitchFamily="2" charset="2"/>
                  </a:rPr>
                  <a:t>Use the 1-D lookup table: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000" kern="0" dirty="0">
                  <a:cs typeface="Tahoma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B3CEE6E6-5AE6-4D11-8081-435874DF0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1" y="3070002"/>
                <a:ext cx="6763830" cy="1214146"/>
              </a:xfrm>
              <a:prstGeom prst="rect">
                <a:avLst/>
              </a:prstGeom>
              <a:blipFill>
                <a:blip r:embed="rId6"/>
                <a:stretch>
                  <a:fillRect l="-450" t="-8040" r="-2613" b="-904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BD79E-B926-405C-8978-2158CAAC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285A2EA5-D7D4-41E5-941E-84130ADE115E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19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F90981F-16FD-4803-9280-53062A8D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Gain Scheduling—Example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F9461D84-4C4C-40C4-9DDF-079F6D38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5725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Tahoma" pitchFamily="34" charset="0"/>
                <a:sym typeface="Wingdings" pitchFamily="2" charset="2"/>
              </a:rPr>
              <a:t>The lookup table can perform linear interpolation.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Tahoma" pitchFamily="34" charset="0"/>
                <a:sym typeface="Wingdings" pitchFamily="2" charset="2"/>
              </a:rPr>
              <a:t>See gsch1.m and gsch1s.slx on Canvas for an example.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cs typeface="Tahoma" pitchFamily="34" charset="0"/>
              <a:sym typeface="Wingdings" pitchFamily="2" charset="2"/>
            </a:endParaRPr>
          </a:p>
        </p:txBody>
      </p:sp>
      <p:sp>
        <p:nvSpPr>
          <p:cNvPr id="87045" name="Text Box 4">
            <a:extLst>
              <a:ext uri="{FF2B5EF4-FFF2-40B4-BE49-F238E27FC236}">
                <a16:creationId xmlns:a16="http://schemas.microsoft.com/office/drawing/2014/main" id="{5D8AC48C-F5EB-4B34-88AD-295734AC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0FF4E-4B98-47A2-9B26-D08B416C5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8" y="2118284"/>
            <a:ext cx="5135592" cy="44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1A3EE-46EB-48F9-BEC7-10A4E707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2EFD343-F457-4321-B83A-84B3664BFE8F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BCBA331A-386F-4953-8F2F-8172AAFB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Systems with Delays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9CB4A64B-B6D6-4893-B20D-087A9D6D3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257300"/>
            <a:ext cx="875665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Delays can make a control system unstable.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The Smith predictor provides a possible solution.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A controller enhanced with a Smith predictor can be designed with methods for systems without delays.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When a precise model of the plant is unavailable, an approximate model could be used. 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For example, a first order approximation of a system with delays is represented by</a:t>
            </a:r>
          </a:p>
          <a:p>
            <a:pPr lvl="1" eaLnBrk="1" hangingPunct="1">
              <a:defRPr/>
            </a:pPr>
            <a:endParaRPr lang="en-US" sz="2400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sz="2400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sz="2000" dirty="0">
              <a:sym typeface="Wingdings" pitchFamily="2" charset="2"/>
            </a:endParaRPr>
          </a:p>
        </p:txBody>
      </p:sp>
      <p:sp>
        <p:nvSpPr>
          <p:cNvPr id="76805" name="Text Box 4">
            <a:extLst>
              <a:ext uri="{FF2B5EF4-FFF2-40B4-BE49-F238E27FC236}">
                <a16:creationId xmlns:a16="http://schemas.microsoft.com/office/drawing/2014/main" id="{C88FE8A4-D81E-4443-BF64-6C9C91BA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76806" name="Picture 5" descr="txp_fig">
            <a:extLst>
              <a:ext uri="{FF2B5EF4-FFF2-40B4-BE49-F238E27FC236}">
                <a16:creationId xmlns:a16="http://schemas.microsoft.com/office/drawing/2014/main" id="{9C6BA25F-1C36-4EA2-88FE-E65C50820D0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18" y="5134769"/>
            <a:ext cx="21891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B1168-3B86-4447-A5BE-325139B4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F0C5B296-3562-488B-93DA-ADA3E236550B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20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909A01CB-3CF5-4F36-8E32-FF890DBC7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Fuzzy Control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14BE6859-2EFA-48FF-8415-F3C81B81B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Expert knowledge on how to control a system can be placed in a rule base.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The output will change abruptly unless some interpolation scheme is used. 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Fuzzy control provides such an interpolation scheme. 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Fuzzy control requires more information than just the rule base: it needs functions that assess how close the inputs are to the values that activate rules of the rule base.  </a:t>
            </a:r>
          </a:p>
        </p:txBody>
      </p:sp>
      <p:sp>
        <p:nvSpPr>
          <p:cNvPr id="97285" name="Text Box 4">
            <a:extLst>
              <a:ext uri="{FF2B5EF4-FFF2-40B4-BE49-F238E27FC236}">
                <a16:creationId xmlns:a16="http://schemas.microsoft.com/office/drawing/2014/main" id="{0DB3BBBD-0429-43EB-A2C8-F6769FE8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AF4A-49EE-40DE-A581-8787FDCD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C95D5266-5FCE-470F-ACD3-229AE116A6F6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21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A9B11CC1-E76B-4C50-AE87-55E9099B0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Membership Functions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506EF861-B951-4E32-B09F-57C863A10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3439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ym typeface="Wingdings" pitchFamily="2" charset="2"/>
              </a:rPr>
              <a:t>The rules of a rule base are activated when the inputs satisfy certain conditions.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ym typeface="Wingdings" pitchFamily="2" charset="2"/>
              </a:rPr>
              <a:t>The functions that asses how close are the conditions from being satisfied or falsified are called </a:t>
            </a:r>
            <a:r>
              <a:rPr lang="en-US" sz="2800" dirty="0">
                <a:solidFill>
                  <a:schemeClr val="folHlink"/>
                </a:solidFill>
                <a:sym typeface="Wingdings" pitchFamily="2" charset="2"/>
              </a:rPr>
              <a:t>membership functions</a:t>
            </a:r>
            <a:r>
              <a:rPr lang="en-US" sz="2800" dirty="0">
                <a:sym typeface="Wingdings" pitchFamily="2" charset="2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ym typeface="Wingdings" pitchFamily="2" charset="2"/>
              </a:rPr>
              <a:t>Membership functions take values between 0 and 1.</a:t>
            </a:r>
          </a:p>
        </p:txBody>
      </p:sp>
      <p:sp>
        <p:nvSpPr>
          <p:cNvPr id="99333" name="Text Box 4">
            <a:extLst>
              <a:ext uri="{FF2B5EF4-FFF2-40B4-BE49-F238E27FC236}">
                <a16:creationId xmlns:a16="http://schemas.microsoft.com/office/drawing/2014/main" id="{071A638C-B697-4AF8-B505-6325A0E9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AF4A-49EE-40DE-A581-8787FDCD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C95D5266-5FCE-470F-ACD3-229AE116A6F6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22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A9B11CC1-E76B-4C50-AE87-55E9099B0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Membership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9731" name="Rectangle 3">
                <a:extLst>
                  <a:ext uri="{FF2B5EF4-FFF2-40B4-BE49-F238E27FC236}">
                    <a16:creationId xmlns:a16="http://schemas.microsoft.com/office/drawing/2014/main" id="{506EF861-B951-4E32-B09F-57C863A1095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ym typeface="Wingdings" pitchFamily="2" charset="2"/>
                  </a:rPr>
                  <a:t>Example: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a membership function,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could mean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far from falsifying the condition;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could mean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far from fulfilling the condition;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=0.1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could mean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not too far from fulfilling the condition; 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=0.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8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could mean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not too far from falsifying the condition. 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29731" name="Rectangle 3">
                <a:extLst>
                  <a:ext uri="{FF2B5EF4-FFF2-40B4-BE49-F238E27FC236}">
                    <a16:creationId xmlns:a16="http://schemas.microsoft.com/office/drawing/2014/main" id="{506EF861-B951-4E32-B09F-57C863A10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498" t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3" name="Text Box 4">
            <a:extLst>
              <a:ext uri="{FF2B5EF4-FFF2-40B4-BE49-F238E27FC236}">
                <a16:creationId xmlns:a16="http://schemas.microsoft.com/office/drawing/2014/main" id="{071A638C-B697-4AF8-B505-6325A0E9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715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ED04C3C-B49B-4916-92FA-A4ECEB2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028F7192-1EE6-48ED-AB7D-CD5AAF8D464D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23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65570" name="Rectangle 2">
            <a:extLst>
              <a:ext uri="{FF2B5EF4-FFF2-40B4-BE49-F238E27FC236}">
                <a16:creationId xmlns:a16="http://schemas.microsoft.com/office/drawing/2014/main" id="{7857A92C-8E8E-4EB2-B2EF-041BF3C9E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Rules</a:t>
            </a:r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D8C3BD8C-D0E7-4D61-9512-4160E4123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A rule is written in terms of the operators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AND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OR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NOT</a:t>
            </a:r>
            <a:r>
              <a:rPr lang="en-US" dirty="0">
                <a:sym typeface="Wingdings" pitchFamily="2" charset="2"/>
              </a:rPr>
              <a:t>. 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Example of rule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ym typeface="Wingdings" pitchFamily="2" charset="2"/>
              </a:rPr>
              <a:t>IF (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Z</a:t>
            </a:r>
            <a:r>
              <a:rPr lang="en-US" dirty="0">
                <a:sym typeface="Wingdings" pitchFamily="2" charset="2"/>
              </a:rPr>
              <a:t>) AND NOT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N</a:t>
            </a:r>
            <a:r>
              <a:rPr lang="en-US" dirty="0">
                <a:sym typeface="Wingdings" pitchFamily="2" charset="2"/>
              </a:rPr>
              <a:t> THEN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Y</a:t>
            </a:r>
            <a:r>
              <a:rPr lang="en-US" baseline="-25000" dirty="0">
                <a:solidFill>
                  <a:schemeClr val="folHlink"/>
                </a:solidFill>
                <a:sym typeface="Wingdings" pitchFamily="2" charset="2"/>
              </a:rPr>
              <a:t>2</a:t>
            </a:r>
            <a:endParaRPr lang="en-US" dirty="0">
              <a:solidFill>
                <a:schemeClr val="folHlink"/>
              </a:solidFill>
              <a:sym typeface="Wingdings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101381" name="Text Box 4">
            <a:extLst>
              <a:ext uri="{FF2B5EF4-FFF2-40B4-BE49-F238E27FC236}">
                <a16:creationId xmlns:a16="http://schemas.microsoft.com/office/drawing/2014/main" id="{04B818DC-1ACF-42B4-B57F-E33AADAB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F3BB2784-CEDA-46F4-A734-70DE7C84F7C9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3467100"/>
            <a:ext cx="7077075" cy="1993900"/>
            <a:chOff x="437" y="2184"/>
            <a:chExt cx="4458" cy="1256"/>
          </a:xfrm>
        </p:grpSpPr>
        <p:sp>
          <p:nvSpPr>
            <p:cNvPr id="101383" name="Rectangle 5">
              <a:extLst>
                <a:ext uri="{FF2B5EF4-FFF2-40B4-BE49-F238E27FC236}">
                  <a16:creationId xmlns:a16="http://schemas.microsoft.com/office/drawing/2014/main" id="{B19F5368-96FB-4CE2-8C23-7401BC399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2184"/>
              <a:ext cx="2565" cy="387"/>
            </a:xfrm>
            <a:prstGeom prst="rect">
              <a:avLst/>
            </a:prstGeom>
            <a:solidFill>
              <a:srgbClr val="FF99CC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1384" name="Rectangle 6">
              <a:extLst>
                <a:ext uri="{FF2B5EF4-FFF2-40B4-BE49-F238E27FC236}">
                  <a16:creationId xmlns:a16="http://schemas.microsoft.com/office/drawing/2014/main" id="{A2A3FC12-A606-45E6-8106-6CE25620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84"/>
              <a:ext cx="387" cy="411"/>
            </a:xfrm>
            <a:prstGeom prst="rect">
              <a:avLst/>
            </a:prstGeom>
            <a:solidFill>
              <a:srgbClr val="FFFF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1385" name="Line 7">
              <a:extLst>
                <a:ext uri="{FF2B5EF4-FFF2-40B4-BE49-F238E27FC236}">
                  <a16:creationId xmlns:a16="http://schemas.microsoft.com/office/drawing/2014/main" id="{7ABD90F1-7D75-49BB-A0B6-A66286F73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8" y="2668"/>
              <a:ext cx="266" cy="48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6" name="Text Box 8">
              <a:extLst>
                <a:ext uri="{FF2B5EF4-FFF2-40B4-BE49-F238E27FC236}">
                  <a16:creationId xmlns:a16="http://schemas.microsoft.com/office/drawing/2014/main" id="{2D1FEF36-562F-46FA-AA42-E5655CB91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" y="3152"/>
              <a:ext cx="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folHlink"/>
                  </a:solidFill>
                </a:rPr>
                <a:t>Premise</a:t>
              </a:r>
            </a:p>
          </p:txBody>
        </p:sp>
        <p:sp>
          <p:nvSpPr>
            <p:cNvPr id="101387" name="Text Box 9">
              <a:extLst>
                <a:ext uri="{FF2B5EF4-FFF2-40B4-BE49-F238E27FC236}">
                  <a16:creationId xmlns:a16="http://schemas.microsoft.com/office/drawing/2014/main" id="{D4CF1877-CB02-4F7A-94BF-174CF1EEC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" y="3104"/>
              <a:ext cx="10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folHlink"/>
                  </a:solidFill>
                </a:rPr>
                <a:t>Conclusion</a:t>
              </a:r>
            </a:p>
          </p:txBody>
        </p:sp>
        <p:sp>
          <p:nvSpPr>
            <p:cNvPr id="101388" name="Line 10">
              <a:extLst>
                <a:ext uri="{FF2B5EF4-FFF2-40B4-BE49-F238E27FC236}">
                  <a16:creationId xmlns:a16="http://schemas.microsoft.com/office/drawing/2014/main" id="{2A27C2FF-74AC-4786-82F8-77DF4BEEA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2" y="2668"/>
              <a:ext cx="387" cy="43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AF4A-49EE-40DE-A581-8787FDCD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C95D5266-5FCE-470F-ACD3-229AE116A6F6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24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A9B11CC1-E76B-4C50-AE87-55E9099B0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Membership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731" name="Rectangle 3">
                <a:extLst>
                  <a:ext uri="{FF2B5EF4-FFF2-40B4-BE49-F238E27FC236}">
                    <a16:creationId xmlns:a16="http://schemas.microsoft.com/office/drawing/2014/main" id="{506EF861-B951-4E32-B09F-57C863A1095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ym typeface="Wingdings" pitchFamily="2" charset="2"/>
                  </a:rPr>
                  <a:t>Their values are in the range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0…1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ym typeface="Wingdings" pitchFamily="2" charset="2"/>
                  </a:rPr>
                  <a:t>There are several ways to implement MFs.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ym typeface="Wingdings" pitchFamily="2" charset="2"/>
                  </a:rPr>
                  <a:t>The MF of </a:t>
                </a:r>
                <a:r>
                  <a:rPr lang="en-US" sz="2800" dirty="0">
                    <a:solidFill>
                      <a:srgbClr val="FFFF00"/>
                    </a:solidFill>
                    <a:sym typeface="Wingdings" pitchFamily="2" charset="2"/>
                  </a:rPr>
                  <a:t>B = NOT A</a:t>
                </a:r>
                <a:r>
                  <a:rPr lang="en-US" sz="2800" dirty="0">
                    <a:sym typeface="Wingdings" pitchFamily="2" charset="2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ym typeface="Wingdings" pitchFamily="2" charset="2"/>
                  </a:rPr>
                  <a:t>Probabilistic implementation: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sym typeface="Wingdings" pitchFamily="2" charset="2"/>
                  </a:rPr>
                  <a:t>The MF of </a:t>
                </a:r>
                <a:r>
                  <a:rPr lang="en-US" sz="2400" dirty="0">
                    <a:solidFill>
                      <a:srgbClr val="FFFF00"/>
                    </a:solidFill>
                    <a:sym typeface="Wingdings" pitchFamily="2" charset="2"/>
                  </a:rPr>
                  <a:t>C = A AND B</a:t>
                </a:r>
                <a:r>
                  <a:rPr lang="en-US" sz="2400" dirty="0">
                    <a:sym typeface="Wingdings" pitchFamily="2" charset="2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sym typeface="Wingdings" pitchFamily="2" charset="2"/>
                  </a:rPr>
                  <a:t>The MF of </a:t>
                </a:r>
                <a:r>
                  <a:rPr lang="en-US" sz="2400" dirty="0">
                    <a:solidFill>
                      <a:srgbClr val="FFFF00"/>
                    </a:solidFill>
                    <a:sym typeface="Wingdings" pitchFamily="2" charset="2"/>
                  </a:rPr>
                  <a:t>C = A OR B </a:t>
                </a:r>
                <a:r>
                  <a:rPr lang="en-US" sz="2400" dirty="0">
                    <a:sym typeface="Wingdings" pitchFamily="2" charset="2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ym typeface="Wingdings" pitchFamily="2" charset="2"/>
                  </a:rPr>
                  <a:t>MIN/MAX implementation: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sym typeface="Wingdings" pitchFamily="2" charset="2"/>
                  </a:rPr>
                  <a:t>The MF of </a:t>
                </a:r>
                <a:r>
                  <a:rPr lang="en-US" sz="2400" dirty="0">
                    <a:solidFill>
                      <a:srgbClr val="FFFF00"/>
                    </a:solidFill>
                    <a:sym typeface="Wingdings" pitchFamily="2" charset="2"/>
                  </a:rPr>
                  <a:t>C = A AND B</a:t>
                </a:r>
                <a:r>
                  <a:rPr lang="en-US" sz="2400" dirty="0">
                    <a:sym typeface="Wingdings" pitchFamily="2" charset="2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min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⁡(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400" dirty="0">
                    <a:sym typeface="Wingdings" pitchFamily="2" charset="2"/>
                  </a:rPr>
                  <a:t>The MF of </a:t>
                </a:r>
                <a:r>
                  <a:rPr lang="en-US" sz="2400" dirty="0">
                    <a:solidFill>
                      <a:srgbClr val="FFFF00"/>
                    </a:solidFill>
                    <a:sym typeface="Wingdings" pitchFamily="2" charset="2"/>
                  </a:rPr>
                  <a:t>C = A OR B </a:t>
                </a:r>
                <a:r>
                  <a:rPr lang="en-US" sz="2400" dirty="0">
                    <a:sym typeface="Wingdings" pitchFamily="2" charset="2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max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⁡(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29731" name="Rectangle 3">
                <a:extLst>
                  <a:ext uri="{FF2B5EF4-FFF2-40B4-BE49-F238E27FC236}">
                    <a16:creationId xmlns:a16="http://schemas.microsoft.com/office/drawing/2014/main" id="{506EF861-B951-4E32-B09F-57C863A10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498" t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3" name="Text Box 4">
            <a:extLst>
              <a:ext uri="{FF2B5EF4-FFF2-40B4-BE49-F238E27FC236}">
                <a16:creationId xmlns:a16="http://schemas.microsoft.com/office/drawing/2014/main" id="{071A638C-B697-4AF8-B505-6325A0E9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896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AF4A-49EE-40DE-A581-8787FDCD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C95D5266-5FCE-470F-ACD3-229AE116A6F6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25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A9B11CC1-E76B-4C50-AE87-55E9099B0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9731" name="Rectangle 3">
                <a:extLst>
                  <a:ext uri="{FF2B5EF4-FFF2-40B4-BE49-F238E27FC236}">
                    <a16:creationId xmlns:a16="http://schemas.microsoft.com/office/drawing/2014/main" id="{506EF861-B951-4E32-B09F-57C863A1095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607270" cy="51435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2800" dirty="0">
                    <a:sym typeface="Wingdings" pitchFamily="2" charset="2"/>
                  </a:rPr>
                  <a:t>The output of a fuzzy system will depend on the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the rules, and the membership functions.</a:t>
                </a:r>
              </a:p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2800" dirty="0">
                    <a:sym typeface="Wingdings" pitchFamily="2" charset="2"/>
                  </a:rPr>
                  <a:t>The output of the fuzzy system is typically the control input applied to the plant.</a:t>
                </a:r>
              </a:p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2800" dirty="0">
                    <a:sym typeface="Wingdings" pitchFamily="2" charset="2"/>
                  </a:rPr>
                  <a:t>In a Sugeno fuzzy system, the output is commonly calculated with the formula: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240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𝑢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is the output specified in the conclusion of rule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is the membership function of the conclusion of rule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29731" name="Rectangle 3">
                <a:extLst>
                  <a:ext uri="{FF2B5EF4-FFF2-40B4-BE49-F238E27FC236}">
                    <a16:creationId xmlns:a16="http://schemas.microsoft.com/office/drawing/2014/main" id="{506EF861-B951-4E32-B09F-57C863A10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607270" cy="5143500"/>
              </a:xfrm>
              <a:blipFill>
                <a:blip r:embed="rId3"/>
                <a:stretch>
                  <a:fillRect l="-496" t="-2133" r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3" name="Text Box 4">
            <a:extLst>
              <a:ext uri="{FF2B5EF4-FFF2-40B4-BE49-F238E27FC236}">
                <a16:creationId xmlns:a16="http://schemas.microsoft.com/office/drawing/2014/main" id="{071A638C-B697-4AF8-B505-6325A0E9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255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63C08E-F50B-479B-B956-8D8A13CC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C4CC0A85-98D2-4491-B7B5-601DD91ECD39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F28264E9-6451-4389-A9F5-6DE041E8F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Sugeno Fuzzy Systems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AB98750B-C861-40B3-A768-D5DD05CB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03429" name="Picture 7" descr="Sugeno1">
            <a:extLst>
              <a:ext uri="{FF2B5EF4-FFF2-40B4-BE49-F238E27FC236}">
                <a16:creationId xmlns:a16="http://schemas.microsoft.com/office/drawing/2014/main" id="{31412A00-BE35-49F0-8B0D-2CFF38F1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88011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8">
            <a:extLst>
              <a:ext uri="{FF2B5EF4-FFF2-40B4-BE49-F238E27FC236}">
                <a16:creationId xmlns:a16="http://schemas.microsoft.com/office/drawing/2014/main" id="{2204DA63-D2BA-4FF1-A834-FB7E374D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Probabilistic AND/OR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7943CC-D861-4CF5-B16E-7450974E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158ED54F-B142-4B5A-B5EF-B31A445CC80A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27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105475" name="Picture 6" descr="Sugeno2">
            <a:extLst>
              <a:ext uri="{FF2B5EF4-FFF2-40B4-BE49-F238E27FC236}">
                <a16:creationId xmlns:a16="http://schemas.microsoft.com/office/drawing/2014/main" id="{0070D748-0D56-4260-A3EC-BEB12858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88011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6" name="Rectangle 2">
            <a:extLst>
              <a:ext uri="{FF2B5EF4-FFF2-40B4-BE49-F238E27FC236}">
                <a16:creationId xmlns:a16="http://schemas.microsoft.com/office/drawing/2014/main" id="{C3C520A7-9D5B-46FA-AD3A-0298E3D3E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Sugeno Fuzzy Systems</a:t>
            </a:r>
          </a:p>
        </p:txBody>
      </p:sp>
      <p:sp>
        <p:nvSpPr>
          <p:cNvPr id="105477" name="Text Box 3">
            <a:extLst>
              <a:ext uri="{FF2B5EF4-FFF2-40B4-BE49-F238E27FC236}">
                <a16:creationId xmlns:a16="http://schemas.microsoft.com/office/drawing/2014/main" id="{2EE1D572-4064-49E4-8F9F-977C0799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5478" name="Text Box 5">
            <a:extLst>
              <a:ext uri="{FF2B5EF4-FFF2-40B4-BE49-F238E27FC236}">
                <a16:creationId xmlns:a16="http://schemas.microsoft.com/office/drawing/2014/main" id="{618DCC50-0E49-4900-A29F-739E141A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Probabilistic AND/OR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7D382-3A6E-4F14-9C72-625ED0BB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F2FDE188-DB0A-4245-A9EC-6C31D49EF18A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28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F0F439D8-E1D9-48FD-A26A-DC5AC281D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Remarks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EB2F5BA9-4DA8-466F-80D4-62C3E150F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Use few membership functions.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To avoid abrupt output changes, membership functions should overlap. </a:t>
            </a:r>
          </a:p>
        </p:txBody>
      </p:sp>
      <p:sp>
        <p:nvSpPr>
          <p:cNvPr id="113669" name="Text Box 4">
            <a:extLst>
              <a:ext uri="{FF2B5EF4-FFF2-40B4-BE49-F238E27FC236}">
                <a16:creationId xmlns:a16="http://schemas.microsoft.com/office/drawing/2014/main" id="{178CADB3-A2D8-4D0C-897B-E5F75272F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25C6B-587B-47C1-8258-1B9B9D91D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2" y="2912533"/>
            <a:ext cx="8840568" cy="185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B5C21-0354-4ECB-9EE6-8D746D1F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18EC0DCB-CB7E-4740-9B5D-0089985D4217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29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497AAAA8-AE95-4AB1-B054-E1059988F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Mamdani Approach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718445DD-4463-447C-98EF-324B2214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A rule-base is given.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Fuzzy sets are given for all inputs </a:t>
            </a:r>
            <a:r>
              <a:rPr lang="en-US" sz="2800" u="sng" dirty="0">
                <a:sym typeface="Wingdings" pitchFamily="2" charset="2"/>
              </a:rPr>
              <a:t>and outputs</a:t>
            </a:r>
            <a:r>
              <a:rPr lang="en-US" sz="2800" dirty="0">
                <a:sym typeface="Wingdings" pitchFamily="2" charset="2"/>
              </a:rPr>
              <a:t>. (</a:t>
            </a:r>
            <a:r>
              <a:rPr lang="en-US" sz="2800" dirty="0">
                <a:solidFill>
                  <a:schemeClr val="folHlink"/>
                </a:solidFill>
                <a:sym typeface="Wingdings" pitchFamily="2" charset="2"/>
              </a:rPr>
              <a:t>Fuzzification</a:t>
            </a:r>
            <a:r>
              <a:rPr lang="en-US" sz="2800" dirty="0">
                <a:sym typeface="Wingdings" pitchFamily="2" charset="2"/>
              </a:rPr>
              <a:t>)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Input value + fuzzy sets (FS)  degrees of membership (DMs).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DMs + premise  DM of premise. 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DM of premise + output FS  conclusion FS (</a:t>
            </a:r>
            <a:r>
              <a:rPr lang="en-US" sz="2800" dirty="0">
                <a:solidFill>
                  <a:schemeClr val="folHlink"/>
                </a:solidFill>
                <a:sym typeface="Wingdings" pitchFamily="2" charset="2"/>
              </a:rPr>
              <a:t>Implication</a:t>
            </a:r>
            <a:r>
              <a:rPr lang="en-US" sz="2800" dirty="0">
                <a:sym typeface="Wingdings" pitchFamily="2" charset="2"/>
              </a:rPr>
              <a:t>)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Conclusion FSs  Aggregated FS (</a:t>
            </a:r>
            <a:r>
              <a:rPr lang="en-US" sz="2800" dirty="0">
                <a:solidFill>
                  <a:schemeClr val="folHlink"/>
                </a:solidFill>
                <a:sym typeface="Wingdings" pitchFamily="2" charset="2"/>
              </a:rPr>
              <a:t>Aggregation</a:t>
            </a:r>
            <a:r>
              <a:rPr lang="en-US" sz="2800" dirty="0">
                <a:sym typeface="Wingdings" pitchFamily="2" charset="2"/>
              </a:rPr>
              <a:t>)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Aggregated FS  output value (</a:t>
            </a:r>
            <a:r>
              <a:rPr lang="en-US" sz="2800" dirty="0">
                <a:solidFill>
                  <a:schemeClr val="folHlink"/>
                </a:solidFill>
                <a:sym typeface="Wingdings" pitchFamily="2" charset="2"/>
              </a:rPr>
              <a:t>Defuzzification</a:t>
            </a:r>
            <a:r>
              <a:rPr lang="en-US" sz="2800" dirty="0">
                <a:sym typeface="Wingdings" pitchFamily="2" charset="2"/>
              </a:rPr>
              <a:t>)</a:t>
            </a:r>
          </a:p>
        </p:txBody>
      </p:sp>
      <p:sp>
        <p:nvSpPr>
          <p:cNvPr id="107525" name="Text Box 4">
            <a:extLst>
              <a:ext uri="{FF2B5EF4-FFF2-40B4-BE49-F238E27FC236}">
                <a16:creationId xmlns:a16="http://schemas.microsoft.com/office/drawing/2014/main" id="{DB8E8F89-439B-4FED-8A56-D762DED3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1A3EE-46EB-48F9-BEC7-10A4E707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2EFD343-F457-4321-B83A-84B3664BFE8F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BCBA331A-386F-4953-8F2F-8172AAFB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Nonlinear Systems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9CB4A64B-B6D6-4893-B20D-087A9D6D3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257300"/>
            <a:ext cx="875665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Nonlinear systems are common and important in practical applications.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Systems considered to be linear are usually only approximately linear.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The control methods learned so far can be extended to nonlinear systems.</a:t>
            </a:r>
            <a:endParaRPr lang="en-US" sz="2400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sz="2000" dirty="0">
              <a:sym typeface="Wingdings" pitchFamily="2" charset="2"/>
            </a:endParaRPr>
          </a:p>
        </p:txBody>
      </p:sp>
      <p:sp>
        <p:nvSpPr>
          <p:cNvPr id="76805" name="Text Box 4">
            <a:extLst>
              <a:ext uri="{FF2B5EF4-FFF2-40B4-BE49-F238E27FC236}">
                <a16:creationId xmlns:a16="http://schemas.microsoft.com/office/drawing/2014/main" id="{C88FE8A4-D81E-4443-BF64-6C9C91BA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404398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CC8F94-C0CB-4147-B4C5-9164E119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65DC452E-F78F-437F-8783-59F99C3A73F3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30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C61DE0D4-96BE-4174-9069-9CAE665D1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Mamdani Fuzzy Systems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7135F896-17DC-4D29-8714-258F4B93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0D316DFF-332F-45A7-B732-2D5A3AD6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Min/Max AND/OR</a:t>
            </a:r>
          </a:p>
        </p:txBody>
      </p:sp>
      <p:pic>
        <p:nvPicPr>
          <p:cNvPr id="109574" name="Picture 6" descr="Mamdani1">
            <a:extLst>
              <a:ext uri="{FF2B5EF4-FFF2-40B4-BE49-F238E27FC236}">
                <a16:creationId xmlns:a16="http://schemas.microsoft.com/office/drawing/2014/main" id="{CBD3AEA7-DB23-4787-8648-D5A21E39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4913"/>
            <a:ext cx="88011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D72EBA-0C8A-4929-9F08-B360087C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BA8FB61F-9374-4270-B977-C1095118CBB3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31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111619" name="Picture 6" descr="Mamdani2">
            <a:extLst>
              <a:ext uri="{FF2B5EF4-FFF2-40B4-BE49-F238E27FC236}">
                <a16:creationId xmlns:a16="http://schemas.microsoft.com/office/drawing/2014/main" id="{DC8855B9-E0FA-449B-8E28-CBD98E53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011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2" name="Rectangle 2">
            <a:extLst>
              <a:ext uri="{FF2B5EF4-FFF2-40B4-BE49-F238E27FC236}">
                <a16:creationId xmlns:a16="http://schemas.microsoft.com/office/drawing/2014/main" id="{B983073D-317E-4645-BDB9-361113AE3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Mamdani Fuzzy Systems</a:t>
            </a:r>
          </a:p>
        </p:txBody>
      </p:sp>
      <p:sp>
        <p:nvSpPr>
          <p:cNvPr id="111621" name="Text Box 3">
            <a:extLst>
              <a:ext uri="{FF2B5EF4-FFF2-40B4-BE49-F238E27FC236}">
                <a16:creationId xmlns:a16="http://schemas.microsoft.com/office/drawing/2014/main" id="{53174D75-A20A-46C6-9CA8-8926B430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1622" name="Text Box 4">
            <a:extLst>
              <a:ext uri="{FF2B5EF4-FFF2-40B4-BE49-F238E27FC236}">
                <a16:creationId xmlns:a16="http://schemas.microsoft.com/office/drawing/2014/main" id="{B246B221-A844-4957-8E68-5689FC2B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Min/Max AND/OR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2B26-AD95-48D4-B542-8DF32B3A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9A57A583-B5B7-4639-82B4-57AB9A5533D7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32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019ABEC0-839F-4D82-AB09-1A762EF02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Applications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F5506AC5-DA15-4061-B945-FE015F378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Gain scheduling: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Linearize system at N operating points.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Find linear control law for each point.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Use a Sugeno FIS of first order.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The input could be the (estimated) state vector.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One rule per operating point. 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The conclusion of each rule: the corresponding control law.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The membership functions are used to identify the rule (or rules) that apply at a given state. </a:t>
            </a:r>
          </a:p>
        </p:txBody>
      </p:sp>
      <p:sp>
        <p:nvSpPr>
          <p:cNvPr id="115717" name="Text Box 4">
            <a:extLst>
              <a:ext uri="{FF2B5EF4-FFF2-40B4-BE49-F238E27FC236}">
                <a16:creationId xmlns:a16="http://schemas.microsoft.com/office/drawing/2014/main" id="{AFF89BC2-76FF-45A7-ADE2-8744CBEA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309A1-F4A6-4183-A19E-511F5337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0B6E5124-9146-4D9F-B0A1-FDCAD465F884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33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26238CE4-572F-40FF-82E2-DA8850EB8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Applications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735FF4B7-E0E4-440E-ABD1-2BF0D7678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Wingdings" pitchFamily="2" charset="2"/>
              </a:rPr>
              <a:t>Fuzzy inference can </a:t>
            </a:r>
            <a:r>
              <a:rPr lang="en-US" dirty="0">
                <a:sym typeface="Wingdings" pitchFamily="2" charset="2"/>
              </a:rPr>
              <a:t>be combined with neural networks. 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Neural network methods used to estimate the parameters of the membership functions.</a:t>
            </a:r>
          </a:p>
        </p:txBody>
      </p:sp>
      <p:sp>
        <p:nvSpPr>
          <p:cNvPr id="117765" name="Text Box 4">
            <a:extLst>
              <a:ext uri="{FF2B5EF4-FFF2-40B4-BE49-F238E27FC236}">
                <a16:creationId xmlns:a16="http://schemas.microsoft.com/office/drawing/2014/main" id="{FDF4EAD8-3BF2-4175-BF4B-A142226C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68140F-D633-4227-BD60-06BAD52C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332C1C03-C3D6-4091-AA99-B5F1BE71AA6B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91329B44-31F5-40B9-85C2-3CFF398BD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Linearization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6107D0FB-1EF0-4ED6-89C1-95019E96D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Linear system theory can be extended to nonlinear systems by means of linearization.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Assume a nonlinear system of the form</a:t>
            </a: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Given x</a:t>
            </a:r>
            <a:r>
              <a:rPr lang="en-US" sz="2800" baseline="-25000" dirty="0">
                <a:sym typeface="Wingdings" pitchFamily="2" charset="2"/>
              </a:rPr>
              <a:t>0</a:t>
            </a:r>
            <a:r>
              <a:rPr lang="en-US" sz="2800" dirty="0">
                <a:sym typeface="Wingdings" pitchFamily="2" charset="2"/>
              </a:rPr>
              <a:t> and u</a:t>
            </a:r>
            <a:r>
              <a:rPr lang="en-US" sz="2800" baseline="-25000" dirty="0">
                <a:sym typeface="Wingdings" pitchFamily="2" charset="2"/>
              </a:rPr>
              <a:t>0</a:t>
            </a:r>
            <a:r>
              <a:rPr lang="en-US" sz="2800" dirty="0">
                <a:sym typeface="Wingdings" pitchFamily="2" charset="2"/>
              </a:rPr>
              <a:t>:</a:t>
            </a:r>
          </a:p>
        </p:txBody>
      </p:sp>
      <p:sp>
        <p:nvSpPr>
          <p:cNvPr id="78853" name="Text Box 4">
            <a:extLst>
              <a:ext uri="{FF2B5EF4-FFF2-40B4-BE49-F238E27FC236}">
                <a16:creationId xmlns:a16="http://schemas.microsoft.com/office/drawing/2014/main" id="{923F4B28-6AFD-4D83-A94F-F98D87FA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78854" name="Picture 6" descr="txp_fig">
            <a:extLst>
              <a:ext uri="{FF2B5EF4-FFF2-40B4-BE49-F238E27FC236}">
                <a16:creationId xmlns:a16="http://schemas.microsoft.com/office/drawing/2014/main" id="{A79D91E6-47FE-454F-9E71-7448473990C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5527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0" descr="txp_fig">
            <a:extLst>
              <a:ext uri="{FF2B5EF4-FFF2-40B4-BE49-F238E27FC236}">
                <a16:creationId xmlns:a16="http://schemas.microsoft.com/office/drawing/2014/main" id="{0919A487-2838-4408-9941-3D55EA76D6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911725"/>
            <a:ext cx="84280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4B3CDC-3123-466A-B2EB-0365BB3B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1F224F2-FD5D-4B96-94B9-DD41C61D66DB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E20EFA6-617F-4939-BA3F-88C36FB9B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Linearization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9C53880F-17C1-43BC-9E3C-590541B54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Assume (x</a:t>
            </a:r>
            <a:r>
              <a:rPr lang="en-US" sz="2800" baseline="-25000" dirty="0">
                <a:sym typeface="Wingdings" pitchFamily="2" charset="2"/>
              </a:rPr>
              <a:t>0</a:t>
            </a:r>
            <a:r>
              <a:rPr lang="en-US" sz="2800" dirty="0">
                <a:sym typeface="Wingdings" pitchFamily="2" charset="2"/>
              </a:rPr>
              <a:t>,u</a:t>
            </a:r>
            <a:r>
              <a:rPr lang="en-US" sz="2800" baseline="-25000" dirty="0">
                <a:sym typeface="Wingdings" pitchFamily="2" charset="2"/>
              </a:rPr>
              <a:t>0</a:t>
            </a:r>
            <a:r>
              <a:rPr lang="en-US" sz="2800" dirty="0">
                <a:sym typeface="Wingdings" pitchFamily="2" charset="2"/>
              </a:rPr>
              <a:t>) is a setpoint: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Let </a:t>
            </a: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marL="0" indent="0" eaLnBrk="1" hangingPunct="1">
              <a:buNone/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Linearization results in a linear system in terms of x</a:t>
            </a:r>
            <a:r>
              <a:rPr lang="en-US" sz="2800" baseline="-25000" dirty="0">
                <a:sym typeface="Wingdings" pitchFamily="2" charset="2"/>
              </a:rPr>
              <a:t>d</a:t>
            </a:r>
            <a:r>
              <a:rPr lang="en-US" sz="2800" dirty="0">
                <a:sym typeface="Wingdings" pitchFamily="2" charset="2"/>
              </a:rPr>
              <a:t>, u</a:t>
            </a:r>
            <a:r>
              <a:rPr lang="en-US" sz="2800" baseline="-25000" dirty="0">
                <a:sym typeface="Wingdings" pitchFamily="2" charset="2"/>
              </a:rPr>
              <a:t>d</a:t>
            </a:r>
            <a:r>
              <a:rPr lang="en-US" sz="2800" dirty="0">
                <a:sym typeface="Wingdings" pitchFamily="2" charset="2"/>
              </a:rPr>
              <a:t>, and y</a:t>
            </a:r>
            <a:r>
              <a:rPr lang="en-US" sz="2800" baseline="-25000" dirty="0">
                <a:sym typeface="Wingdings" pitchFamily="2" charset="2"/>
              </a:rPr>
              <a:t>d</a:t>
            </a:r>
            <a:r>
              <a:rPr lang="en-US" sz="2800" dirty="0">
                <a:sym typeface="Wingdings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sz="2400" dirty="0">
                <a:sym typeface="Wingdings" pitchFamily="2" charset="2"/>
              </a:rPr>
              <a:t>The linearization error can be modeled by a disturbance.</a:t>
            </a: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4F9022CB-9835-4B16-9CDA-F0A6E835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80902" name="Picture 7" descr="txp_fig">
            <a:extLst>
              <a:ext uri="{FF2B5EF4-FFF2-40B4-BE49-F238E27FC236}">
                <a16:creationId xmlns:a16="http://schemas.microsoft.com/office/drawing/2014/main" id="{1397C716-7D3A-4076-B62A-280A5F8F47A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71600"/>
            <a:ext cx="26130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9" descr="txp_fig">
            <a:extLst>
              <a:ext uri="{FF2B5EF4-FFF2-40B4-BE49-F238E27FC236}">
                <a16:creationId xmlns:a16="http://schemas.microsoft.com/office/drawing/2014/main" id="{52844595-C6CC-4337-A7E7-633DE324F65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3814"/>
            <a:ext cx="845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15" descr="txp_fig">
            <a:extLst>
              <a:ext uri="{FF2B5EF4-FFF2-40B4-BE49-F238E27FC236}">
                <a16:creationId xmlns:a16="http://schemas.microsoft.com/office/drawing/2014/main" id="{73B8D13A-1F4E-4964-AA48-F0A09E65276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68" y="3101181"/>
            <a:ext cx="4525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4B3CDC-3123-466A-B2EB-0365BB3B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1F224F2-FD5D-4B96-94B9-DD41C61D66DB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E20EFA6-617F-4939-BA3F-88C36FB9B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Example—Segway 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9C53880F-17C1-43BC-9E3C-590541B54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841" y="1236908"/>
            <a:ext cx="4958795" cy="231891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ym typeface="Wingdings" pitchFamily="2" charset="2"/>
              </a:rPr>
              <a:t>The Segway resembles an inverted pendulum.</a:t>
            </a:r>
          </a:p>
          <a:p>
            <a:pPr eaLnBrk="1" hangingPunct="1">
              <a:defRPr/>
            </a:pPr>
            <a:r>
              <a:rPr lang="en-US" sz="2400" dirty="0">
                <a:sym typeface="Wingdings" pitchFamily="2" charset="2"/>
              </a:rPr>
              <a:t>A controller is used to balance the system.</a:t>
            </a:r>
          </a:p>
          <a:p>
            <a:pPr eaLnBrk="1" hangingPunct="1">
              <a:defRPr/>
            </a:pPr>
            <a:r>
              <a:rPr lang="en-US" sz="2400" dirty="0">
                <a:sym typeface="Wingdings" pitchFamily="2" charset="2"/>
              </a:rPr>
              <a:t>The system is nonlinear.</a:t>
            </a:r>
          </a:p>
          <a:p>
            <a:pPr eaLnBrk="1" hangingPunct="1">
              <a:defRPr/>
            </a:pPr>
            <a:r>
              <a:rPr lang="en-US" sz="2400" dirty="0">
                <a:sym typeface="Wingdings" pitchFamily="2" charset="2"/>
              </a:rPr>
              <a:t>A simplified model will be used.</a:t>
            </a:r>
          </a:p>
          <a:p>
            <a:pPr eaLnBrk="1" hangingPunct="1">
              <a:defRPr/>
            </a:pPr>
            <a:endParaRPr lang="en-US" sz="2400" dirty="0">
              <a:sym typeface="Wingdings" pitchFamily="2" charset="2"/>
            </a:endParaRP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4F9022CB-9835-4B16-9CDA-F0A6E835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70EE2-1B46-479D-B27E-AA1173DE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04" y="1286231"/>
            <a:ext cx="3575255" cy="2835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7A489C-C5EF-48C2-AF84-BDE974FCA392}"/>
              </a:ext>
            </a:extLst>
          </p:cNvPr>
          <p:cNvSpPr/>
          <p:nvPr/>
        </p:nvSpPr>
        <p:spPr>
          <a:xfrm>
            <a:off x="5762555" y="4121297"/>
            <a:ext cx="3244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downloaded in March 2019 from</a:t>
            </a:r>
          </a:p>
          <a:p>
            <a:r>
              <a:rPr lang="en-US" sz="1200" dirty="0">
                <a:hlinkClick r:id="rId4"/>
              </a:rPr>
              <a:t>https://en.wikipedia.org/wiki/Segway#/media/File:Segway_Polizei_4.jpg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6AF37-D48A-402E-B627-A8255416B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9187"/>
            <a:ext cx="3952333" cy="2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4B3CDC-3123-466A-B2EB-0365BB3B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1F224F2-FD5D-4B96-94B9-DD41C61D66DB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E20EFA6-617F-4939-BA3F-88C36FB9B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Example—Segway </a:t>
            </a: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4F9022CB-9835-4B16-9CDA-F0A6E835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6AF37-D48A-402E-B627-A8255416B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" y="3125850"/>
            <a:ext cx="4831269" cy="291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391024D8-CDB5-446B-9886-CB8C654EA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1695" y="2970274"/>
                <a:ext cx="3610071" cy="2762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kern="0" dirty="0">
                    <a:sym typeface="Wingdings" pitchFamily="2" charset="2"/>
                  </a:rPr>
                  <a:t>: motor torque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𝑀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: mass of the wheel assembly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𝐽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b="0" kern="0" dirty="0">
                    <a:latin typeface="Cambria Math" panose="02040503050406030204" pitchFamily="18" charset="0"/>
                    <a:sym typeface="Wingdings" pitchFamily="2" charset="2"/>
                  </a:rPr>
                  <a:t>:</a:t>
                </a:r>
                <a:r>
                  <a:rPr lang="en-US" sz="2400" b="0" i="1" kern="0" dirty="0">
                    <a:latin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en-US" sz="2400" b="0" kern="0" dirty="0">
                    <a:latin typeface="Cambria Math" panose="02040503050406030204" pitchFamily="18" charset="0"/>
                    <a:sym typeface="Wingdings" pitchFamily="2" charset="2"/>
                  </a:rPr>
                  <a:t>inertia of the bar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𝐽</m:t>
                    </m:r>
                  </m:oMath>
                </a14:m>
                <a:r>
                  <a:rPr lang="en-US" sz="2400" b="0" kern="0" dirty="0">
                    <a:latin typeface="Cambria Math" panose="02040503050406030204" pitchFamily="18" charset="0"/>
                    <a:sym typeface="Wingdings" pitchFamily="2" charset="2"/>
                  </a:rPr>
                  <a:t>: total inertia of wheels, motor, …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𝜃</m:t>
                    </m:r>
                  </m:oMath>
                </a14:m>
                <a:r>
                  <a:rPr lang="en-US" sz="2400" b="0" i="1" kern="0" dirty="0">
                    <a:latin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en-US" sz="2400" b="0" kern="0" dirty="0">
                    <a:latin typeface="Cambria Math" panose="02040503050406030204" pitchFamily="18" charset="0"/>
                    <a:sym typeface="Wingdings" pitchFamily="2" charset="2"/>
                  </a:rPr>
                  <a:t>is</a:t>
                </a:r>
                <a:r>
                  <a:rPr lang="en-US" sz="2400" b="0" i="1" kern="0" dirty="0">
                    <a:latin typeface="Cambria Math" panose="02040503050406030204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sin</m:t>
                        </m:r>
                      </m:fName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𝜃</m:t>
                        </m:r>
                      </m:e>
                    </m:func>
                  </m:oMath>
                </a14:m>
                <a:endParaRPr lang="en-US" sz="2400" b="0" i="1" kern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𝜃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cos</m:t>
                        </m:r>
                      </m:fName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kern="0" dirty="0"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391024D8-CDB5-446B-9886-CB8C654EA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1695" y="2970274"/>
                <a:ext cx="3610071" cy="2762218"/>
              </a:xfrm>
              <a:prstGeom prst="rect">
                <a:avLst/>
              </a:prstGeom>
              <a:blipFill>
                <a:blip r:embed="rId4"/>
                <a:stretch>
                  <a:fillRect l="-845" t="-2208" r="-1689" b="-284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91C63B8-35F2-49AA-B519-2BE4D34A2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1" y="1484376"/>
            <a:ext cx="7483017" cy="8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4B3CDC-3123-466A-B2EB-0365BB3B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1F224F2-FD5D-4B96-94B9-DD41C61D66DB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E20EFA6-617F-4939-BA3F-88C36FB9B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Example—Segway </a:t>
            </a: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4F9022CB-9835-4B16-9CDA-F0A6E835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5A9E3CC-D6D1-400F-8672-F3EA93AD1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898" y="2482241"/>
                <a:ext cx="8334780" cy="2576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400" kern="0" dirty="0">
                    <a:sym typeface="Wingdings" pitchFamily="2" charset="2"/>
                  </a:rPr>
                  <a:t>The equilibrium points have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𝜃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𝜃</m:t>
                        </m:r>
                      </m:e>
                    </m:acc>
                    <m:r>
                      <a:rPr lang="en-US" sz="2400" b="0" i="1" kern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𝜏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400" kern="0" dirty="0">
                    <a:sym typeface="Wingdings" pitchFamily="2" charset="2"/>
                  </a:rPr>
                  <a:t>After linearizing about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𝜃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𝜃</m:t>
                        </m:r>
                      </m:e>
                    </m:acc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, the equations have the form</a:t>
                </a:r>
              </a:p>
              <a:p>
                <a:pPr eaLnBrk="1" hangingPunct="1">
                  <a:defRPr/>
                </a:pPr>
                <a:endParaRPr lang="en-US" sz="2400" kern="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400" kern="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itchFamily="2" charset="2"/>
                      </a:rPr>
                      <m:t>h</m:t>
                    </m:r>
                  </m:oMath>
                </a14:m>
                <a:r>
                  <a:rPr lang="en-US" sz="2400" kern="0" dirty="0">
                    <a:sym typeface="Wingdings" pitchFamily="2" charset="2"/>
                  </a:rPr>
                  <a:t> are constants.</a:t>
                </a:r>
              </a:p>
              <a:p>
                <a:pPr eaLnBrk="1" hangingPunct="1">
                  <a:defRPr/>
                </a:pPr>
                <a:r>
                  <a:rPr lang="en-US" sz="2400" kern="0" dirty="0">
                    <a:sym typeface="Wingdings" pitchFamily="2" charset="2"/>
                  </a:rPr>
                  <a:t>The linearized system is controllable and can be stabilized about any setpoint.</a:t>
                </a:r>
              </a:p>
              <a:p>
                <a:pPr eaLnBrk="1" hangingPunct="1">
                  <a:defRPr/>
                </a:pPr>
                <a:endParaRPr lang="en-US" sz="2400" kern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5A9E3CC-D6D1-400F-8672-F3EA93AD1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898" y="2482241"/>
                <a:ext cx="8334780" cy="2576142"/>
              </a:xfrm>
              <a:prstGeom prst="rect">
                <a:avLst/>
              </a:prstGeom>
              <a:blipFill>
                <a:blip r:embed="rId3"/>
                <a:stretch>
                  <a:fillRect l="-366" t="-1655" r="-2268" b="-394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4B94EB6-8DF4-427E-B954-85E746320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1" y="1382928"/>
            <a:ext cx="7483017" cy="871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F5076-6057-42D3-BC6E-33B64A57B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45" y="3697835"/>
            <a:ext cx="2726755" cy="9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5023-6054-4462-9983-58496AB8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1925EF27-B761-46A3-8457-3C56F7A19AD0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E047A55D-8F3B-4AFD-A5A2-1E6285670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Gain Scheduling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4ECDC355-B886-4ABD-9EF2-C9449A8A4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801100" cy="51292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Controller parameters changed depending on the operating condition of the plant.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Controller parameters determined by </a:t>
            </a:r>
            <a:r>
              <a:rPr lang="en-US" sz="2800" dirty="0">
                <a:solidFill>
                  <a:schemeClr val="folHlink"/>
                </a:solidFill>
                <a:sym typeface="Wingdings" pitchFamily="2" charset="2"/>
              </a:rPr>
              <a:t>scheduling variables</a:t>
            </a:r>
            <a:r>
              <a:rPr lang="en-US" sz="2800" dirty="0">
                <a:sym typeface="Wingdings" pitchFamily="2" charset="2"/>
              </a:rPr>
              <a:t>. 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Scheduling variables 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Describe the condition of operation of the plant.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Determine (x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,u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) and (A, B, C, D) of linearized model.</a:t>
            </a:r>
          </a:p>
        </p:txBody>
      </p:sp>
      <p:sp>
        <p:nvSpPr>
          <p:cNvPr id="82949" name="Text Box 4">
            <a:extLst>
              <a:ext uri="{FF2B5EF4-FFF2-40B4-BE49-F238E27FC236}">
                <a16:creationId xmlns:a16="http://schemas.microsoft.com/office/drawing/2014/main" id="{9E65ABD2-9564-4CAB-85BB-79F363BA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frac{k}{s\tau+1}e^{-sT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08"/>
  <p:tag name="PICTUREFILESIZE" val="99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\dot x &amp; = &amp; f(x,u)\\&#10;y &amp; = &amp; g(x,u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79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\dot x &amp; \simeq &amp; f(x_0,u_0) + \left.\frac{\delta f}{\delta x}\right|_{(x_0,u_0)}(x-x_0) + \left.\frac{\delta f}{\delta u}\right|_{(x_0,u_0)}(u-u_0)\\&#10;y &amp; \simeq &amp; g(x_0,u_0) + \left.\frac{\delta g}{\delta x}\right|_{(x_0,u_0)}(x-x_0) + \left.\frac{\delta g}{\delta u}\right|_{(x_0,u_0)}(u-u_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553"/>
  <p:tag name="PICTUREFILESIZE" val="1059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$f(x_0,u_0)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9"/>
  <p:tag name="PICTUREFILESIZE" val="105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$x_d = x - x_0\quad u_d = u - u_0\quad y_d = y - g(x_0,u_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48"/>
  <p:tag name="PICTUREFILESIZE" val="23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$A = \left.\frac{\delta f}{\delta x}\right|_{(x_0,u_0)}\quad B = \left.\frac{\delta f}{\delta u}\right|_{(x_0,u_0)}$&#10;&#10;$C = \left.\frac{\delta g}{\delta x}\right|_{(x_0,u_0)}\quad D = \left.\frac{\delta g}{\delta u}\right|_{(x_0,u_0)}$&#10;&#10;\end{document}&#10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5908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254680</TotalTime>
  <Words>1814</Words>
  <Application>Microsoft Office PowerPoint</Application>
  <PresentationFormat>On-screen Show (4:3)</PresentationFormat>
  <Paragraphs>263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Cambria Math</vt:lpstr>
      <vt:lpstr>Tahoma</vt:lpstr>
      <vt:lpstr>Times New Roman</vt:lpstr>
      <vt:lpstr>Wingdings</vt:lpstr>
      <vt:lpstr>Textured</vt:lpstr>
      <vt:lpstr>Nonlinear Systems. Systems with Delays.</vt:lpstr>
      <vt:lpstr>Systems with Delays</vt:lpstr>
      <vt:lpstr>Nonlinear Systems</vt:lpstr>
      <vt:lpstr>Linearization</vt:lpstr>
      <vt:lpstr>Linearization</vt:lpstr>
      <vt:lpstr>Example—Segway </vt:lpstr>
      <vt:lpstr>Example—Segway </vt:lpstr>
      <vt:lpstr>Example—Segway </vt:lpstr>
      <vt:lpstr>Gain Scheduling</vt:lpstr>
      <vt:lpstr>Gain Scheduling—Example</vt:lpstr>
      <vt:lpstr>Gain Scheduling—Example</vt:lpstr>
      <vt:lpstr>Gain Scheduling—Example</vt:lpstr>
      <vt:lpstr>Gain Scheduling</vt:lpstr>
      <vt:lpstr>Gain Scheduling</vt:lpstr>
      <vt:lpstr>Gain Scheduling—Example </vt:lpstr>
      <vt:lpstr>Gain Scheduling—Example </vt:lpstr>
      <vt:lpstr>Gain Scheduling</vt:lpstr>
      <vt:lpstr>Gain Scheduling—Example</vt:lpstr>
      <vt:lpstr>Gain Scheduling—Example</vt:lpstr>
      <vt:lpstr>Fuzzy Control</vt:lpstr>
      <vt:lpstr>Membership Functions</vt:lpstr>
      <vt:lpstr>Membership Functions</vt:lpstr>
      <vt:lpstr>Rules</vt:lpstr>
      <vt:lpstr>Membership Functions</vt:lpstr>
      <vt:lpstr>Output</vt:lpstr>
      <vt:lpstr>Sugeno Fuzzy Systems</vt:lpstr>
      <vt:lpstr>Sugeno Fuzzy Systems</vt:lpstr>
      <vt:lpstr>Remarks</vt:lpstr>
      <vt:lpstr>Mamdani Approach</vt:lpstr>
      <vt:lpstr>Mamdani Fuzzy Systems</vt:lpstr>
      <vt:lpstr>Mamdani Fuzzy Systems</vt:lpstr>
      <vt:lpstr>Applications</vt:lpstr>
      <vt:lpstr>Applications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315</cp:revision>
  <cp:lastPrinted>1601-01-01T00:00:00Z</cp:lastPrinted>
  <dcterms:created xsi:type="dcterms:W3CDTF">2004-08-25T22:08:53Z</dcterms:created>
  <dcterms:modified xsi:type="dcterms:W3CDTF">2019-05-30T01:01:53Z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