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4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5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6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10.xml" ContentType="application/vnd.openxmlformats-officedocument.presentationml.notesSlide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notesSlides/notesSlide11.xml" ContentType="application/vnd.openxmlformats-officedocument.presentationml.notesSlide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notesMasterIdLst>
    <p:notesMasterId r:id="rId22"/>
  </p:notesMasterIdLst>
  <p:handoutMasterIdLst>
    <p:handoutMasterId r:id="rId23"/>
  </p:handoutMasterIdLst>
  <p:sldIdLst>
    <p:sldId id="382" r:id="rId2"/>
    <p:sldId id="289" r:id="rId3"/>
    <p:sldId id="306" r:id="rId4"/>
    <p:sldId id="361" r:id="rId5"/>
    <p:sldId id="284" r:id="rId6"/>
    <p:sldId id="374" r:id="rId7"/>
    <p:sldId id="342" r:id="rId8"/>
    <p:sldId id="343" r:id="rId9"/>
    <p:sldId id="375" r:id="rId10"/>
    <p:sldId id="376" r:id="rId11"/>
    <p:sldId id="294" r:id="rId12"/>
    <p:sldId id="292" r:id="rId13"/>
    <p:sldId id="341" r:id="rId14"/>
    <p:sldId id="378" r:id="rId15"/>
    <p:sldId id="293" r:id="rId16"/>
    <p:sldId id="377" r:id="rId17"/>
    <p:sldId id="379" r:id="rId18"/>
    <p:sldId id="295" r:id="rId19"/>
    <p:sldId id="380" r:id="rId20"/>
    <p:sldId id="296" r:id="rId21"/>
  </p:sldIdLst>
  <p:sldSz cx="9144000" cy="6858000" type="screen4x3"/>
  <p:notesSz cx="9144000" cy="6858000"/>
  <p:custDataLst>
    <p:tags r:id="rId2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ordache, Marian" initials="IM" lastIdx="4" clrIdx="0">
    <p:extLst>
      <p:ext uri="{19B8F6BF-5375-455C-9EA6-DF929625EA0E}">
        <p15:presenceInfo xmlns:p15="http://schemas.microsoft.com/office/powerpoint/2012/main" userId="S-1-5-21-515967899-1220945662-1547161642-2244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9933"/>
    <a:srgbClr val="FFCC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1" autoAdjust="0"/>
    <p:restoredTop sz="88874" autoAdjust="0"/>
  </p:normalViewPr>
  <p:slideViewPr>
    <p:cSldViewPr>
      <p:cViewPr varScale="1">
        <p:scale>
          <a:sx n="81" d="100"/>
          <a:sy n="81" d="100"/>
        </p:scale>
        <p:origin x="119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3438"/>
    </p:cViewPr>
  </p:outlineViewPr>
  <p:notesTextViewPr>
    <p:cViewPr>
      <p:scale>
        <a:sx n="100" d="100"/>
        <a:sy n="100" d="100"/>
      </p:scale>
      <p:origin x="0" y="0"/>
    </p:cViewPr>
  </p:notesText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2">
            <a:extLst>
              <a:ext uri="{FF2B5EF4-FFF2-40B4-BE49-F238E27FC236}">
                <a16:creationId xmlns:a16="http://schemas.microsoft.com/office/drawing/2014/main" id="{359BB9E5-DACD-4DD8-B836-985FC929D1E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0211" name="Rectangle 3">
            <a:extLst>
              <a:ext uri="{FF2B5EF4-FFF2-40B4-BE49-F238E27FC236}">
                <a16:creationId xmlns:a16="http://schemas.microsoft.com/office/drawing/2014/main" id="{45BB2E16-47DF-441B-85D1-69D90CE4CCC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0212" name="Rectangle 4">
            <a:extLst>
              <a:ext uri="{FF2B5EF4-FFF2-40B4-BE49-F238E27FC236}">
                <a16:creationId xmlns:a16="http://schemas.microsoft.com/office/drawing/2014/main" id="{35A6EFD6-7EF7-4F24-8141-45BE27E93103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0213" name="Rectangle 5">
            <a:extLst>
              <a:ext uri="{FF2B5EF4-FFF2-40B4-BE49-F238E27FC236}">
                <a16:creationId xmlns:a16="http://schemas.microsoft.com/office/drawing/2014/main" id="{2D59EDC8-C6D7-47AD-B6FD-02F5A02AEA7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89FD778-2E8A-4B3A-80C6-DCC6457C0D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>
            <a:extLst>
              <a:ext uri="{FF2B5EF4-FFF2-40B4-BE49-F238E27FC236}">
                <a16:creationId xmlns:a16="http://schemas.microsoft.com/office/drawing/2014/main" id="{D7983D39-D48A-42D1-A3AB-07D633E6C1F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2275" name="Rectangle 3">
            <a:extLst>
              <a:ext uri="{FF2B5EF4-FFF2-40B4-BE49-F238E27FC236}">
                <a16:creationId xmlns:a16="http://schemas.microsoft.com/office/drawing/2014/main" id="{9888C9C4-3D09-4433-AF7A-AD6DACF1D57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6F7A95FF-09F0-4D4B-BF5A-74742502EA2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2277" name="Rectangle 5">
            <a:extLst>
              <a:ext uri="{FF2B5EF4-FFF2-40B4-BE49-F238E27FC236}">
                <a16:creationId xmlns:a16="http://schemas.microsoft.com/office/drawing/2014/main" id="{4757B09F-DE27-466D-A28E-53D01C9215F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82278" name="Rectangle 6">
            <a:extLst>
              <a:ext uri="{FF2B5EF4-FFF2-40B4-BE49-F238E27FC236}">
                <a16:creationId xmlns:a16="http://schemas.microsoft.com/office/drawing/2014/main" id="{52126540-6A90-4CEC-B180-3B993F5C381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2279" name="Rectangle 7">
            <a:extLst>
              <a:ext uri="{FF2B5EF4-FFF2-40B4-BE49-F238E27FC236}">
                <a16:creationId xmlns:a16="http://schemas.microsoft.com/office/drawing/2014/main" id="{937F5E60-44A1-4EC2-9DB2-61CE781DEA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36AF167-6AB0-432D-B0DF-2C82A53EEB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7E6E438B-2852-4D1B-99ED-C5CC642EEC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A8965022-3E20-49E7-9789-E42EE81CD29C}" type="slidenum">
              <a:rPr lang="en-US" altLang="en-US" sz="1200" smtClean="0">
                <a:latin typeface="Arial" panose="020B0604020202020204" pitchFamily="34" charset="0"/>
              </a:rPr>
              <a:pPr/>
              <a:t>2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D4557D8C-5C2D-4F0E-B9FE-128487C1753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204C068D-850E-434D-9966-D8FD282CD1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6057D54A-E18F-4953-A745-41CFCFBA52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C70C5229-5068-4D2C-AC2D-84F3E1217762}" type="slidenum">
              <a:rPr lang="en-US" altLang="en-US" sz="1200" smtClean="0">
                <a:latin typeface="Arial" panose="020B0604020202020204" pitchFamily="34" charset="0"/>
              </a:rPr>
              <a:pPr/>
              <a:t>11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8DF0E42C-E95D-428D-B5D7-87985E60C1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550AE466-F41F-4D3C-BCEE-F51D699859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038E2076-3363-4436-B5E2-55F5020758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40BCC914-B8BC-49B5-AEE0-FE5D3B7E9479}" type="slidenum">
              <a:rPr lang="en-US" altLang="en-US" sz="1200" smtClean="0">
                <a:latin typeface="Arial" panose="020B0604020202020204" pitchFamily="34" charset="0"/>
              </a:rPr>
              <a:pPr/>
              <a:t>12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519B8549-0823-4B0B-AE4E-FD2232183AF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D7B04641-FB90-4D1E-BA47-E1B69A7EBA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5A267CB6-DEF8-4D15-99AA-0E6FC9A1D5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6AAF414-AA4D-4A68-9C4D-42A5918A7CB7}" type="slidenum">
              <a:rPr lang="en-US" altLang="en-US" sz="1200" smtClean="0">
                <a:latin typeface="Arial" panose="020B0604020202020204" pitchFamily="34" charset="0"/>
              </a:rPr>
              <a:pPr/>
              <a:t>13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BC4E1A24-BFD1-4D18-AFCF-4093EA934A1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7AD45251-4FA9-4D17-AD54-4CAFD313CA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038E2076-3363-4436-B5E2-55F5020758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40BCC914-B8BC-49B5-AEE0-FE5D3B7E9479}" type="slidenum">
              <a:rPr lang="en-US" altLang="en-US" sz="1200" smtClean="0">
                <a:latin typeface="Arial" panose="020B0604020202020204" pitchFamily="34" charset="0"/>
              </a:rPr>
              <a:pPr/>
              <a:t>14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519B8549-0823-4B0B-AE4E-FD2232183AF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D7B04641-FB90-4D1E-BA47-E1B69A7EBA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0042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C6BE8CFB-5D17-4E30-9265-BFEEE19D646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C5B3EF6E-5CBE-4B97-904D-D681745D2114}" type="slidenum">
              <a:rPr lang="en-US" altLang="en-US" sz="1200" smtClean="0">
                <a:latin typeface="Arial" panose="020B0604020202020204" pitchFamily="34" charset="0"/>
              </a:rPr>
              <a:pPr/>
              <a:t>15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02A58176-38DA-4557-9663-B55EEA581F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3DE85213-B53C-4117-BAFA-E46CDFE6F1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C6BE8CFB-5D17-4E30-9265-BFEEE19D646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C5B3EF6E-5CBE-4B97-904D-D681745D2114}" type="slidenum">
              <a:rPr lang="en-US" altLang="en-US" sz="1200" smtClean="0">
                <a:latin typeface="Arial" panose="020B0604020202020204" pitchFamily="34" charset="0"/>
              </a:rPr>
              <a:pPr/>
              <a:t>16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02A58176-38DA-4557-9663-B55EEA581F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3DE85213-B53C-4117-BAFA-E46CDFE6F1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513453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038E2076-3363-4436-B5E2-55F5020758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40BCC914-B8BC-49B5-AEE0-FE5D3B7E9479}" type="slidenum">
              <a:rPr lang="en-US" altLang="en-US" sz="1200" smtClean="0">
                <a:latin typeface="Arial" panose="020B0604020202020204" pitchFamily="34" charset="0"/>
              </a:rPr>
              <a:pPr/>
              <a:t>17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519B8549-0823-4B0B-AE4E-FD2232183AF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D7B04641-FB90-4D1E-BA47-E1B69A7EBA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6322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4A752D10-10F1-40EE-BB7D-0CD5AC54FEE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6F2D02A1-B5DF-460F-B833-1991B710AB63}" type="slidenum">
              <a:rPr lang="en-US" altLang="en-US" sz="1200" smtClean="0">
                <a:latin typeface="Arial" panose="020B0604020202020204" pitchFamily="34" charset="0"/>
              </a:rPr>
              <a:pPr/>
              <a:t>18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0878496B-7C7C-40DC-9A7B-753B2D3B6C4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F1BE95C1-8690-4770-984A-A048A72AC5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Reachability does not imply that it is practical to drive the state anywhere in the state space. From a practical viewpoint, the reachable space is limited by the bounds of the control input. 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4A752D10-10F1-40EE-BB7D-0CD5AC54FEE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6F2D02A1-B5DF-460F-B833-1991B710AB63}" type="slidenum">
              <a:rPr lang="en-US" altLang="en-US" sz="1200" smtClean="0">
                <a:latin typeface="Arial" panose="020B0604020202020204" pitchFamily="34" charset="0"/>
              </a:rPr>
              <a:pPr/>
              <a:t>19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0878496B-7C7C-40DC-9A7B-753B2D3B6C4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F1BE95C1-8690-4770-984A-A048A72AC5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Reachability does not imply that it is practical to drive the state anywhere in the state space. From a practical viewpoint, the reachable space is limited by the bounds of the control input. </a:t>
            </a:r>
          </a:p>
        </p:txBody>
      </p:sp>
    </p:spTree>
    <p:extLst>
      <p:ext uri="{BB962C8B-B14F-4D97-AF65-F5344CB8AC3E}">
        <p14:creationId xmlns:p14="http://schemas.microsoft.com/office/powerpoint/2010/main" val="79975062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FB464D7E-0B83-4F64-B1A3-321446ECDF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038BB760-FE3A-409D-AC20-5B6DC73413E4}" type="slidenum">
              <a:rPr lang="en-US" altLang="en-US" sz="1200" smtClean="0">
                <a:latin typeface="Arial" panose="020B0604020202020204" pitchFamily="34" charset="0"/>
              </a:rPr>
              <a:pPr/>
              <a:t>20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FEB1FE2A-D0D8-4322-9D5E-FBA9560D6F3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628" name="Rectangle 3">
                <a:extLst>
                  <a:ext uri="{FF2B5EF4-FFF2-40B4-BE49-F238E27FC236}">
                    <a16:creationId xmlns:a16="http://schemas.microsoft.com/office/drawing/2014/main" id="{D3551B56-02C9-41DC-8A45-911D39A0E26F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noFill/>
              <a:ln/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r>
                  <a:rPr lang="en-US" altLang="en-US" dirty="0">
                    <a:latin typeface="Arial" panose="020B0604020202020204" pitchFamily="34" charset="0"/>
                  </a:rPr>
                  <a:t>This definition follows the textbook (see</a:t>
                </a:r>
                <a:r>
                  <a:rPr lang="en-US" altLang="en-US" baseline="0" dirty="0">
                    <a:latin typeface="Arial" panose="020B0604020202020204" pitchFamily="34" charset="0"/>
                  </a:rPr>
                  <a:t> </a:t>
                </a:r>
                <a:r>
                  <a:rPr lang="en-US" altLang="en-US" dirty="0">
                    <a:latin typeface="Arial" panose="020B0604020202020204" pitchFamily="34" charset="0"/>
                  </a:rPr>
                  <a:t>section 10.6). Alternatively, consider the zero-input</a:t>
                </a:r>
                <a:r>
                  <a:rPr lang="en-US" altLang="en-US" baseline="0" dirty="0">
                    <a:latin typeface="Arial" panose="020B0604020202020204" pitchFamily="34" charset="0"/>
                  </a:rPr>
                  <a:t> response of a system; the</a:t>
                </a:r>
                <a:r>
                  <a:rPr lang="en-US" altLang="en-US" dirty="0">
                    <a:latin typeface="Arial" panose="020B0604020202020204" pitchFamily="34" charset="0"/>
                  </a:rPr>
                  <a:t> system is observable at time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altLang="en-US" dirty="0">
                    <a:latin typeface="Arial" panose="020B0604020202020204" pitchFamily="34" charset="0"/>
                  </a:rPr>
                  <a:t> if </a:t>
                </a:r>
                <a14:m>
                  <m:oMath xmlns:m="http://schemas.openxmlformats.org/officeDocument/2006/math">
                    <m:r>
                      <a:rPr lang="en-US" altLang="en-US" b="0" i="1" smtClean="0">
                        <a:latin typeface="Cambria Math" panose="02040503050406030204" pitchFamily="18" charset="0"/>
                      </a:rPr>
                      <m:t>𝑦</m:t>
                    </m:r>
                    <m:d>
                      <m:dPr>
                        <m:ctrlPr>
                          <a:rPr lang="en-US" alt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en-US" b="0" i="1" smtClean="0">
                        <a:latin typeface="Cambria Math" panose="02040503050406030204" pitchFamily="18" charset="0"/>
                      </a:rPr>
                      <m:t>=0 </m:t>
                    </m:r>
                  </m:oMath>
                </a14:m>
                <a:r>
                  <a:rPr lang="en-US" altLang="en-US" baseline="0" dirty="0">
                    <a:latin typeface="Arial" panose="020B0604020202020204" pitchFamily="34" charset="0"/>
                  </a:rPr>
                  <a:t>for all </a:t>
                </a:r>
                <a14:m>
                  <m:oMath xmlns:m="http://schemas.openxmlformats.org/officeDocument/2006/math">
                    <m:r>
                      <a:rPr lang="en-US" altLang="en-US" b="0" i="1" baseline="0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en-US" b="0" i="1" baseline="0" smtClean="0">
                        <a:latin typeface="Cambria Math" panose="02040503050406030204" pitchFamily="18" charset="0"/>
                      </a:rPr>
                      <m:t>≥</m:t>
                    </m:r>
                    <m:sSub>
                      <m:sSubPr>
                        <m:ctrlPr>
                          <a:rPr lang="en-US" altLang="en-US" b="0" i="1" baseline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b="0" i="1" baseline="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altLang="en-US" b="0" i="1" baseline="0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altLang="en-US" dirty="0">
                    <a:latin typeface="Arial" panose="020B0604020202020204" pitchFamily="34" charset="0"/>
                  </a:rPr>
                  <a:t> implies</a:t>
                </a:r>
                <a:r>
                  <a:rPr lang="en-US" altLang="en-US" baseline="0" dirty="0">
                    <a:latin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b="0" i="1" baseline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en-US" b="0" i="1" baseline="0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en-US" b="0" i="1" baseline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b="0" i="1" baseline="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altLang="en-US" b="0" i="1" baseline="0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altLang="en-US" b="0" i="1" baseline="0" smtClean="0">
                        <a:latin typeface="Cambria Math" panose="02040503050406030204" pitchFamily="18" charset="0"/>
                      </a:rPr>
                      <m:t>)=0</m:t>
                    </m:r>
                  </m:oMath>
                </a14:m>
                <a:r>
                  <a:rPr lang="en-US" altLang="en-US" dirty="0">
                    <a:latin typeface="Arial" panose="020B0604020202020204" pitchFamily="34" charset="0"/>
                  </a:rPr>
                  <a:t>. This second definition</a:t>
                </a:r>
                <a:r>
                  <a:rPr lang="en-US" altLang="en-US" baseline="0" dirty="0">
                    <a:latin typeface="Arial" panose="020B0604020202020204" pitchFamily="34" charset="0"/>
                  </a:rPr>
                  <a:t> corresponds to Definition 3.3 at page 249 of </a:t>
                </a:r>
                <a:r>
                  <a:rPr lang="en-US" altLang="en-US" i="1" baseline="0" dirty="0">
                    <a:latin typeface="Arial" panose="020B0604020202020204" pitchFamily="34" charset="0"/>
                  </a:rPr>
                  <a:t>Linear Systems</a:t>
                </a:r>
                <a:r>
                  <a:rPr lang="en-US" altLang="en-US" i="0" baseline="0" dirty="0">
                    <a:latin typeface="Arial" panose="020B0604020202020204" pitchFamily="34" charset="0"/>
                  </a:rPr>
                  <a:t> by</a:t>
                </a:r>
                <a:r>
                  <a:rPr lang="en-US" altLang="en-US" baseline="0" dirty="0">
                    <a:latin typeface="Arial" panose="020B0604020202020204" pitchFamily="34" charset="0"/>
                  </a:rPr>
                  <a:t> </a:t>
                </a:r>
                <a:r>
                  <a:rPr lang="en-US" altLang="en-US" baseline="0" dirty="0" err="1">
                    <a:latin typeface="Arial" panose="020B0604020202020204" pitchFamily="34" charset="0"/>
                  </a:rPr>
                  <a:t>Antasklis</a:t>
                </a:r>
                <a:r>
                  <a:rPr lang="en-US" altLang="en-US" baseline="0" dirty="0">
                    <a:latin typeface="Arial" panose="020B0604020202020204" pitchFamily="34" charset="0"/>
                  </a:rPr>
                  <a:t> and Michel, 1997. </a:t>
                </a:r>
                <a:endParaRPr lang="en-US" altLang="en-US" dirty="0"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6628" name="Rectangle 3">
                <a:extLst>
                  <a:ext uri="{FF2B5EF4-FFF2-40B4-BE49-F238E27FC236}">
                    <a16:creationId xmlns:a16="http://schemas.microsoft.com/office/drawing/2014/main" id="{D3551B56-02C9-41DC-8A45-911D39A0E26F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noFill/>
              <a:ln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r>
                  <a:rPr lang="en-US" altLang="en-US" dirty="0">
                    <a:latin typeface="Arial" panose="020B0604020202020204" pitchFamily="34" charset="0"/>
                  </a:rPr>
                  <a:t>This definition follows the textbook (see</a:t>
                </a:r>
                <a:r>
                  <a:rPr lang="en-US" altLang="en-US" baseline="0" dirty="0">
                    <a:latin typeface="Arial" panose="020B0604020202020204" pitchFamily="34" charset="0"/>
                  </a:rPr>
                  <a:t> </a:t>
                </a:r>
                <a:r>
                  <a:rPr lang="en-US" altLang="en-US" dirty="0">
                    <a:latin typeface="Arial" panose="020B0604020202020204" pitchFamily="34" charset="0"/>
                  </a:rPr>
                  <a:t>section 10.6). Alternatively, consider the zero-input</a:t>
                </a:r>
                <a:r>
                  <a:rPr lang="en-US" altLang="en-US" baseline="0" dirty="0">
                    <a:latin typeface="Arial" panose="020B0604020202020204" pitchFamily="34" charset="0"/>
                  </a:rPr>
                  <a:t> response of a system; the</a:t>
                </a:r>
                <a:r>
                  <a:rPr lang="en-US" altLang="en-US" dirty="0">
                    <a:latin typeface="Arial" panose="020B0604020202020204" pitchFamily="34" charset="0"/>
                  </a:rPr>
                  <a:t> system is observable at time </a:t>
                </a:r>
                <a:r>
                  <a:rPr lang="en-US" altLang="en-US" b="0" i="0">
                    <a:latin typeface="Cambria Math" panose="02040503050406030204" pitchFamily="18" charset="0"/>
                  </a:rPr>
                  <a:t>𝑡_0</a:t>
                </a:r>
                <a:r>
                  <a:rPr lang="en-US" altLang="en-US" dirty="0">
                    <a:latin typeface="Arial" panose="020B0604020202020204" pitchFamily="34" charset="0"/>
                  </a:rPr>
                  <a:t> if </a:t>
                </a:r>
                <a:r>
                  <a:rPr lang="en-US" altLang="en-US" b="0" i="0">
                    <a:latin typeface="Cambria Math" panose="02040503050406030204" pitchFamily="18" charset="0"/>
                  </a:rPr>
                  <a:t>𝑦(𝑡)=0 </a:t>
                </a:r>
                <a:r>
                  <a:rPr lang="en-US" altLang="en-US" baseline="0" dirty="0">
                    <a:latin typeface="Arial" panose="020B0604020202020204" pitchFamily="34" charset="0"/>
                  </a:rPr>
                  <a:t>for all </a:t>
                </a:r>
                <a:r>
                  <a:rPr lang="en-US" altLang="en-US" b="0" i="0" baseline="0">
                    <a:latin typeface="Cambria Math" panose="02040503050406030204" pitchFamily="18" charset="0"/>
                  </a:rPr>
                  <a:t>𝑡≥𝑡_0</a:t>
                </a:r>
                <a:r>
                  <a:rPr lang="en-US" altLang="en-US" dirty="0">
                    <a:latin typeface="Arial" panose="020B0604020202020204" pitchFamily="34" charset="0"/>
                  </a:rPr>
                  <a:t> implies</a:t>
                </a:r>
                <a:r>
                  <a:rPr lang="en-US" altLang="en-US" baseline="0" dirty="0">
                    <a:latin typeface="Arial" panose="020B0604020202020204" pitchFamily="34" charset="0"/>
                  </a:rPr>
                  <a:t> </a:t>
                </a:r>
                <a:r>
                  <a:rPr lang="en-US" altLang="en-US" b="0" i="0" baseline="0">
                    <a:latin typeface="Cambria Math" panose="02040503050406030204" pitchFamily="18" charset="0"/>
                  </a:rPr>
                  <a:t>𝑥(𝑡_0)=0</a:t>
                </a:r>
                <a:r>
                  <a:rPr lang="en-US" altLang="en-US" dirty="0">
                    <a:latin typeface="Arial" panose="020B0604020202020204" pitchFamily="34" charset="0"/>
                  </a:rPr>
                  <a:t>. This second definition</a:t>
                </a:r>
                <a:r>
                  <a:rPr lang="en-US" altLang="en-US" baseline="0" dirty="0">
                    <a:latin typeface="Arial" panose="020B0604020202020204" pitchFamily="34" charset="0"/>
                  </a:rPr>
                  <a:t> corresponds to Definition 3.3 at page 249 of </a:t>
                </a:r>
                <a:r>
                  <a:rPr lang="en-US" altLang="en-US" i="1" baseline="0" dirty="0">
                    <a:latin typeface="Arial" panose="020B0604020202020204" pitchFamily="34" charset="0"/>
                  </a:rPr>
                  <a:t>Linear Systems</a:t>
                </a:r>
                <a:r>
                  <a:rPr lang="en-US" altLang="en-US" i="0" baseline="0" dirty="0">
                    <a:latin typeface="Arial" panose="020B0604020202020204" pitchFamily="34" charset="0"/>
                  </a:rPr>
                  <a:t> by</a:t>
                </a:r>
                <a:r>
                  <a:rPr lang="en-US" altLang="en-US" baseline="0" dirty="0">
                    <a:latin typeface="Arial" panose="020B0604020202020204" pitchFamily="34" charset="0"/>
                  </a:rPr>
                  <a:t> </a:t>
                </a:r>
                <a:r>
                  <a:rPr lang="en-US" altLang="en-US" baseline="0" dirty="0" err="1">
                    <a:latin typeface="Arial" panose="020B0604020202020204" pitchFamily="34" charset="0"/>
                  </a:rPr>
                  <a:t>Antasklis</a:t>
                </a:r>
                <a:r>
                  <a:rPr lang="en-US" altLang="en-US" baseline="0" dirty="0">
                    <a:latin typeface="Arial" panose="020B0604020202020204" pitchFamily="34" charset="0"/>
                  </a:rPr>
                  <a:t> and Michel, 1997. </a:t>
                </a:r>
                <a:endParaRPr lang="en-US" altLang="en-US" dirty="0">
                  <a:latin typeface="Arial" panose="020B0604020202020204" pitchFamily="34" charset="0"/>
                </a:endParaRPr>
              </a:p>
            </p:txBody>
          </p:sp>
        </mc:Fallback>
      </mc:AlternateContent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9FEAE890-47CD-49F0-A8EE-1167DFE3898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AD4DCCEA-F8E7-43AC-BE54-B7C79BD5E231}" type="slidenum">
              <a:rPr lang="en-US" altLang="en-US" sz="1200" smtClean="0">
                <a:latin typeface="Arial" panose="020B0604020202020204" pitchFamily="34" charset="0"/>
              </a:rPr>
              <a:pPr/>
              <a:t>3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81F3044D-DC82-48E4-A2F2-44D604A46BB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C975FFEC-C058-47B2-8121-E466DF50BD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800A81FC-6223-416D-A698-ABA6539D4F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0C7A9F11-C7AD-456F-A4B9-02F2BA64F2A2}" type="slidenum">
              <a:rPr lang="en-US" altLang="en-US" sz="1200" smtClean="0">
                <a:latin typeface="Arial" panose="020B0604020202020204" pitchFamily="34" charset="0"/>
              </a:rPr>
              <a:pPr/>
              <a:t>4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A4908C96-5BC8-459E-AC11-ADB9563C95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E156C47D-DB24-4D97-9EE3-B2DF603E2A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5CA35E4B-8E56-422C-A90B-E1C10B5DBA14}" type="slidenum">
              <a:rPr lang="en-US" altLang="en-US" sz="1200" smtClean="0">
                <a:latin typeface="Arial" panose="020B0604020202020204" pitchFamily="34" charset="0"/>
              </a:rPr>
              <a:pPr/>
              <a:t>5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63080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5CA35E4B-8E56-422C-A90B-E1C10B5DBA14}" type="slidenum">
              <a:rPr lang="en-US" altLang="en-US" sz="1200" smtClean="0">
                <a:latin typeface="Arial" panose="020B0604020202020204" pitchFamily="34" charset="0"/>
              </a:rPr>
              <a:pPr/>
              <a:t>6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64340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D5D0D6D7-3E05-4126-9B8A-D87722ECF86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C25A1B49-5A17-4E4A-BDFC-68F6EE0F7C2B}" type="slidenum">
              <a:rPr lang="en-US" altLang="en-US" sz="1200" smtClean="0">
                <a:latin typeface="Arial" panose="020B0604020202020204" pitchFamily="34" charset="0"/>
              </a:rPr>
              <a:pPr/>
              <a:t>7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F1D6E14D-097D-4248-A606-4DC66E6A41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4132A935-6E78-4484-AAFE-7BFFDD7997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E131B683-25D8-4831-95F5-454A5EC08B0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88EA1868-F694-4437-B7FB-96A5392B7170}" type="slidenum">
              <a:rPr lang="en-US" altLang="en-US" sz="1200" smtClean="0">
                <a:latin typeface="Arial" panose="020B0604020202020204" pitchFamily="34" charset="0"/>
              </a:rPr>
              <a:pPr/>
              <a:t>8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27DE2CCB-0659-4656-89A9-65D79E5E89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51EB05D6-8F5F-494D-8B62-95D0C27BFD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E131B683-25D8-4831-95F5-454A5EC08B0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88EA1868-F694-4437-B7FB-96A5392B7170}" type="slidenum">
              <a:rPr lang="en-US" altLang="en-US" sz="1200" smtClean="0">
                <a:latin typeface="Arial" panose="020B0604020202020204" pitchFamily="34" charset="0"/>
              </a:rPr>
              <a:pPr/>
              <a:t>9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27DE2CCB-0659-4656-89A9-65D79E5E89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51EB05D6-8F5F-494D-8B62-95D0C27BFD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00511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E131B683-25D8-4831-95F5-454A5EC08B0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88EA1868-F694-4437-B7FB-96A5392B7170}" type="slidenum">
              <a:rPr lang="en-US" altLang="en-US" sz="1200" smtClean="0">
                <a:latin typeface="Arial" panose="020B0604020202020204" pitchFamily="34" charset="0"/>
              </a:rPr>
              <a:pPr/>
              <a:t>10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27DE2CCB-0659-4656-89A9-65D79E5E89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51EB05D6-8F5F-494D-8B62-95D0C27BFD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06200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06700327-D161-4AB4-909F-0958394E2631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6F3BAEA3-6AF8-42F5-9B37-7E946BFD868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4FA1363C-7673-471D-A41E-81534F2B22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C04876-5388-4CD8-8847-F317BC37E9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604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5DC9AA5E-959E-437C-AEDD-707BF8A202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C4395034-5BEA-497D-8183-9EC20E0EEF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Lectures</a:t>
            </a: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ACADE3B3-1F23-4B2E-9C9E-9B8827247A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  <a:fld id="{503A7DE6-FCB1-4237-95F9-C7881EE59F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562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06887330-265D-47D2-94D8-78094D7D91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667BFD97-911B-48DE-955A-107353EEDC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Lectures</a:t>
            </a: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59E9AF30-BC27-4E0D-900D-4F0C5FEA2A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  <a:fld id="{52C579F2-6BBF-4C32-96F6-63DBC36F05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050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01B66BCF-C831-4781-95F6-39F507E89A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C25A4D75-1B48-4ACF-8F43-BECD3AB6AF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Lectures</a:t>
            </a: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F9A958F2-8E9C-4F4E-8D39-FD4348EE48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  <a:fld id="{99DF9726-8E53-497E-8AA2-E1FCFB3773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672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C4A0DF70-CCD2-45E9-8B6C-A7CE39B4F5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F2635D36-DA62-4009-A2A1-DF94854F21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Lectures</a:t>
            </a: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45C8AB97-31D1-4061-87A9-126978D1C5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  <a:fld id="{F43E7C06-9F60-4410-8BCF-8884A0BE08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249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B59CD585-68C9-437F-AAAA-8E511A9CF3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BF5C135A-8E3D-47FD-9F65-700BC82092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Lectures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5F4A4F2B-47A5-47C4-8BFE-6E6A7E4703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  <a:fld id="{FF2CCEC9-33E7-4BFB-8527-2298A7EFBF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522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43BBE167-503C-420E-AF58-BB79588352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>
            <a:extLst>
              <a:ext uri="{FF2B5EF4-FFF2-40B4-BE49-F238E27FC236}">
                <a16:creationId xmlns:a16="http://schemas.microsoft.com/office/drawing/2014/main" id="{03848203-67BE-405A-AA07-1658C23FDD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Lectures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275D83CA-B14A-4BD8-82BF-4685EA286A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  <a:fld id="{4FDAF47D-12A0-481F-BA41-601A7E9FEC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259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202368A0-DA44-496A-9454-C2F37052B2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73B087DA-EC82-4D5D-987F-AFA6BC4CB2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3902DBEE-4E17-4B67-8735-638D069719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  <a:fld id="{DF9E5133-7E1F-4A5D-8FE4-B65BD42718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415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>
            <a:extLst>
              <a:ext uri="{FF2B5EF4-FFF2-40B4-BE49-F238E27FC236}">
                <a16:creationId xmlns:a16="http://schemas.microsoft.com/office/drawing/2014/main" id="{BB33535C-9703-4614-8044-5BEE40F993A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947D2277-5AD3-42C2-BED3-CF479FEA19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Lectures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E391C27A-FC8A-45E2-9600-023CAE5D6D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  <a:fld id="{BA90D22C-DAA6-417D-A90C-4D8835F0C5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201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EA22A115-A1A1-41FD-81C7-05912CC189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C972AD20-A966-455B-8008-7A3CA44809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Lectures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E57DB552-878E-44E1-99ED-EA3F6DFD5A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  <a:fld id="{528CE0D7-62BD-4B3E-9934-152848B01C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222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30598167-DC3C-4C0B-AD05-2B954184ACB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9E8D970C-E841-4DB9-99B5-D1C7E87F2D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Lectures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320F78EA-70B2-49AC-938E-7177AAE993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  <a:fld id="{A83BF0E4-075F-4554-92EA-4DB9D8CA49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464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Rectangle 3">
            <a:extLst>
              <a:ext uri="{FF2B5EF4-FFF2-40B4-BE49-F238E27FC236}">
                <a16:creationId xmlns:a16="http://schemas.microsoft.com/office/drawing/2014/main" id="{F7D622EC-734D-4B08-A2E2-2A571CCFE1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26980" name="Rectangle 4">
            <a:extLst>
              <a:ext uri="{FF2B5EF4-FFF2-40B4-BE49-F238E27FC236}">
                <a16:creationId xmlns:a16="http://schemas.microsoft.com/office/drawing/2014/main" id="{E745DEAA-F3C7-4A0E-A128-300A07993A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6985" name="Rectangle 9">
            <a:extLst>
              <a:ext uri="{FF2B5EF4-FFF2-40B4-BE49-F238E27FC236}">
                <a16:creationId xmlns:a16="http://schemas.microsoft.com/office/drawing/2014/main" id="{1E3F37D4-30BB-4A89-80EA-BEFCB59C1A1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6986" name="Rectangle 10">
            <a:extLst>
              <a:ext uri="{FF2B5EF4-FFF2-40B4-BE49-F238E27FC236}">
                <a16:creationId xmlns:a16="http://schemas.microsoft.com/office/drawing/2014/main" id="{523A4F08-3576-4F28-8A91-AE4E7B2CA33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Lectures</a:t>
            </a:r>
          </a:p>
        </p:txBody>
      </p:sp>
      <p:sp>
        <p:nvSpPr>
          <p:cNvPr id="126987" name="Rectangle 11">
            <a:extLst>
              <a:ext uri="{FF2B5EF4-FFF2-40B4-BE49-F238E27FC236}">
                <a16:creationId xmlns:a16="http://schemas.microsoft.com/office/drawing/2014/main" id="{EC9932F6-7D38-4639-922A-55AD1492D13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 </a:t>
            </a:r>
            <a:fld id="{1E48E434-7909-4433-A4F2-EBD54F9BFB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46" r:id="rId1"/>
    <p:sldLayoutId id="2147483936" r:id="rId2"/>
    <p:sldLayoutId id="2147483937" r:id="rId3"/>
    <p:sldLayoutId id="2147483938" r:id="rId4"/>
    <p:sldLayoutId id="2147483939" r:id="rId5"/>
    <p:sldLayoutId id="2147483940" r:id="rId6"/>
    <p:sldLayoutId id="2147483941" r:id="rId7"/>
    <p:sldLayoutId id="2147483942" r:id="rId8"/>
    <p:sldLayoutId id="2147483943" r:id="rId9"/>
    <p:sldLayoutId id="2147483944" r:id="rId10"/>
    <p:sldLayoutId id="214748394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tags" Target="../tags/tag17.xml"/><Relationship Id="rId7" Type="http://schemas.openxmlformats.org/officeDocument/2006/relationships/image" Target="../media/image13.png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2.png"/><Relationship Id="rId5" Type="http://schemas.openxmlformats.org/officeDocument/2006/relationships/notesSlide" Target="../notesSlides/notesSlide10.xml"/><Relationship Id="rId4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2.png"/><Relationship Id="rId5" Type="http://schemas.openxmlformats.org/officeDocument/2006/relationships/image" Target="../media/image3.png"/><Relationship Id="rId4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7" Type="http://schemas.openxmlformats.org/officeDocument/2006/relationships/image" Target="../media/image8.png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2.png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image" Target="../media/image9.png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7B66A-5383-4DF5-AEB2-40B4A25322A8}"/>
              </a:ext>
            </a:extLst>
          </p:cNvPr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/>
              <a:t>The State Space Model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FCA34A-A43A-4D16-AEE8-F613ACF46CE8}"/>
              </a:ext>
            </a:extLst>
          </p:cNvPr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dirty="0"/>
              <a:t>Properties, Stability, Controllability, and Observability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9A8574-3125-4FDB-BDC3-AFB2A23AA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C04876-5388-4CD8-8847-F317BC37E99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7BAECE5-4CD0-43F1-A590-96BC0AA809C8}"/>
              </a:ext>
            </a:extLst>
          </p:cNvPr>
          <p:cNvSpPr txBox="1">
            <a:spLocks/>
          </p:cNvSpPr>
          <p:nvPr/>
        </p:nvSpPr>
        <p:spPr>
          <a:xfrm>
            <a:off x="193830" y="5666150"/>
            <a:ext cx="9218428" cy="7072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M.V. Iordache, </a:t>
            </a:r>
            <a:r>
              <a:rPr lang="en-US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EEGR4933 Automatic Control Systems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Spring 2019, LeTourneau University</a:t>
            </a:r>
          </a:p>
        </p:txBody>
      </p:sp>
    </p:spTree>
    <p:extLst>
      <p:ext uri="{BB962C8B-B14F-4D97-AF65-F5344CB8AC3E}">
        <p14:creationId xmlns:p14="http://schemas.microsoft.com/office/powerpoint/2010/main" val="1150223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4CECB0CE-B26E-4CBD-AB13-E23769E54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r>
              <a:rPr lang="en-US" sz="1400">
                <a:latin typeface="Arial" panose="020B0604020202020204" pitchFamily="34" charset="0"/>
              </a:rPr>
              <a:t> </a:t>
            </a:r>
            <a:fld id="{35951326-481D-448E-A083-3ACE8567948F}" type="slidenum">
              <a:rPr lang="en-US" sz="1400" smtClean="0">
                <a:latin typeface="Arial" panose="020B0604020202020204" pitchFamily="34" charset="0"/>
              </a:rPr>
              <a:pPr>
                <a:defRPr/>
              </a:pPr>
              <a:t>10</a:t>
            </a:fld>
            <a:endParaRPr lang="en-US" sz="1400">
              <a:latin typeface="Arial" panose="020B0604020202020204" pitchFamily="34" charset="0"/>
            </a:endParaRPr>
          </a:p>
        </p:txBody>
      </p:sp>
      <p:sp>
        <p:nvSpPr>
          <p:cNvPr id="375810" name="Rectangle 2">
            <a:extLst>
              <a:ext uri="{FF2B5EF4-FFF2-40B4-BE49-F238E27FC236}">
                <a16:creationId xmlns:a16="http://schemas.microsoft.com/office/drawing/2014/main" id="{D983F9C4-96E3-4BB4-A89C-A43C74D670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14300"/>
            <a:ext cx="82296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/>
              <a:t>MATLAB Examples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5811" name="Rectangle 3">
                <a:extLst>
                  <a:ext uri="{FF2B5EF4-FFF2-40B4-BE49-F238E27FC236}">
                    <a16:creationId xmlns:a16="http://schemas.microsoft.com/office/drawing/2014/main" id="{F9AD4BC1-24CB-4BFF-92A3-99F051BCE202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42900" y="952500"/>
                <a:ext cx="8572500" cy="5143500"/>
              </a:xfrm>
            </p:spPr>
            <p:txBody>
              <a:bodyPr/>
              <a:lstStyle/>
              <a:p>
                <a:pPr eaLnBrk="1" hangingPunct="1">
                  <a:defRPr/>
                </a:pPr>
                <a:r>
                  <a:rPr lang="en-US" sz="2800" dirty="0"/>
                  <a:t>Verify the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𝐶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𝑠𝐼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</m:d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sz="2800" dirty="0"/>
                  <a:t> formula for a third order system.</a:t>
                </a:r>
              </a:p>
              <a:p>
                <a:pPr marL="0" indent="0" eaLnBrk="1" hangingPunct="1">
                  <a:buNone/>
                  <a:defRPr/>
                </a:pPr>
                <a:endParaRPr lang="en-US" dirty="0"/>
              </a:p>
            </p:txBody>
          </p:sp>
        </mc:Choice>
        <mc:Fallback xmlns="">
          <p:sp>
            <p:nvSpPr>
              <p:cNvPr id="375811" name="Rectangle 3">
                <a:extLst>
                  <a:ext uri="{FF2B5EF4-FFF2-40B4-BE49-F238E27FC236}">
                    <a16:creationId xmlns:a16="http://schemas.microsoft.com/office/drawing/2014/main" id="{F9AD4BC1-24CB-4BFF-92A3-99F051BCE20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42900" y="952500"/>
                <a:ext cx="8572500" cy="5143500"/>
              </a:xfrm>
              <a:blipFill>
                <a:blip r:embed="rId3"/>
                <a:stretch>
                  <a:fillRect l="-498" t="-14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365" name="Text Box 4">
            <a:extLst>
              <a:ext uri="{FF2B5EF4-FFF2-40B4-BE49-F238E27FC236}">
                <a16:creationId xmlns:a16="http://schemas.microsoft.com/office/drawing/2014/main" id="{FCDE3958-86BA-4C7B-B471-F75905AA5D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6400800"/>
            <a:ext cx="2171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501F7D-D9BD-4DFD-8B8E-88F85A538F18}"/>
              </a:ext>
            </a:extLst>
          </p:cNvPr>
          <p:cNvSpPr txBox="1"/>
          <p:nvPr/>
        </p:nvSpPr>
        <p:spPr>
          <a:xfrm>
            <a:off x="537200" y="2008015"/>
            <a:ext cx="8069599" cy="230832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000000"/>
                </a:solidFill>
                <a:latin typeface="Courier New" panose="02070309020205020404" pitchFamily="49" charset="0"/>
              </a:rPr>
              <a:t>A = [-2 1 0; -3 0 1; 4 0 0]; B = [5; 6; 8];</a:t>
            </a: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C = [1 0 0]; D = [3];</a:t>
            </a: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s = sym(</a:t>
            </a:r>
            <a:r>
              <a:rPr lang="en-US" dirty="0">
                <a:solidFill>
                  <a:srgbClr val="A020F0"/>
                </a:solidFill>
                <a:latin typeface="Courier New" panose="02070309020205020404" pitchFamily="49" charset="0"/>
              </a:rPr>
              <a:t>'s'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); </a:t>
            </a:r>
            <a:r>
              <a:rPr lang="en-US" dirty="0">
                <a:solidFill>
                  <a:srgbClr val="228B22"/>
                </a:solidFill>
                <a:latin typeface="Courier New" panose="02070309020205020404" pitchFamily="49" charset="0"/>
              </a:rPr>
              <a:t>% define s as symbolic var.</a:t>
            </a: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res = C*inv(s*eye(3)-A)*B+D; </a:t>
            </a:r>
            <a:r>
              <a:rPr lang="en-US" dirty="0">
                <a:solidFill>
                  <a:srgbClr val="228B22"/>
                </a:solidFill>
                <a:latin typeface="Courier New" panose="02070309020205020404" pitchFamily="49" charset="0"/>
              </a:rPr>
              <a:t>% calculate TF</a:t>
            </a: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pretty(simplify(res)); </a:t>
            </a:r>
            <a:r>
              <a:rPr lang="en-US" dirty="0">
                <a:solidFill>
                  <a:srgbClr val="228B22"/>
                </a:solidFill>
                <a:latin typeface="Courier New" panose="02070309020205020404" pitchFamily="49" charset="0"/>
              </a:rPr>
              <a:t>% show the TF</a:t>
            </a:r>
            <a:endParaRPr lang="en-US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tf(ss(A, B, C, D)) </a:t>
            </a:r>
            <a:r>
              <a:rPr lang="en-US" dirty="0">
                <a:solidFill>
                  <a:srgbClr val="228B22"/>
                </a:solidFill>
                <a:latin typeface="Courier New" panose="02070309020205020404" pitchFamily="49" charset="0"/>
              </a:rPr>
              <a:t>% verify TF</a:t>
            </a:r>
          </a:p>
        </p:txBody>
      </p:sp>
    </p:spTree>
    <p:extLst>
      <p:ext uri="{BB962C8B-B14F-4D97-AF65-F5344CB8AC3E}">
        <p14:creationId xmlns:p14="http://schemas.microsoft.com/office/powerpoint/2010/main" val="1043803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5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581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4EF1297-CC88-4246-B1FE-806E25F1E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r>
              <a:rPr lang="en-US" sz="1400">
                <a:latin typeface="Arial" panose="020B0604020202020204" pitchFamily="34" charset="0"/>
              </a:rPr>
              <a:t> </a:t>
            </a:r>
            <a:fld id="{DFA947B6-5C05-4B2E-893A-4794C4C2F625}" type="slidenum">
              <a:rPr lang="en-US" sz="1400" smtClean="0">
                <a:latin typeface="Arial" panose="020B0604020202020204" pitchFamily="34" charset="0"/>
              </a:rPr>
              <a:pPr>
                <a:defRPr/>
              </a:pPr>
              <a:t>11</a:t>
            </a:fld>
            <a:endParaRPr lang="en-US" sz="1400">
              <a:latin typeface="Arial" panose="020B0604020202020204" pitchFamily="34" charset="0"/>
            </a:endParaRPr>
          </a:p>
        </p:txBody>
      </p:sp>
      <p:sp>
        <p:nvSpPr>
          <p:cNvPr id="268290" name="Rectangle 2">
            <a:extLst>
              <a:ext uri="{FF2B5EF4-FFF2-40B4-BE49-F238E27FC236}">
                <a16:creationId xmlns:a16="http://schemas.microsoft.com/office/drawing/2014/main" id="{446C3197-094E-481A-8DAE-7BA5B9C07C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14300"/>
            <a:ext cx="8229600" cy="11811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/>
              <a:t>Similarity Transformations</a:t>
            </a:r>
          </a:p>
        </p:txBody>
      </p:sp>
      <p:sp>
        <p:nvSpPr>
          <p:cNvPr id="268291" name="Rectangle 3">
            <a:extLst>
              <a:ext uri="{FF2B5EF4-FFF2-40B4-BE49-F238E27FC236}">
                <a16:creationId xmlns:a16="http://schemas.microsoft.com/office/drawing/2014/main" id="{835FD54A-36CC-4393-9BE8-83A072C1F7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42900" y="1257300"/>
            <a:ext cx="8572500" cy="48387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A state variable model is not unique. </a:t>
            </a:r>
          </a:p>
          <a:p>
            <a:pPr eaLnBrk="1" hangingPunct="1">
              <a:defRPr/>
            </a:pPr>
            <a:r>
              <a:rPr lang="en-US" dirty="0"/>
              <a:t>A new state variable model can be obtained by a change of variables 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/>
              <a:t>By substituting</a:t>
            </a:r>
          </a:p>
          <a:p>
            <a:pPr eaLnBrk="1" hangingPunct="1">
              <a:defRPr/>
            </a:pPr>
            <a:endParaRPr lang="en-US" dirty="0"/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en-US" sz="3200" dirty="0"/>
              <a:t>an equivalent model is obtained:</a:t>
            </a:r>
            <a:endParaRPr lang="en-US" sz="3200" dirty="0">
              <a:sym typeface="Wingdings" pitchFamily="2" charset="2"/>
            </a:endParaRPr>
          </a:p>
          <a:p>
            <a:pPr eaLnBrk="1" hangingPunct="1">
              <a:defRPr/>
            </a:pPr>
            <a:endParaRPr lang="en-US" dirty="0"/>
          </a:p>
        </p:txBody>
      </p:sp>
      <p:sp>
        <p:nvSpPr>
          <p:cNvPr id="11269" name="Text Box 4">
            <a:extLst>
              <a:ext uri="{FF2B5EF4-FFF2-40B4-BE49-F238E27FC236}">
                <a16:creationId xmlns:a16="http://schemas.microsoft.com/office/drawing/2014/main" id="{AF5517B5-C34C-431B-8CE5-11177C5B0C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6400800"/>
            <a:ext cx="2171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pic>
        <p:nvPicPr>
          <p:cNvPr id="11270" name="Picture 5" descr="txp_fig">
            <a:extLst>
              <a:ext uri="{FF2B5EF4-FFF2-40B4-BE49-F238E27FC236}">
                <a16:creationId xmlns:a16="http://schemas.microsoft.com/office/drawing/2014/main" id="{FBEB45C0-4A4D-43E0-8F7C-075FB48A79B7}"/>
              </a:ext>
            </a:extLst>
          </p:cNvPr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1900" y="3086100"/>
            <a:ext cx="1417638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1" name="Picture 6" descr="txp_fig">
            <a:extLst>
              <a:ext uri="{FF2B5EF4-FFF2-40B4-BE49-F238E27FC236}">
                <a16:creationId xmlns:a16="http://schemas.microsoft.com/office/drawing/2014/main" id="{614AB1E5-26AD-4240-AB1C-B15845BDFA2B}"/>
              </a:ext>
            </a:extLst>
          </p:cNvPr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1900" y="4000500"/>
            <a:ext cx="1924050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2" name="Picture 7" descr="txp_fig">
            <a:extLst>
              <a:ext uri="{FF2B5EF4-FFF2-40B4-BE49-F238E27FC236}">
                <a16:creationId xmlns:a16="http://schemas.microsoft.com/office/drawing/2014/main" id="{31A5282D-ACCD-4C0A-9D7C-D25E2C6E4D9E}"/>
              </a:ext>
            </a:extLst>
          </p:cNvPr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0300" y="5372100"/>
            <a:ext cx="4437063" cy="113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F6FD37B8-09F7-4B7E-9FDA-001D4FB9B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r>
              <a:rPr lang="en-US" sz="1400">
                <a:latin typeface="Arial" panose="020B0604020202020204" pitchFamily="34" charset="0"/>
              </a:rPr>
              <a:t> </a:t>
            </a:r>
            <a:fld id="{DF5E3A39-CA5F-441A-8FFB-190F9A78FE1C}" type="slidenum">
              <a:rPr lang="en-US" sz="1400" smtClean="0">
                <a:latin typeface="Arial" panose="020B0604020202020204" pitchFamily="34" charset="0"/>
              </a:rPr>
              <a:pPr>
                <a:defRPr/>
              </a:pPr>
              <a:t>12</a:t>
            </a:fld>
            <a:endParaRPr lang="en-US" sz="1400">
              <a:latin typeface="Arial" panose="020B0604020202020204" pitchFamily="34" charset="0"/>
            </a:endParaRPr>
          </a:p>
        </p:txBody>
      </p:sp>
      <p:sp>
        <p:nvSpPr>
          <p:cNvPr id="260098" name="Rectangle 2">
            <a:extLst>
              <a:ext uri="{FF2B5EF4-FFF2-40B4-BE49-F238E27FC236}">
                <a16:creationId xmlns:a16="http://schemas.microsoft.com/office/drawing/2014/main" id="{4BBDCC2F-3180-4F08-9D72-8BB021A76D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14300"/>
            <a:ext cx="8229600" cy="11811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/>
              <a:t>Solution of the SS equation</a:t>
            </a:r>
          </a:p>
        </p:txBody>
      </p:sp>
      <p:sp>
        <p:nvSpPr>
          <p:cNvPr id="260099" name="Rectangle 3">
            <a:extLst>
              <a:ext uri="{FF2B5EF4-FFF2-40B4-BE49-F238E27FC236}">
                <a16:creationId xmlns:a16="http://schemas.microsoft.com/office/drawing/2014/main" id="{41485876-CE5D-4DE4-9C4E-D60A116545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42900" y="1257300"/>
            <a:ext cx="8572500" cy="48387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Note that x(t) depends on</a:t>
            </a:r>
          </a:p>
          <a:p>
            <a:pPr lvl="1" eaLnBrk="1" hangingPunct="1">
              <a:defRPr/>
            </a:pPr>
            <a:r>
              <a:rPr lang="en-US" dirty="0"/>
              <a:t>x(0) – the initial state</a:t>
            </a:r>
          </a:p>
          <a:p>
            <a:pPr lvl="1" eaLnBrk="1" hangingPunct="1">
              <a:defRPr/>
            </a:pPr>
            <a:r>
              <a:rPr lang="en-US" dirty="0"/>
              <a:t>r(t) – the input</a:t>
            </a:r>
          </a:p>
          <a:p>
            <a:pPr eaLnBrk="1" hangingPunct="1">
              <a:defRPr/>
            </a:pPr>
            <a:endParaRPr lang="en-US" dirty="0"/>
          </a:p>
        </p:txBody>
      </p:sp>
      <p:sp>
        <p:nvSpPr>
          <p:cNvPr id="17413" name="Text Box 4">
            <a:extLst>
              <a:ext uri="{FF2B5EF4-FFF2-40B4-BE49-F238E27FC236}">
                <a16:creationId xmlns:a16="http://schemas.microsoft.com/office/drawing/2014/main" id="{54FAA4F8-B44A-4468-97FD-C80363B6D6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6400800"/>
            <a:ext cx="2171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pSp>
        <p:nvGrpSpPr>
          <p:cNvPr id="2" name="Group 5">
            <a:extLst>
              <a:ext uri="{FF2B5EF4-FFF2-40B4-BE49-F238E27FC236}">
                <a16:creationId xmlns:a16="http://schemas.microsoft.com/office/drawing/2014/main" id="{1885A7D2-E8A8-472D-B020-932156DB7289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3200400"/>
            <a:ext cx="7416800" cy="1485900"/>
            <a:chOff x="648" y="2448"/>
            <a:chExt cx="4672" cy="936"/>
          </a:xfrm>
        </p:grpSpPr>
        <p:sp>
          <p:nvSpPr>
            <p:cNvPr id="17416" name="Rectangle 6">
              <a:extLst>
                <a:ext uri="{FF2B5EF4-FFF2-40B4-BE49-F238E27FC236}">
                  <a16:creationId xmlns:a16="http://schemas.microsoft.com/office/drawing/2014/main" id="{0D3F9E9E-E141-4DFC-A212-64903850F5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4" y="2448"/>
              <a:ext cx="2016" cy="936"/>
            </a:xfrm>
            <a:prstGeom prst="rect">
              <a:avLst/>
            </a:prstGeom>
            <a:solidFill>
              <a:srgbClr val="00FFFF"/>
            </a:solidFill>
            <a:ln w="9525" algn="ctr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FF3300"/>
                </a:solidFill>
              </a:endParaRPr>
            </a:p>
          </p:txBody>
        </p:sp>
        <p:sp>
          <p:nvSpPr>
            <p:cNvPr id="17417" name="Line 7">
              <a:extLst>
                <a:ext uri="{FF2B5EF4-FFF2-40B4-BE49-F238E27FC236}">
                  <a16:creationId xmlns:a16="http://schemas.microsoft.com/office/drawing/2014/main" id="{04865F0E-CD8E-446A-9E30-A85686455E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80" y="2952"/>
              <a:ext cx="86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18" name="Line 8">
              <a:extLst>
                <a:ext uri="{FF2B5EF4-FFF2-40B4-BE49-F238E27FC236}">
                  <a16:creationId xmlns:a16="http://schemas.microsoft.com/office/drawing/2014/main" id="{1AC47B71-D235-473E-A9FC-4B23F588BD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0" y="2952"/>
              <a:ext cx="86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19" name="Text Box 9">
              <a:extLst>
                <a:ext uri="{FF2B5EF4-FFF2-40B4-BE49-F238E27FC236}">
                  <a16:creationId xmlns:a16="http://schemas.microsoft.com/office/drawing/2014/main" id="{1C1C64E0-53F8-410A-A8E4-3211A4A7D9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4" y="2592"/>
              <a:ext cx="57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Input</a:t>
              </a:r>
            </a:p>
          </p:txBody>
        </p:sp>
        <p:sp>
          <p:nvSpPr>
            <p:cNvPr id="17420" name="Text Box 10">
              <a:extLst>
                <a:ext uri="{FF2B5EF4-FFF2-40B4-BE49-F238E27FC236}">
                  <a16:creationId xmlns:a16="http://schemas.microsoft.com/office/drawing/2014/main" id="{D9AB94D9-C3C6-4859-A457-CE1BEF1B0C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2" y="2592"/>
              <a:ext cx="7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Output</a:t>
              </a:r>
            </a:p>
          </p:txBody>
        </p:sp>
        <p:sp>
          <p:nvSpPr>
            <p:cNvPr id="17421" name="Text Box 11">
              <a:extLst>
                <a:ext uri="{FF2B5EF4-FFF2-40B4-BE49-F238E27FC236}">
                  <a16:creationId xmlns:a16="http://schemas.microsoft.com/office/drawing/2014/main" id="{82464124-A61A-431D-BBEA-EB4A9A4943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8" y="2808"/>
              <a:ext cx="39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r(t)</a:t>
              </a:r>
            </a:p>
          </p:txBody>
        </p:sp>
        <p:sp>
          <p:nvSpPr>
            <p:cNvPr id="17422" name="Text Box 12">
              <a:extLst>
                <a:ext uri="{FF2B5EF4-FFF2-40B4-BE49-F238E27FC236}">
                  <a16:creationId xmlns:a16="http://schemas.microsoft.com/office/drawing/2014/main" id="{67ADCF3E-B2D1-408A-AB0B-0359C9ED71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6" y="2808"/>
              <a:ext cx="4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y(t)</a:t>
              </a:r>
            </a:p>
          </p:txBody>
        </p:sp>
        <p:pic>
          <p:nvPicPr>
            <p:cNvPr id="17423" name="Picture 13" descr="txp_fig">
              <a:extLst>
                <a:ext uri="{FF2B5EF4-FFF2-40B4-BE49-F238E27FC236}">
                  <a16:creationId xmlns:a16="http://schemas.microsoft.com/office/drawing/2014/main" id="{E6B4D23A-C161-4972-96BB-B4FFD6EBCF39}"/>
                </a:ext>
              </a:extLst>
            </p:cNvPr>
            <p:cNvPicPr>
              <a:picLocks noChangeAspect="1" noChangeArrowheads="1"/>
            </p:cNvPicPr>
            <p:nvPr>
              <p:custDataLst>
                <p:tags r:id="rId2"/>
              </p:custDataLst>
            </p:nvPr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60" y="2592"/>
              <a:ext cx="1608" cy="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7415" name="Picture 14" descr="txp_fig">
            <a:extLst>
              <a:ext uri="{FF2B5EF4-FFF2-40B4-BE49-F238E27FC236}">
                <a16:creationId xmlns:a16="http://schemas.microsoft.com/office/drawing/2014/main" id="{6DB37C58-F534-435C-969A-E1F75777DC5E}"/>
              </a:ext>
            </a:extLst>
          </p:cNvPr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4700" y="3429000"/>
            <a:ext cx="2552700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0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60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60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009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BD0B3B1-4F6C-42A6-8465-1A5F5D9D9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r>
              <a:rPr lang="en-US" sz="1400">
                <a:latin typeface="Arial" panose="020B0604020202020204" pitchFamily="34" charset="0"/>
              </a:rPr>
              <a:t> </a:t>
            </a:r>
            <a:fld id="{C15B4F2C-1233-4242-AFD3-69CE2ACE543F}" type="slidenum">
              <a:rPr lang="en-US" sz="1400" smtClean="0">
                <a:latin typeface="Arial" panose="020B0604020202020204" pitchFamily="34" charset="0"/>
              </a:rPr>
              <a:pPr>
                <a:defRPr/>
              </a:pPr>
              <a:t>13</a:t>
            </a:fld>
            <a:endParaRPr lang="en-US" sz="1400">
              <a:latin typeface="Arial" panose="020B0604020202020204" pitchFamily="34" charset="0"/>
            </a:endParaRPr>
          </a:p>
        </p:txBody>
      </p:sp>
      <p:sp>
        <p:nvSpPr>
          <p:cNvPr id="371714" name="Rectangle 2">
            <a:extLst>
              <a:ext uri="{FF2B5EF4-FFF2-40B4-BE49-F238E27FC236}">
                <a16:creationId xmlns:a16="http://schemas.microsoft.com/office/drawing/2014/main" id="{A26A130D-A431-490C-8AB9-230C44D417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14300"/>
            <a:ext cx="8229600" cy="11811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/>
              <a:t>Solution of the SS equation</a:t>
            </a:r>
          </a:p>
        </p:txBody>
      </p:sp>
      <p:sp>
        <p:nvSpPr>
          <p:cNvPr id="371715" name="Rectangle 3">
            <a:extLst>
              <a:ext uri="{FF2B5EF4-FFF2-40B4-BE49-F238E27FC236}">
                <a16:creationId xmlns:a16="http://schemas.microsoft.com/office/drawing/2014/main" id="{80C40ADB-9625-4493-94DC-0EDD86F6B7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42900" y="1257300"/>
            <a:ext cx="8572500" cy="48387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Note that x(t) depends on</a:t>
            </a:r>
          </a:p>
          <a:p>
            <a:pPr lvl="1" eaLnBrk="1" hangingPunct="1">
              <a:defRPr/>
            </a:pPr>
            <a:r>
              <a:rPr lang="en-US" dirty="0"/>
              <a:t>x(0) – the initial state</a:t>
            </a:r>
          </a:p>
          <a:p>
            <a:pPr lvl="1" eaLnBrk="1" hangingPunct="1">
              <a:defRPr/>
            </a:pPr>
            <a:r>
              <a:rPr lang="en-US" dirty="0"/>
              <a:t>r(t) – the input</a:t>
            </a:r>
          </a:p>
          <a:p>
            <a:pPr eaLnBrk="1" hangingPunct="1">
              <a:defRPr/>
            </a:pPr>
            <a:r>
              <a:rPr lang="en-US" dirty="0"/>
              <a:t>Let </a:t>
            </a:r>
          </a:p>
        </p:txBody>
      </p:sp>
      <p:sp>
        <p:nvSpPr>
          <p:cNvPr id="19461" name="Text Box 4">
            <a:extLst>
              <a:ext uri="{FF2B5EF4-FFF2-40B4-BE49-F238E27FC236}">
                <a16:creationId xmlns:a16="http://schemas.microsoft.com/office/drawing/2014/main" id="{9A7D0ED0-3C7D-4043-A18B-52A4BF2B6E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6400800"/>
            <a:ext cx="2171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pic>
        <p:nvPicPr>
          <p:cNvPr id="19462" name="Picture 5" descr="txp_fig">
            <a:extLst>
              <a:ext uri="{FF2B5EF4-FFF2-40B4-BE49-F238E27FC236}">
                <a16:creationId xmlns:a16="http://schemas.microsoft.com/office/drawing/2014/main" id="{203AA93F-B99B-4626-B327-BC913F2AEDDE}"/>
              </a:ext>
            </a:extLst>
          </p:cNvPr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850" y="3889375"/>
            <a:ext cx="7519988" cy="164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3" name="Picture 6" descr="txp_fig">
            <a:extLst>
              <a:ext uri="{FF2B5EF4-FFF2-40B4-BE49-F238E27FC236}">
                <a16:creationId xmlns:a16="http://schemas.microsoft.com/office/drawing/2014/main" id="{F32F3F06-68C6-4EF1-8AD3-DF86F440E9FC}"/>
              </a:ext>
            </a:extLst>
          </p:cNvPr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4488" y="2928938"/>
            <a:ext cx="3921125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1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71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71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71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171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F6FD37B8-09F7-4B7E-9FDA-001D4FB9B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r>
              <a:rPr lang="en-US" sz="1400">
                <a:latin typeface="Arial" panose="020B0604020202020204" pitchFamily="34" charset="0"/>
              </a:rPr>
              <a:t> </a:t>
            </a:r>
            <a:fld id="{DF5E3A39-CA5F-441A-8FFB-190F9A78FE1C}" type="slidenum">
              <a:rPr lang="en-US" sz="1400" smtClean="0">
                <a:latin typeface="Arial" panose="020B0604020202020204" pitchFamily="34" charset="0"/>
              </a:rPr>
              <a:pPr>
                <a:defRPr/>
              </a:pPr>
              <a:t>14</a:t>
            </a:fld>
            <a:endParaRPr lang="en-US" sz="1400">
              <a:latin typeface="Arial" panose="020B0604020202020204" pitchFamily="34" charset="0"/>
            </a:endParaRPr>
          </a:p>
        </p:txBody>
      </p:sp>
      <p:sp>
        <p:nvSpPr>
          <p:cNvPr id="260098" name="Rectangle 2">
            <a:extLst>
              <a:ext uri="{FF2B5EF4-FFF2-40B4-BE49-F238E27FC236}">
                <a16:creationId xmlns:a16="http://schemas.microsoft.com/office/drawing/2014/main" id="{4BBDCC2F-3180-4F08-9D72-8BB021A76D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14300"/>
            <a:ext cx="8229600" cy="11811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/>
              <a:t>Solution of the SS equation</a:t>
            </a:r>
          </a:p>
        </p:txBody>
      </p:sp>
      <p:sp>
        <p:nvSpPr>
          <p:cNvPr id="260099" name="Rectangle 3">
            <a:extLst>
              <a:ext uri="{FF2B5EF4-FFF2-40B4-BE49-F238E27FC236}">
                <a16:creationId xmlns:a16="http://schemas.microsoft.com/office/drawing/2014/main" id="{41485876-CE5D-4DE4-9C4E-D60A116545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42900" y="1257300"/>
            <a:ext cx="8572500" cy="48387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MATLAB example:</a:t>
            </a:r>
          </a:p>
        </p:txBody>
      </p:sp>
      <p:sp>
        <p:nvSpPr>
          <p:cNvPr id="17413" name="Text Box 4">
            <a:extLst>
              <a:ext uri="{FF2B5EF4-FFF2-40B4-BE49-F238E27FC236}">
                <a16:creationId xmlns:a16="http://schemas.microsoft.com/office/drawing/2014/main" id="{54FAA4F8-B44A-4468-97FD-C80363B6D6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6400800"/>
            <a:ext cx="2171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CED7588-1C76-4CA9-A922-6259964340F3}"/>
              </a:ext>
            </a:extLst>
          </p:cNvPr>
          <p:cNvSpPr txBox="1"/>
          <p:nvPr/>
        </p:nvSpPr>
        <p:spPr>
          <a:xfrm>
            <a:off x="537200" y="2008015"/>
            <a:ext cx="8069599" cy="440120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228B22"/>
                </a:solidFill>
                <a:latin typeface="Courier New" panose="02070309020205020404" pitchFamily="49" charset="0"/>
              </a:rPr>
              <a:t>% define the system</a:t>
            </a:r>
          </a:p>
          <a:p>
            <a:r>
              <a:rPr lang="pt-B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a = [1 -2; 2 -3]; b = [1; -1]; </a:t>
            </a:r>
          </a:p>
          <a:p>
            <a:r>
              <a:rPr lang="pt-B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c = eye(2); d = zeros(2,1);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</a:rPr>
              <a:t>sys = ss(a, b, c, d);</a:t>
            </a:r>
          </a:p>
          <a:p>
            <a:endParaRPr lang="en-US" sz="2000" dirty="0">
              <a:solidFill>
                <a:srgbClr val="228B22"/>
              </a:solidFill>
              <a:latin typeface="Courier New" panose="02070309020205020404" pitchFamily="49" charset="0"/>
            </a:endParaRPr>
          </a:p>
          <a:p>
            <a:r>
              <a:rPr lang="en-US" sz="2000" dirty="0">
                <a:solidFill>
                  <a:srgbClr val="228B22"/>
                </a:solidFill>
                <a:latin typeface="Courier New" panose="02070309020205020404" pitchFamily="49" charset="0"/>
              </a:rPr>
              <a:t>% define a step input that begins at time 1.01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</a:rPr>
              <a:t>t1 = 0:0.01:1; </a:t>
            </a:r>
            <a:r>
              <a:rPr lang="en-US" sz="2000" dirty="0">
                <a:solidFill>
                  <a:srgbClr val="228B22"/>
                </a:solidFill>
                <a:latin typeface="Courier New" panose="02070309020205020404" pitchFamily="49" charset="0"/>
              </a:rPr>
              <a:t>% t1 = 0, 0.01, ..., 0.99, 1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</a:rPr>
              <a:t>t2 = 1.01:0.01:10; </a:t>
            </a:r>
            <a:r>
              <a:rPr lang="en-US" sz="2000" dirty="0">
                <a:solidFill>
                  <a:srgbClr val="228B22"/>
                </a:solidFill>
                <a:latin typeface="Courier New" panose="02070309020205020404" pitchFamily="49" charset="0"/>
              </a:rPr>
              <a:t>% t2 = 1.01. 1.02, ..., 10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</a:rPr>
              <a:t>r = [zeros(1,length(t1)), ones(1,length(t2))];</a:t>
            </a:r>
          </a:p>
          <a:p>
            <a:endParaRPr lang="en-US" sz="2000" dirty="0">
              <a:solidFill>
                <a:srgbClr val="228B22"/>
              </a:solidFill>
              <a:latin typeface="Courier New" panose="02070309020205020404" pitchFamily="49" charset="0"/>
            </a:endParaRPr>
          </a:p>
          <a:p>
            <a:r>
              <a:rPr lang="en-US" sz="2000" dirty="0">
                <a:solidFill>
                  <a:srgbClr val="228B22"/>
                </a:solidFill>
                <a:latin typeface="Courier New" panose="02070309020205020404" pitchFamily="49" charset="0"/>
              </a:rPr>
              <a:t>% simulate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</a:rPr>
              <a:t>x0 = [-1; 2]; </a:t>
            </a:r>
            <a:r>
              <a:rPr lang="en-US" sz="2000" dirty="0">
                <a:solidFill>
                  <a:srgbClr val="228B22"/>
                </a:solidFill>
                <a:latin typeface="Courier New" panose="02070309020205020404" pitchFamily="49" charset="0"/>
              </a:rPr>
              <a:t>% define the initial condition</a:t>
            </a:r>
          </a:p>
          <a:p>
            <a:r>
              <a:rPr lang="fr-F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t = [t1, t2]; </a:t>
            </a:r>
            <a:r>
              <a:rPr lang="fr-FR" sz="2000" dirty="0">
                <a:solidFill>
                  <a:srgbClr val="228B22"/>
                </a:solidFill>
                <a:latin typeface="Courier New" panose="02070309020205020404" pitchFamily="49" charset="0"/>
              </a:rPr>
              <a:t>% simulation at t = 0, 0.01, ... 10</a:t>
            </a:r>
          </a:p>
          <a:p>
            <a:r>
              <a:rPr lang="pt-B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lsim(sys, r, t, x0); </a:t>
            </a:r>
            <a:r>
              <a:rPr lang="fr-FR" sz="2000" dirty="0">
                <a:solidFill>
                  <a:srgbClr val="228B22"/>
                </a:solidFill>
                <a:latin typeface="Courier New" panose="02070309020205020404" pitchFamily="49" charset="0"/>
              </a:rPr>
              <a:t>% </a:t>
            </a:r>
            <a:r>
              <a:rPr lang="en-US" sz="2000" dirty="0">
                <a:solidFill>
                  <a:srgbClr val="228B22"/>
                </a:solidFill>
                <a:latin typeface="Courier New" panose="02070309020205020404" pitchFamily="49" charset="0"/>
              </a:rPr>
              <a:t>simulate</a:t>
            </a:r>
            <a:r>
              <a:rPr lang="fr-FR" sz="2000" dirty="0">
                <a:solidFill>
                  <a:srgbClr val="228B22"/>
                </a:solidFill>
                <a:latin typeface="Courier New" panose="02070309020205020404" pitchFamily="49" charset="0"/>
              </a:rPr>
              <a:t> the system </a:t>
            </a:r>
            <a:endParaRPr lang="pt-BR" sz="2000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7501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0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009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7B4D86-FC9D-4A8B-AC93-0FD9C00FA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r>
              <a:rPr lang="en-US" sz="1400">
                <a:latin typeface="Arial" panose="020B0604020202020204" pitchFamily="34" charset="0"/>
              </a:rPr>
              <a:t> </a:t>
            </a:r>
            <a:fld id="{B606430F-DB3C-4409-B1DA-9E5460FCBB9B}" type="slidenum">
              <a:rPr lang="en-US" sz="1400" smtClean="0">
                <a:latin typeface="Arial" panose="020B0604020202020204" pitchFamily="34" charset="0"/>
              </a:rPr>
              <a:pPr>
                <a:defRPr/>
              </a:pPr>
              <a:t>15</a:t>
            </a:fld>
            <a:endParaRPr lang="en-US" sz="1400">
              <a:latin typeface="Arial" panose="020B0604020202020204" pitchFamily="34" charset="0"/>
            </a:endParaRPr>
          </a:p>
        </p:txBody>
      </p:sp>
      <p:sp>
        <p:nvSpPr>
          <p:cNvPr id="262146" name="Rectangle 2">
            <a:extLst>
              <a:ext uri="{FF2B5EF4-FFF2-40B4-BE49-F238E27FC236}">
                <a16:creationId xmlns:a16="http://schemas.microsoft.com/office/drawing/2014/main" id="{5D6ECCBF-B3F6-4D5D-9723-422FD139CB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14300"/>
            <a:ext cx="8229600" cy="11811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/>
              <a:t>Stability</a:t>
            </a:r>
          </a:p>
        </p:txBody>
      </p:sp>
      <p:sp>
        <p:nvSpPr>
          <p:cNvPr id="262147" name="Rectangle 3">
            <a:extLst>
              <a:ext uri="{FF2B5EF4-FFF2-40B4-BE49-F238E27FC236}">
                <a16:creationId xmlns:a16="http://schemas.microsoft.com/office/drawing/2014/main" id="{1AFDC314-BD7A-4317-A0C6-7DCCEFDE50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42900" y="1257300"/>
            <a:ext cx="8572500" cy="48387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BIBO stability: necessary for most engineering systems.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For SS models: x(t) is also required to be bounded.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For stability, </a:t>
            </a:r>
            <a:r>
              <a:rPr lang="en-US" dirty="0">
                <a:solidFill>
                  <a:schemeClr val="folHlink"/>
                </a:solidFill>
              </a:rPr>
              <a:t>all eigenvalues of A must be in the LHP.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This ensures more than just boundedness: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/>
              <a:t>If r(t) </a:t>
            </a:r>
            <a:r>
              <a:rPr lang="en-US" dirty="0">
                <a:sym typeface="Wingdings" pitchFamily="2" charset="2"/>
              </a:rPr>
              <a:t> r</a:t>
            </a:r>
            <a:r>
              <a:rPr lang="en-US" baseline="-25000" dirty="0">
                <a:sym typeface="Wingdings" pitchFamily="2" charset="2"/>
              </a:rPr>
              <a:t>SS</a:t>
            </a:r>
            <a:r>
              <a:rPr lang="en-US" dirty="0">
                <a:sym typeface="Wingdings" pitchFamily="2" charset="2"/>
              </a:rPr>
              <a:t> then x(t)  x</a:t>
            </a:r>
            <a:r>
              <a:rPr lang="en-US" baseline="-25000" dirty="0">
                <a:sym typeface="Wingdings" pitchFamily="2" charset="2"/>
              </a:rPr>
              <a:t>SS</a:t>
            </a:r>
            <a:r>
              <a:rPr lang="en-US" dirty="0">
                <a:sym typeface="Wingdings" pitchFamily="2" charset="2"/>
              </a:rPr>
              <a:t> = </a:t>
            </a:r>
            <a:r>
              <a:rPr lang="en-US" dirty="0"/>
              <a:t>– </a:t>
            </a:r>
            <a:r>
              <a:rPr lang="en-US" dirty="0">
                <a:sym typeface="Wingdings" pitchFamily="2" charset="2"/>
              </a:rPr>
              <a:t>A</a:t>
            </a:r>
            <a:r>
              <a:rPr lang="en-US" baseline="30000" dirty="0">
                <a:sym typeface="Wingdings" pitchFamily="2" charset="2"/>
              </a:rPr>
              <a:t>-1</a:t>
            </a:r>
            <a:r>
              <a:rPr lang="en-US" dirty="0">
                <a:sym typeface="Wingdings" pitchFamily="2" charset="2"/>
              </a:rPr>
              <a:t>Br</a:t>
            </a:r>
            <a:r>
              <a:rPr lang="en-US" baseline="-25000" dirty="0">
                <a:sym typeface="Wingdings" pitchFamily="2" charset="2"/>
              </a:rPr>
              <a:t>SS 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>
                <a:sym typeface="Wingdings" pitchFamily="2" charset="2"/>
              </a:rPr>
              <a:t>In particular, for zero input, x(t) decays exponentially from x(0) to 0.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dirty="0"/>
          </a:p>
        </p:txBody>
      </p:sp>
      <p:sp>
        <p:nvSpPr>
          <p:cNvPr id="21509" name="Text Box 4">
            <a:extLst>
              <a:ext uri="{FF2B5EF4-FFF2-40B4-BE49-F238E27FC236}">
                <a16:creationId xmlns:a16="http://schemas.microsoft.com/office/drawing/2014/main" id="{AF3A58AE-9BD7-4CCC-9166-88BA5EC64A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6400800"/>
            <a:ext cx="2171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62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62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62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214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7B4D86-FC9D-4A8B-AC93-0FD9C00FA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r>
              <a:rPr lang="en-US" sz="1400">
                <a:latin typeface="Arial" panose="020B0604020202020204" pitchFamily="34" charset="0"/>
              </a:rPr>
              <a:t> </a:t>
            </a:r>
            <a:fld id="{B606430F-DB3C-4409-B1DA-9E5460FCBB9B}" type="slidenum">
              <a:rPr lang="en-US" sz="1400" smtClean="0">
                <a:latin typeface="Arial" panose="020B0604020202020204" pitchFamily="34" charset="0"/>
              </a:rPr>
              <a:pPr>
                <a:defRPr/>
              </a:pPr>
              <a:t>16</a:t>
            </a:fld>
            <a:endParaRPr lang="en-US" sz="1400">
              <a:latin typeface="Arial" panose="020B0604020202020204" pitchFamily="34" charset="0"/>
            </a:endParaRPr>
          </a:p>
        </p:txBody>
      </p:sp>
      <p:sp>
        <p:nvSpPr>
          <p:cNvPr id="262146" name="Rectangle 2">
            <a:extLst>
              <a:ext uri="{FF2B5EF4-FFF2-40B4-BE49-F238E27FC236}">
                <a16:creationId xmlns:a16="http://schemas.microsoft.com/office/drawing/2014/main" id="{5D6ECCBF-B3F6-4D5D-9723-422FD139CB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14300"/>
            <a:ext cx="8229600" cy="11811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/>
              <a:t>Stability</a:t>
            </a:r>
          </a:p>
        </p:txBody>
      </p:sp>
      <p:sp>
        <p:nvSpPr>
          <p:cNvPr id="262147" name="Rectangle 3">
            <a:extLst>
              <a:ext uri="{FF2B5EF4-FFF2-40B4-BE49-F238E27FC236}">
                <a16:creationId xmlns:a16="http://schemas.microsoft.com/office/drawing/2014/main" id="{1AFDC314-BD7A-4317-A0C6-7DCCEFDE50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42900" y="1257300"/>
            <a:ext cx="8572500" cy="48387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In the case of discrete-time systems, for stability, </a:t>
            </a:r>
            <a:r>
              <a:rPr lang="en-US" dirty="0">
                <a:solidFill>
                  <a:schemeClr val="folHlink"/>
                </a:solidFill>
              </a:rPr>
              <a:t>all eigenvalues of A must be inside the unit circle.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This ensures more than just boundedness: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/>
              <a:t>If r(n) </a:t>
            </a:r>
            <a:r>
              <a:rPr lang="en-US" dirty="0">
                <a:sym typeface="Wingdings" pitchFamily="2" charset="2"/>
              </a:rPr>
              <a:t> r</a:t>
            </a:r>
            <a:r>
              <a:rPr lang="en-US" baseline="-25000" dirty="0">
                <a:sym typeface="Wingdings" pitchFamily="2" charset="2"/>
              </a:rPr>
              <a:t>SS</a:t>
            </a:r>
            <a:r>
              <a:rPr lang="en-US" dirty="0">
                <a:sym typeface="Wingdings" pitchFamily="2" charset="2"/>
              </a:rPr>
              <a:t> then x(n)  x</a:t>
            </a:r>
            <a:r>
              <a:rPr lang="en-US" baseline="-25000" dirty="0">
                <a:sym typeface="Wingdings" pitchFamily="2" charset="2"/>
              </a:rPr>
              <a:t>SS</a:t>
            </a:r>
            <a:r>
              <a:rPr lang="en-US" dirty="0">
                <a:sym typeface="Wingdings" pitchFamily="2" charset="2"/>
              </a:rPr>
              <a:t> = (I</a:t>
            </a:r>
            <a:r>
              <a:rPr lang="en-US" dirty="0"/>
              <a:t>– </a:t>
            </a:r>
            <a:r>
              <a:rPr lang="en-US" dirty="0">
                <a:sym typeface="Wingdings" pitchFamily="2" charset="2"/>
              </a:rPr>
              <a:t>A)</a:t>
            </a:r>
            <a:r>
              <a:rPr lang="en-US" baseline="30000" dirty="0">
                <a:sym typeface="Wingdings" pitchFamily="2" charset="2"/>
              </a:rPr>
              <a:t>-1</a:t>
            </a:r>
            <a:r>
              <a:rPr lang="en-US" dirty="0">
                <a:sym typeface="Wingdings" pitchFamily="2" charset="2"/>
              </a:rPr>
              <a:t>Br</a:t>
            </a:r>
            <a:r>
              <a:rPr lang="en-US" baseline="-25000" dirty="0">
                <a:sym typeface="Wingdings" pitchFamily="2" charset="2"/>
              </a:rPr>
              <a:t>SS 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>
                <a:sym typeface="Wingdings" pitchFamily="2" charset="2"/>
              </a:rPr>
              <a:t>In particular, for zero input, x(n) decays exponentially from x(0) to 0.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dirty="0"/>
          </a:p>
        </p:txBody>
      </p:sp>
      <p:sp>
        <p:nvSpPr>
          <p:cNvPr id="21509" name="Text Box 4">
            <a:extLst>
              <a:ext uri="{FF2B5EF4-FFF2-40B4-BE49-F238E27FC236}">
                <a16:creationId xmlns:a16="http://schemas.microsoft.com/office/drawing/2014/main" id="{AF3A58AE-9BD7-4CCC-9166-88BA5EC64A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6400800"/>
            <a:ext cx="2171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497225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6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62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2147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F6FD37B8-09F7-4B7E-9FDA-001D4FB9B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r>
              <a:rPr lang="en-US" sz="1400">
                <a:latin typeface="Arial" panose="020B0604020202020204" pitchFamily="34" charset="0"/>
              </a:rPr>
              <a:t> </a:t>
            </a:r>
            <a:fld id="{DF5E3A39-CA5F-441A-8FFB-190F9A78FE1C}" type="slidenum">
              <a:rPr lang="en-US" sz="1400" smtClean="0">
                <a:latin typeface="Arial" panose="020B0604020202020204" pitchFamily="34" charset="0"/>
              </a:rPr>
              <a:pPr>
                <a:defRPr/>
              </a:pPr>
              <a:t>17</a:t>
            </a:fld>
            <a:endParaRPr lang="en-US" sz="1400">
              <a:latin typeface="Arial" panose="020B0604020202020204" pitchFamily="34" charset="0"/>
            </a:endParaRPr>
          </a:p>
        </p:txBody>
      </p:sp>
      <p:sp>
        <p:nvSpPr>
          <p:cNvPr id="260098" name="Rectangle 2">
            <a:extLst>
              <a:ext uri="{FF2B5EF4-FFF2-40B4-BE49-F238E27FC236}">
                <a16:creationId xmlns:a16="http://schemas.microsoft.com/office/drawing/2014/main" id="{4BBDCC2F-3180-4F08-9D72-8BB021A76D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14300"/>
            <a:ext cx="8229600" cy="11811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/>
              <a:t>Stability</a:t>
            </a:r>
          </a:p>
        </p:txBody>
      </p:sp>
      <p:sp>
        <p:nvSpPr>
          <p:cNvPr id="260099" name="Rectangle 3">
            <a:extLst>
              <a:ext uri="{FF2B5EF4-FFF2-40B4-BE49-F238E27FC236}">
                <a16:creationId xmlns:a16="http://schemas.microsoft.com/office/drawing/2014/main" id="{41485876-CE5D-4DE4-9C4E-D60A116545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42900" y="1257300"/>
            <a:ext cx="8572500" cy="48387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MATLAB example:</a:t>
            </a:r>
          </a:p>
        </p:txBody>
      </p:sp>
      <p:sp>
        <p:nvSpPr>
          <p:cNvPr id="17413" name="Text Box 4">
            <a:extLst>
              <a:ext uri="{FF2B5EF4-FFF2-40B4-BE49-F238E27FC236}">
                <a16:creationId xmlns:a16="http://schemas.microsoft.com/office/drawing/2014/main" id="{54FAA4F8-B44A-4468-97FD-C80363B6D6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6400800"/>
            <a:ext cx="2171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CED7588-1C76-4CA9-A922-6259964340F3}"/>
              </a:ext>
            </a:extLst>
          </p:cNvPr>
          <p:cNvSpPr txBox="1"/>
          <p:nvPr/>
        </p:nvSpPr>
        <p:spPr>
          <a:xfrm>
            <a:off x="537200" y="2008015"/>
            <a:ext cx="8069599" cy="132343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pt-B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a = [13.44 -8.295; 23.1 -14.175];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</a:rPr>
              <a:t>ev = eig(a) </a:t>
            </a:r>
            <a:r>
              <a:rPr lang="en-US" sz="2000" dirty="0">
                <a:solidFill>
                  <a:srgbClr val="228B22"/>
                </a:solidFill>
                <a:latin typeface="Courier New" panose="02070309020205020404" pitchFamily="49" charset="0"/>
              </a:rPr>
              <a:t>% find the eigenvalues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</a:rPr>
              <a:t>abs(ev) </a:t>
            </a:r>
            <a:r>
              <a:rPr lang="en-US" sz="2000" dirty="0">
                <a:solidFill>
                  <a:srgbClr val="228B22"/>
                </a:solidFill>
                <a:latin typeface="Courier New" panose="02070309020205020404" pitchFamily="49" charset="0"/>
              </a:rPr>
              <a:t>% find the absolute value, to determine whether the roots are inside the unit circle</a:t>
            </a:r>
          </a:p>
        </p:txBody>
      </p:sp>
    </p:spTree>
    <p:extLst>
      <p:ext uri="{BB962C8B-B14F-4D97-AF65-F5344CB8AC3E}">
        <p14:creationId xmlns:p14="http://schemas.microsoft.com/office/powerpoint/2010/main" val="4252055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0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0099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C4EA1A-71ED-43D4-8589-6E49C23E2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r>
              <a:rPr lang="en-US" sz="1400">
                <a:latin typeface="Arial" panose="020B0604020202020204" pitchFamily="34" charset="0"/>
              </a:rPr>
              <a:t> </a:t>
            </a:r>
            <a:fld id="{1A259EF0-CF87-4DE5-81E7-6B919F9FCBF1}" type="slidenum">
              <a:rPr lang="en-US" sz="1400" smtClean="0">
                <a:latin typeface="Arial" panose="020B0604020202020204" pitchFamily="34" charset="0"/>
              </a:rPr>
              <a:pPr>
                <a:defRPr/>
              </a:pPr>
              <a:t>18</a:t>
            </a:fld>
            <a:endParaRPr lang="en-US" sz="1400">
              <a:latin typeface="Arial" panose="020B0604020202020204" pitchFamily="34" charset="0"/>
            </a:endParaRPr>
          </a:p>
        </p:txBody>
      </p:sp>
      <p:sp>
        <p:nvSpPr>
          <p:cNvPr id="270338" name="Rectangle 2">
            <a:extLst>
              <a:ext uri="{FF2B5EF4-FFF2-40B4-BE49-F238E27FC236}">
                <a16:creationId xmlns:a16="http://schemas.microsoft.com/office/drawing/2014/main" id="{3017DD7D-69C6-4EF8-8907-6CDCB1D809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14300"/>
            <a:ext cx="8229600" cy="11811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/>
              <a:t>Controllability</a:t>
            </a:r>
          </a:p>
        </p:txBody>
      </p:sp>
      <p:sp>
        <p:nvSpPr>
          <p:cNvPr id="270339" name="Rectangle 3">
            <a:extLst>
              <a:ext uri="{FF2B5EF4-FFF2-40B4-BE49-F238E27FC236}">
                <a16:creationId xmlns:a16="http://schemas.microsoft.com/office/drawing/2014/main" id="{4CDFFACA-38DE-4907-902D-AB8E57EAC4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42900" y="1257300"/>
            <a:ext cx="8572500" cy="48387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Is there for any x(0) some input r(t) that leads in finite time the state x to the origin? If yes, the system is </a:t>
            </a:r>
            <a:r>
              <a:rPr lang="en-US" dirty="0">
                <a:solidFill>
                  <a:schemeClr val="folHlink"/>
                </a:solidFill>
              </a:rPr>
              <a:t>controllable</a:t>
            </a:r>
            <a:r>
              <a:rPr lang="en-US" dirty="0"/>
              <a:t>.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>
                <a:sym typeface="Wingdings" pitchFamily="2" charset="2"/>
              </a:rPr>
              <a:t>There are also partially controllable systems.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>
                <a:sym typeface="Wingdings" pitchFamily="2" charset="2"/>
              </a:rPr>
              <a:t>Controllable means here completely state controllable.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>
                <a:sym typeface="Wingdings" pitchFamily="2" charset="2"/>
              </a:rPr>
              <a:t>A system is </a:t>
            </a:r>
            <a:r>
              <a:rPr lang="en-US" dirty="0">
                <a:solidFill>
                  <a:schemeClr val="folHlink"/>
                </a:solidFill>
              </a:rPr>
              <a:t>reachable </a:t>
            </a:r>
            <a:r>
              <a:rPr lang="en-US" dirty="0">
                <a:sym typeface="Wingdings" pitchFamily="2" charset="2"/>
              </a:rPr>
              <a:t>if any point in the state space can be reached in finite time when starting with x(0) = 0.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dirty="0">
              <a:sym typeface="Wingdings" pitchFamily="2" charset="2"/>
            </a:endParaRPr>
          </a:p>
        </p:txBody>
      </p:sp>
      <p:sp>
        <p:nvSpPr>
          <p:cNvPr id="23557" name="Text Box 4">
            <a:extLst>
              <a:ext uri="{FF2B5EF4-FFF2-40B4-BE49-F238E27FC236}">
                <a16:creationId xmlns:a16="http://schemas.microsoft.com/office/drawing/2014/main" id="{E7103195-38BB-43BC-ABAC-D845B23A10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6400800"/>
            <a:ext cx="2171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70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0339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C4EA1A-71ED-43D4-8589-6E49C23E2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r>
              <a:rPr lang="en-US" sz="1400">
                <a:latin typeface="Arial" panose="020B0604020202020204" pitchFamily="34" charset="0"/>
              </a:rPr>
              <a:t> </a:t>
            </a:r>
            <a:fld id="{1A259EF0-CF87-4DE5-81E7-6B919F9FCBF1}" type="slidenum">
              <a:rPr lang="en-US" sz="1400" smtClean="0">
                <a:latin typeface="Arial" panose="020B0604020202020204" pitchFamily="34" charset="0"/>
              </a:rPr>
              <a:pPr>
                <a:defRPr/>
              </a:pPr>
              <a:t>19</a:t>
            </a:fld>
            <a:endParaRPr lang="en-US" sz="1400">
              <a:latin typeface="Arial" panose="020B0604020202020204" pitchFamily="34" charset="0"/>
            </a:endParaRPr>
          </a:p>
        </p:txBody>
      </p:sp>
      <p:sp>
        <p:nvSpPr>
          <p:cNvPr id="270338" name="Rectangle 2">
            <a:extLst>
              <a:ext uri="{FF2B5EF4-FFF2-40B4-BE49-F238E27FC236}">
                <a16:creationId xmlns:a16="http://schemas.microsoft.com/office/drawing/2014/main" id="{3017DD7D-69C6-4EF8-8907-6CDCB1D809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14300"/>
            <a:ext cx="8229600" cy="11811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/>
              <a:t>Controllability</a:t>
            </a:r>
          </a:p>
        </p:txBody>
      </p:sp>
      <p:sp>
        <p:nvSpPr>
          <p:cNvPr id="270339" name="Rectangle 3">
            <a:extLst>
              <a:ext uri="{FF2B5EF4-FFF2-40B4-BE49-F238E27FC236}">
                <a16:creationId xmlns:a16="http://schemas.microsoft.com/office/drawing/2014/main" id="{4CDFFACA-38DE-4907-902D-AB8E57EAC4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42900" y="1257300"/>
            <a:ext cx="8572500" cy="48387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/>
              <a:t>In continuous-time, reachability and controllability imply each other.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/>
              <a:t>In discrete-time, controllability implies reachability only when A is invertible.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/>
              <a:t>Reachability </a:t>
            </a:r>
            <a:r>
              <a:rPr lang="en-US" sz="2800" dirty="0">
                <a:sym typeface="Wingdings" pitchFamily="2" charset="2"/>
              </a:rPr>
              <a:t>implies that there is some input r(t) that transfers the state from x(t</a:t>
            </a:r>
            <a:r>
              <a:rPr lang="en-US" sz="2800" baseline="-25000" dirty="0">
                <a:sym typeface="Wingdings" pitchFamily="2" charset="2"/>
              </a:rPr>
              <a:t>1</a:t>
            </a:r>
            <a:r>
              <a:rPr lang="en-US" sz="2800" dirty="0">
                <a:sym typeface="Wingdings" pitchFamily="2" charset="2"/>
              </a:rPr>
              <a:t>) = z</a:t>
            </a:r>
            <a:r>
              <a:rPr lang="en-US" sz="2800" baseline="-25000" dirty="0">
                <a:sym typeface="Wingdings" pitchFamily="2" charset="2"/>
              </a:rPr>
              <a:t>1</a:t>
            </a:r>
            <a:r>
              <a:rPr lang="en-US" sz="2800" dirty="0">
                <a:sym typeface="Wingdings" pitchFamily="2" charset="2"/>
              </a:rPr>
              <a:t> to x(t</a:t>
            </a:r>
            <a:r>
              <a:rPr lang="en-US" sz="2800" baseline="-25000" dirty="0">
                <a:sym typeface="Wingdings" pitchFamily="2" charset="2"/>
              </a:rPr>
              <a:t>2</a:t>
            </a:r>
            <a:r>
              <a:rPr lang="en-US" sz="2800" dirty="0">
                <a:sym typeface="Wingdings" pitchFamily="2" charset="2"/>
              </a:rPr>
              <a:t>) = z</a:t>
            </a:r>
            <a:r>
              <a:rPr lang="en-US" sz="2800" baseline="-25000" dirty="0">
                <a:sym typeface="Wingdings" pitchFamily="2" charset="2"/>
              </a:rPr>
              <a:t>2</a:t>
            </a:r>
            <a:r>
              <a:rPr lang="en-US" sz="2800" dirty="0">
                <a:sym typeface="Wingdings" pitchFamily="2" charset="2"/>
              </a:rPr>
              <a:t> for any t</a:t>
            </a:r>
            <a:r>
              <a:rPr lang="en-US" sz="2800" baseline="-25000" dirty="0">
                <a:sym typeface="Wingdings" pitchFamily="2" charset="2"/>
              </a:rPr>
              <a:t>1</a:t>
            </a:r>
            <a:r>
              <a:rPr lang="en-US" sz="2800" dirty="0">
                <a:sym typeface="Wingdings" pitchFamily="2" charset="2"/>
              </a:rPr>
              <a:t>, t</a:t>
            </a:r>
            <a:r>
              <a:rPr lang="en-US" sz="2800" baseline="-25000" dirty="0">
                <a:sym typeface="Wingdings" pitchFamily="2" charset="2"/>
              </a:rPr>
              <a:t>2</a:t>
            </a:r>
            <a:r>
              <a:rPr lang="en-US" sz="2800" dirty="0">
                <a:sym typeface="Wingdings" pitchFamily="2" charset="2"/>
              </a:rPr>
              <a:t>&gt;t</a:t>
            </a:r>
            <a:r>
              <a:rPr lang="en-US" sz="2800" baseline="-25000" dirty="0">
                <a:sym typeface="Wingdings" pitchFamily="2" charset="2"/>
              </a:rPr>
              <a:t>1</a:t>
            </a:r>
            <a:r>
              <a:rPr lang="en-US" sz="2800" dirty="0">
                <a:sym typeface="Wingdings" pitchFamily="2" charset="2"/>
              </a:rPr>
              <a:t>, z</a:t>
            </a:r>
            <a:r>
              <a:rPr lang="en-US" sz="2800" baseline="-25000" dirty="0">
                <a:sym typeface="Wingdings" pitchFamily="2" charset="2"/>
              </a:rPr>
              <a:t>1</a:t>
            </a:r>
            <a:r>
              <a:rPr lang="en-US" sz="2800" dirty="0">
                <a:sym typeface="Wingdings" pitchFamily="2" charset="2"/>
              </a:rPr>
              <a:t>, and z</a:t>
            </a:r>
            <a:r>
              <a:rPr lang="en-US" sz="2800" baseline="-25000" dirty="0">
                <a:sym typeface="Wingdings" pitchFamily="2" charset="2"/>
              </a:rPr>
              <a:t>2</a:t>
            </a:r>
            <a:r>
              <a:rPr lang="en-US" sz="2800" dirty="0">
                <a:sym typeface="Wingdings" pitchFamily="2" charset="2"/>
              </a:rPr>
              <a:t>.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800" dirty="0"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>
                <a:sym typeface="Wingdings" pitchFamily="2" charset="2"/>
              </a:rPr>
              <a:t>A system </a:t>
            </a:r>
            <a:r>
              <a:rPr lang="en-US">
                <a:sym typeface="Wingdings" pitchFamily="2" charset="2"/>
              </a:rPr>
              <a:t>is reachable </a:t>
            </a:r>
            <a:r>
              <a:rPr lang="en-US" dirty="0">
                <a:sym typeface="Wingdings" pitchFamily="2" charset="2"/>
              </a:rPr>
              <a:t>when the </a:t>
            </a:r>
            <a:r>
              <a:rPr lang="en-US" dirty="0">
                <a:solidFill>
                  <a:schemeClr val="folHlink"/>
                </a:solidFill>
                <a:sym typeface="Wingdings" pitchFamily="2" charset="2"/>
              </a:rPr>
              <a:t>controllability matrix</a:t>
            </a:r>
            <a:r>
              <a:rPr lang="en-US" dirty="0">
                <a:sym typeface="Wingdings" pitchFamily="2" charset="2"/>
              </a:rPr>
              <a:t> has full rank. </a:t>
            </a:r>
            <a:endParaRPr lang="en-US" dirty="0"/>
          </a:p>
          <a:p>
            <a:pPr eaLnBrk="1" hangingPunct="1">
              <a:lnSpc>
                <a:spcPct val="90000"/>
              </a:lnSpc>
              <a:defRPr/>
            </a:pPr>
            <a:endParaRPr lang="en-US" dirty="0"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dirty="0">
              <a:sym typeface="Wingdings" pitchFamily="2" charset="2"/>
            </a:endParaRPr>
          </a:p>
        </p:txBody>
      </p:sp>
      <p:sp>
        <p:nvSpPr>
          <p:cNvPr id="23557" name="Text Box 4">
            <a:extLst>
              <a:ext uri="{FF2B5EF4-FFF2-40B4-BE49-F238E27FC236}">
                <a16:creationId xmlns:a16="http://schemas.microsoft.com/office/drawing/2014/main" id="{E7103195-38BB-43BC-ABAC-D845B23A10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6400800"/>
            <a:ext cx="2171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3758645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70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033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0E1F5E9C-ED04-4F22-B15D-CAEF02869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r>
              <a:rPr lang="en-US" sz="1400">
                <a:latin typeface="Arial" panose="020B0604020202020204" pitchFamily="34" charset="0"/>
              </a:rPr>
              <a:t> </a:t>
            </a:r>
            <a:fld id="{503626F4-C27F-4D42-9021-2C1628D62B20}" type="slidenum">
              <a:rPr lang="en-US" sz="1400" smtClean="0">
                <a:latin typeface="Arial" panose="020B0604020202020204" pitchFamily="34" charset="0"/>
              </a:rPr>
              <a:pPr>
                <a:defRPr/>
              </a:pPr>
              <a:t>2</a:t>
            </a:fld>
            <a:endParaRPr lang="en-US" sz="1400">
              <a:latin typeface="Arial" panose="020B0604020202020204" pitchFamily="34" charset="0"/>
            </a:endParaRPr>
          </a:p>
        </p:txBody>
      </p:sp>
      <p:sp>
        <p:nvSpPr>
          <p:cNvPr id="249858" name="Rectangle 2">
            <a:extLst>
              <a:ext uri="{FF2B5EF4-FFF2-40B4-BE49-F238E27FC236}">
                <a16:creationId xmlns:a16="http://schemas.microsoft.com/office/drawing/2014/main" id="{4F728325-1BAB-4138-BB70-4B3C6ECBB3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14300"/>
            <a:ext cx="8229600" cy="11811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/>
              <a:t>State Space Representation</a:t>
            </a:r>
          </a:p>
        </p:txBody>
      </p:sp>
      <p:sp>
        <p:nvSpPr>
          <p:cNvPr id="249859" name="Rectangle 3">
            <a:extLst>
              <a:ext uri="{FF2B5EF4-FFF2-40B4-BE49-F238E27FC236}">
                <a16:creationId xmlns:a16="http://schemas.microsoft.com/office/drawing/2014/main" id="{C753EF57-B99B-4AAE-8305-38508A9D01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57300"/>
            <a:ext cx="8458200" cy="48387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A very common representation is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/>
              <a:t>A, B, C, D are matrices.</a:t>
            </a:r>
          </a:p>
          <a:p>
            <a:pPr eaLnBrk="1" hangingPunct="1">
              <a:defRPr/>
            </a:pPr>
            <a:r>
              <a:rPr lang="en-US" dirty="0"/>
              <a:t>r, x, and y are vectors.</a:t>
            </a:r>
          </a:p>
          <a:p>
            <a:pPr eaLnBrk="1" hangingPunct="1">
              <a:defRPr/>
            </a:pPr>
            <a:r>
              <a:rPr lang="en-US" dirty="0"/>
              <a:t>x is the </a:t>
            </a:r>
            <a:r>
              <a:rPr lang="en-US" dirty="0">
                <a:solidFill>
                  <a:schemeClr val="folHlink"/>
                </a:solidFill>
              </a:rPr>
              <a:t>state vector</a:t>
            </a:r>
            <a:r>
              <a:rPr lang="en-US" dirty="0"/>
              <a:t>.</a:t>
            </a:r>
          </a:p>
        </p:txBody>
      </p:sp>
      <p:sp>
        <p:nvSpPr>
          <p:cNvPr id="5125" name="Text Box 4">
            <a:extLst>
              <a:ext uri="{FF2B5EF4-FFF2-40B4-BE49-F238E27FC236}">
                <a16:creationId xmlns:a16="http://schemas.microsoft.com/office/drawing/2014/main" id="{19B7C25B-E6C0-4918-AD3D-30DF861A47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6400800"/>
            <a:ext cx="2171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pSp>
        <p:nvGrpSpPr>
          <p:cNvPr id="2" name="Group 5">
            <a:extLst>
              <a:ext uri="{FF2B5EF4-FFF2-40B4-BE49-F238E27FC236}">
                <a16:creationId xmlns:a16="http://schemas.microsoft.com/office/drawing/2014/main" id="{D279C3EF-9688-4502-8842-A6028D2AB7F8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2171700"/>
            <a:ext cx="7416800" cy="1485900"/>
            <a:chOff x="648" y="2448"/>
            <a:chExt cx="4672" cy="936"/>
          </a:xfrm>
        </p:grpSpPr>
        <p:sp>
          <p:nvSpPr>
            <p:cNvPr id="5128" name="Rectangle 6">
              <a:extLst>
                <a:ext uri="{FF2B5EF4-FFF2-40B4-BE49-F238E27FC236}">
                  <a16:creationId xmlns:a16="http://schemas.microsoft.com/office/drawing/2014/main" id="{02C070A9-F8D0-4DE7-9147-639FFF934B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4" y="2448"/>
              <a:ext cx="2016" cy="936"/>
            </a:xfrm>
            <a:prstGeom prst="rect">
              <a:avLst/>
            </a:prstGeom>
            <a:solidFill>
              <a:srgbClr val="00FFFF"/>
            </a:solidFill>
            <a:ln w="9525" algn="ctr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FF3300"/>
                </a:solidFill>
              </a:endParaRPr>
            </a:p>
          </p:txBody>
        </p:sp>
        <p:sp>
          <p:nvSpPr>
            <p:cNvPr id="5129" name="Line 7">
              <a:extLst>
                <a:ext uri="{FF2B5EF4-FFF2-40B4-BE49-F238E27FC236}">
                  <a16:creationId xmlns:a16="http://schemas.microsoft.com/office/drawing/2014/main" id="{79551BBB-DA56-4D83-A35D-07EB762832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80" y="2952"/>
              <a:ext cx="86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0" name="Line 8">
              <a:extLst>
                <a:ext uri="{FF2B5EF4-FFF2-40B4-BE49-F238E27FC236}">
                  <a16:creationId xmlns:a16="http://schemas.microsoft.com/office/drawing/2014/main" id="{26205D47-CE16-4E33-9BBA-E4F57D724D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0" y="2952"/>
              <a:ext cx="86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1" name="Text Box 9">
              <a:extLst>
                <a:ext uri="{FF2B5EF4-FFF2-40B4-BE49-F238E27FC236}">
                  <a16:creationId xmlns:a16="http://schemas.microsoft.com/office/drawing/2014/main" id="{4D79A970-A32E-4F92-9D13-0EB49D66A8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4" y="2592"/>
              <a:ext cx="57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Input</a:t>
              </a:r>
            </a:p>
          </p:txBody>
        </p:sp>
        <p:sp>
          <p:nvSpPr>
            <p:cNvPr id="5132" name="Text Box 10">
              <a:extLst>
                <a:ext uri="{FF2B5EF4-FFF2-40B4-BE49-F238E27FC236}">
                  <a16:creationId xmlns:a16="http://schemas.microsoft.com/office/drawing/2014/main" id="{37152F02-D2BB-403D-BD6B-F811DF856E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2" y="2592"/>
              <a:ext cx="7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Output</a:t>
              </a:r>
            </a:p>
          </p:txBody>
        </p:sp>
        <p:sp>
          <p:nvSpPr>
            <p:cNvPr id="5133" name="Text Box 11">
              <a:extLst>
                <a:ext uri="{FF2B5EF4-FFF2-40B4-BE49-F238E27FC236}">
                  <a16:creationId xmlns:a16="http://schemas.microsoft.com/office/drawing/2014/main" id="{2DFCCB3F-D4FE-4772-A22B-A4BE7C44F4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8" y="2808"/>
              <a:ext cx="39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r(t)</a:t>
              </a:r>
            </a:p>
          </p:txBody>
        </p:sp>
        <p:sp>
          <p:nvSpPr>
            <p:cNvPr id="5134" name="Text Box 12">
              <a:extLst>
                <a:ext uri="{FF2B5EF4-FFF2-40B4-BE49-F238E27FC236}">
                  <a16:creationId xmlns:a16="http://schemas.microsoft.com/office/drawing/2014/main" id="{3290A48C-93F1-417E-BBA6-5FA86D679B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6" y="2808"/>
              <a:ext cx="4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y(t)</a:t>
              </a:r>
            </a:p>
          </p:txBody>
        </p:sp>
        <p:pic>
          <p:nvPicPr>
            <p:cNvPr id="5135" name="Picture 13" descr="txp_fig">
              <a:extLst>
                <a:ext uri="{FF2B5EF4-FFF2-40B4-BE49-F238E27FC236}">
                  <a16:creationId xmlns:a16="http://schemas.microsoft.com/office/drawing/2014/main" id="{846A9DD7-CF64-43E8-ADEA-CE1949A73AF8}"/>
                </a:ext>
              </a:extLst>
            </p:cNvPr>
            <p:cNvPicPr>
              <a:picLocks noChangeAspect="1" noChangeArrowheads="1"/>
            </p:cNvPicPr>
            <p:nvPr>
              <p:custDataLst>
                <p:tags r:id="rId2"/>
              </p:custDataLst>
            </p:nvPr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60" y="2592"/>
              <a:ext cx="1608" cy="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5127" name="Picture 14" descr="txp_fig">
            <a:extLst>
              <a:ext uri="{FF2B5EF4-FFF2-40B4-BE49-F238E27FC236}">
                <a16:creationId xmlns:a16="http://schemas.microsoft.com/office/drawing/2014/main" id="{DC1734C3-4364-433F-BA9C-687A12820C2E}"/>
              </a:ext>
            </a:extLst>
          </p:cNvPr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8350" y="2401888"/>
            <a:ext cx="2552700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9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49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49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498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9859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14D64F-2699-483A-ACD4-052D47673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r>
              <a:rPr lang="en-US" sz="1400">
                <a:latin typeface="Arial" panose="020B0604020202020204" pitchFamily="34" charset="0"/>
              </a:rPr>
              <a:t> </a:t>
            </a:r>
            <a:fld id="{ACC0012E-E8F1-43B1-844A-717F7EFBE563}" type="slidenum">
              <a:rPr lang="en-US" sz="1400" smtClean="0">
                <a:latin typeface="Arial" panose="020B0604020202020204" pitchFamily="34" charset="0"/>
              </a:rPr>
              <a:pPr>
                <a:defRPr/>
              </a:pPr>
              <a:t>20</a:t>
            </a:fld>
            <a:endParaRPr lang="en-US" sz="1400">
              <a:latin typeface="Arial" panose="020B0604020202020204" pitchFamily="34" charset="0"/>
            </a:endParaRPr>
          </a:p>
        </p:txBody>
      </p:sp>
      <p:sp>
        <p:nvSpPr>
          <p:cNvPr id="272386" name="Rectangle 2">
            <a:extLst>
              <a:ext uri="{FF2B5EF4-FFF2-40B4-BE49-F238E27FC236}">
                <a16:creationId xmlns:a16="http://schemas.microsoft.com/office/drawing/2014/main" id="{E81F8664-00D2-4C67-A6D9-A7AA73757E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14300"/>
            <a:ext cx="8229600" cy="11811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/>
              <a:t>Observability</a:t>
            </a:r>
          </a:p>
        </p:txBody>
      </p:sp>
      <p:sp>
        <p:nvSpPr>
          <p:cNvPr id="272387" name="Rectangle 3">
            <a:extLst>
              <a:ext uri="{FF2B5EF4-FFF2-40B4-BE49-F238E27FC236}">
                <a16:creationId xmlns:a16="http://schemas.microsoft.com/office/drawing/2014/main" id="{9D132059-6C83-4BE8-92AB-F474B62769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42900" y="1257300"/>
            <a:ext cx="8572500" cy="51435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Is there some finite time t</a:t>
            </a:r>
            <a:r>
              <a:rPr lang="en-US" baseline="-25000" dirty="0"/>
              <a:t>1</a:t>
            </a:r>
            <a:r>
              <a:rPr lang="en-US" dirty="0"/>
              <a:t> such that x(0) can be determined from r(t) and y(t) for 0 </a:t>
            </a:r>
            <a:r>
              <a:rPr lang="en-US" dirty="0">
                <a:cs typeface="Tahoma" pitchFamily="34" charset="0"/>
              </a:rPr>
              <a:t>≤</a:t>
            </a:r>
            <a:r>
              <a:rPr lang="en-US" dirty="0"/>
              <a:t> t </a:t>
            </a:r>
            <a:r>
              <a:rPr lang="en-US" dirty="0">
                <a:cs typeface="Tahoma" pitchFamily="34" charset="0"/>
              </a:rPr>
              <a:t>≤</a:t>
            </a:r>
            <a:r>
              <a:rPr lang="en-US" dirty="0"/>
              <a:t> t</a:t>
            </a:r>
            <a:r>
              <a:rPr lang="en-US" baseline="-25000" dirty="0"/>
              <a:t>1</a:t>
            </a:r>
            <a:r>
              <a:rPr lang="en-US" dirty="0"/>
              <a:t>? If yes, the system is </a:t>
            </a:r>
            <a:r>
              <a:rPr lang="en-US" dirty="0">
                <a:solidFill>
                  <a:schemeClr val="folHlink"/>
                </a:solidFill>
              </a:rPr>
              <a:t>observable</a:t>
            </a:r>
            <a:r>
              <a:rPr lang="en-US" dirty="0"/>
              <a:t>.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>
                <a:sym typeface="Wingdings" pitchFamily="2" charset="2"/>
              </a:rPr>
              <a:t>There are also partially observable systems.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>
                <a:sym typeface="Wingdings" pitchFamily="2" charset="2"/>
              </a:rPr>
              <a:t>Observable means here completely state observable.</a:t>
            </a:r>
            <a:endParaRPr lang="en-US" dirty="0"/>
          </a:p>
          <a:p>
            <a:pPr eaLnBrk="1" hangingPunct="1">
              <a:defRPr/>
            </a:pPr>
            <a:r>
              <a:rPr lang="en-US" dirty="0">
                <a:sym typeface="Wingdings" pitchFamily="2" charset="2"/>
              </a:rPr>
              <a:t>A system is observable when the </a:t>
            </a:r>
            <a:r>
              <a:rPr lang="en-US" dirty="0">
                <a:solidFill>
                  <a:schemeClr val="folHlink"/>
                </a:solidFill>
                <a:sym typeface="Wingdings" pitchFamily="2" charset="2"/>
              </a:rPr>
              <a:t>observability matrix</a:t>
            </a:r>
            <a:r>
              <a:rPr lang="en-US" dirty="0">
                <a:sym typeface="Wingdings" pitchFamily="2" charset="2"/>
              </a:rPr>
              <a:t> has full rank. </a:t>
            </a:r>
          </a:p>
        </p:txBody>
      </p:sp>
      <p:sp>
        <p:nvSpPr>
          <p:cNvPr id="25605" name="Text Box 4">
            <a:extLst>
              <a:ext uri="{FF2B5EF4-FFF2-40B4-BE49-F238E27FC236}">
                <a16:creationId xmlns:a16="http://schemas.microsoft.com/office/drawing/2014/main" id="{19FBAB0C-7B49-4104-96C8-1CEA41EE21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6400800"/>
            <a:ext cx="2171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2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72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72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72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238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C88383-E028-4B92-A15F-4A9EB95AF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r>
              <a:rPr lang="en-US" sz="1400">
                <a:latin typeface="Arial" panose="020B0604020202020204" pitchFamily="34" charset="0"/>
              </a:rPr>
              <a:t> </a:t>
            </a:r>
            <a:fld id="{0F72F089-6C3C-4CC3-8283-1E74E083D6C7}" type="slidenum">
              <a:rPr lang="en-US" sz="1400" smtClean="0">
                <a:latin typeface="Arial" panose="020B0604020202020204" pitchFamily="34" charset="0"/>
              </a:rPr>
              <a:pPr>
                <a:defRPr/>
              </a:pPr>
              <a:t>3</a:t>
            </a:fld>
            <a:endParaRPr lang="en-US" sz="1400">
              <a:latin typeface="Arial" panose="020B0604020202020204" pitchFamily="34" charset="0"/>
            </a:endParaRPr>
          </a:p>
        </p:txBody>
      </p:sp>
      <p:sp>
        <p:nvSpPr>
          <p:cNvPr id="292866" name="Rectangle 2">
            <a:extLst>
              <a:ext uri="{FF2B5EF4-FFF2-40B4-BE49-F238E27FC236}">
                <a16:creationId xmlns:a16="http://schemas.microsoft.com/office/drawing/2014/main" id="{233B0E7C-7895-4318-81FD-28AFFB4629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14300"/>
            <a:ext cx="8229600" cy="11811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/>
              <a:t>State Space Representation</a:t>
            </a:r>
          </a:p>
        </p:txBody>
      </p:sp>
      <p:sp>
        <p:nvSpPr>
          <p:cNvPr id="292867" name="Rectangle 3">
            <a:extLst>
              <a:ext uri="{FF2B5EF4-FFF2-40B4-BE49-F238E27FC236}">
                <a16:creationId xmlns:a16="http://schemas.microsoft.com/office/drawing/2014/main" id="{F5629017-78F3-4461-8B4C-00E49DB7F6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57300"/>
            <a:ext cx="8458200" cy="48387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/>
              <a:t>x: state vector.</a:t>
            </a:r>
          </a:p>
          <a:p>
            <a:pPr lvl="1" eaLnBrk="1" hangingPunct="1">
              <a:defRPr/>
            </a:pPr>
            <a:r>
              <a:rPr lang="en-US" sz="2400" dirty="0"/>
              <a:t>x may represent system variables (displacement, velocity, voltage, temperature, pressure, etc.)</a:t>
            </a:r>
          </a:p>
          <a:p>
            <a:pPr lvl="1" eaLnBrk="1" hangingPunct="1">
              <a:defRPr/>
            </a:pPr>
            <a:r>
              <a:rPr lang="en-US" sz="2400" dirty="0"/>
              <a:t>Sometimes x does not have an obvious physical meaning.</a:t>
            </a:r>
          </a:p>
          <a:p>
            <a:pPr eaLnBrk="1" hangingPunct="1">
              <a:defRPr/>
            </a:pPr>
            <a:r>
              <a:rPr lang="en-US" sz="2800" dirty="0"/>
              <a:t>y: output. May represent: </a:t>
            </a:r>
          </a:p>
          <a:p>
            <a:pPr lvl="1" eaLnBrk="1" hangingPunct="1">
              <a:defRPr/>
            </a:pPr>
            <a:r>
              <a:rPr lang="en-US" sz="2400" dirty="0"/>
              <a:t>Sensor output (frequency, flow rate, current, etc.)</a:t>
            </a:r>
          </a:p>
          <a:p>
            <a:pPr lvl="1" eaLnBrk="1" hangingPunct="1">
              <a:defRPr/>
            </a:pPr>
            <a:r>
              <a:rPr lang="en-US" sz="2400" dirty="0"/>
              <a:t>Simulation output (variables we wish to visualize).</a:t>
            </a:r>
          </a:p>
          <a:p>
            <a:pPr eaLnBrk="1" hangingPunct="1">
              <a:defRPr/>
            </a:pPr>
            <a:r>
              <a:rPr lang="en-US" sz="2800" dirty="0"/>
              <a:t>r: input (such as force, torque, voltage, etc.)</a:t>
            </a:r>
          </a:p>
        </p:txBody>
      </p:sp>
      <p:sp>
        <p:nvSpPr>
          <p:cNvPr id="7173" name="Text Box 4">
            <a:extLst>
              <a:ext uri="{FF2B5EF4-FFF2-40B4-BE49-F238E27FC236}">
                <a16:creationId xmlns:a16="http://schemas.microsoft.com/office/drawing/2014/main" id="{07971C84-D9C6-4563-9FFB-ABB77B6124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6400800"/>
            <a:ext cx="2171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2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92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92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92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92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92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92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286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8CEE644F-4137-4445-9B96-7D5A90F72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r>
              <a:rPr lang="en-US" sz="1400">
                <a:latin typeface="Arial" panose="020B0604020202020204" pitchFamily="34" charset="0"/>
              </a:rPr>
              <a:t> </a:t>
            </a:r>
            <a:fld id="{CC1BAFD3-8A4C-494C-BFDB-53BA7FFD84A8}" type="slidenum">
              <a:rPr lang="en-US" sz="1400" smtClean="0">
                <a:latin typeface="Arial" panose="020B0604020202020204" pitchFamily="34" charset="0"/>
              </a:rPr>
              <a:pPr>
                <a:defRPr/>
              </a:pPr>
              <a:t>4</a:t>
            </a:fld>
            <a:endParaRPr lang="en-US" sz="1400">
              <a:latin typeface="Arial" panose="020B0604020202020204" pitchFamily="34" charset="0"/>
            </a:endParaRPr>
          </a:p>
        </p:txBody>
      </p:sp>
      <p:sp>
        <p:nvSpPr>
          <p:cNvPr id="249858" name="Rectangle 2">
            <a:extLst>
              <a:ext uri="{FF2B5EF4-FFF2-40B4-BE49-F238E27FC236}">
                <a16:creationId xmlns:a16="http://schemas.microsoft.com/office/drawing/2014/main" id="{E16516A5-2703-40CA-8865-34D7A89D82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14300"/>
            <a:ext cx="8229600" cy="11811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/>
              <a:t>State Space Representation</a:t>
            </a:r>
          </a:p>
        </p:txBody>
      </p:sp>
      <p:sp>
        <p:nvSpPr>
          <p:cNvPr id="249859" name="Rectangle 3">
            <a:extLst>
              <a:ext uri="{FF2B5EF4-FFF2-40B4-BE49-F238E27FC236}">
                <a16:creationId xmlns:a16="http://schemas.microsoft.com/office/drawing/2014/main" id="{E090F4FA-29CC-4F8E-81A9-0469ACEC47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57300"/>
            <a:ext cx="8458200" cy="48387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Note also the discrete time representation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/>
              <a:t>Recall the continuous time representation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</p:txBody>
      </p:sp>
      <p:sp>
        <p:nvSpPr>
          <p:cNvPr id="9221" name="Text Box 4">
            <a:extLst>
              <a:ext uri="{FF2B5EF4-FFF2-40B4-BE49-F238E27FC236}">
                <a16:creationId xmlns:a16="http://schemas.microsoft.com/office/drawing/2014/main" id="{3703CA97-2362-4FE5-9AE0-546D82847A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6400800"/>
            <a:ext cx="2171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pSp>
        <p:nvGrpSpPr>
          <p:cNvPr id="9222" name="Group 26">
            <a:extLst>
              <a:ext uri="{FF2B5EF4-FFF2-40B4-BE49-F238E27FC236}">
                <a16:creationId xmlns:a16="http://schemas.microsoft.com/office/drawing/2014/main" id="{2CE34A2C-F301-469F-92A1-48E189006715}"/>
              </a:ext>
            </a:extLst>
          </p:cNvPr>
          <p:cNvGrpSpPr>
            <a:grpSpLocks/>
          </p:cNvGrpSpPr>
          <p:nvPr/>
        </p:nvGrpSpPr>
        <p:grpSpPr bwMode="auto">
          <a:xfrm>
            <a:off x="428625" y="2171700"/>
            <a:ext cx="8274050" cy="1485900"/>
            <a:chOff x="428626" y="2171700"/>
            <a:chExt cx="8274051" cy="1485900"/>
          </a:xfrm>
        </p:grpSpPr>
        <p:grpSp>
          <p:nvGrpSpPr>
            <p:cNvPr id="9232" name="Group 5">
              <a:extLst>
                <a:ext uri="{FF2B5EF4-FFF2-40B4-BE49-F238E27FC236}">
                  <a16:creationId xmlns:a16="http://schemas.microsoft.com/office/drawing/2014/main" id="{87D8CB85-3520-4352-9AFE-F5B9E3DE88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8626" y="2171700"/>
              <a:ext cx="8274051" cy="1485900"/>
              <a:chOff x="342" y="2448"/>
              <a:chExt cx="5212" cy="936"/>
            </a:xfrm>
          </p:grpSpPr>
          <p:sp>
            <p:nvSpPr>
              <p:cNvPr id="9234" name="Rectangle 6">
                <a:extLst>
                  <a:ext uri="{FF2B5EF4-FFF2-40B4-BE49-F238E27FC236}">
                    <a16:creationId xmlns:a16="http://schemas.microsoft.com/office/drawing/2014/main" id="{838D5EA3-C1AB-482D-95FB-40A3488A02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2" y="2448"/>
                <a:ext cx="2568" cy="936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folHlink"/>
                  </a:buClr>
                  <a:buSzPct val="65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6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FF3300"/>
                  </a:solidFill>
                </a:endParaRPr>
              </a:p>
            </p:txBody>
          </p:sp>
          <p:sp>
            <p:nvSpPr>
              <p:cNvPr id="9235" name="Line 7">
                <a:extLst>
                  <a:ext uri="{FF2B5EF4-FFF2-40B4-BE49-F238E27FC236}">
                    <a16:creationId xmlns:a16="http://schemas.microsoft.com/office/drawing/2014/main" id="{A74F1BA2-9E31-4490-8AB2-A190A8E044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8" y="2952"/>
                <a:ext cx="864" cy="0"/>
              </a:xfrm>
              <a:prstGeom prst="line">
                <a:avLst/>
              </a:prstGeom>
              <a:noFill/>
              <a:ln w="19050">
                <a:solidFill>
                  <a:schemeClr val="folHlink"/>
                </a:solidFill>
                <a:round/>
                <a:headEnd/>
                <a:tailEnd type="triangl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36" name="Line 8">
                <a:extLst>
                  <a:ext uri="{FF2B5EF4-FFF2-40B4-BE49-F238E27FC236}">
                    <a16:creationId xmlns:a16="http://schemas.microsoft.com/office/drawing/2014/main" id="{2EC93CF7-A517-4CB3-B88E-F4C7CAC347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24" y="2952"/>
                <a:ext cx="864" cy="0"/>
              </a:xfrm>
              <a:prstGeom prst="line">
                <a:avLst/>
              </a:prstGeom>
              <a:noFill/>
              <a:ln w="19050">
                <a:solidFill>
                  <a:schemeClr val="folHlink"/>
                </a:solidFill>
                <a:round/>
                <a:headEnd/>
                <a:tailEnd type="triangl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37" name="Text Box 9">
                <a:extLst>
                  <a:ext uri="{FF2B5EF4-FFF2-40B4-BE49-F238E27FC236}">
                    <a16:creationId xmlns:a16="http://schemas.microsoft.com/office/drawing/2014/main" id="{61286FEA-49E4-4018-A823-79AAA824463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88" y="2592"/>
                <a:ext cx="57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folHlink"/>
                  </a:buClr>
                  <a:buSzPct val="65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6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/>
                  <a:t>Input</a:t>
                </a:r>
              </a:p>
            </p:txBody>
          </p:sp>
          <p:sp>
            <p:nvSpPr>
              <p:cNvPr id="9238" name="Text Box 10">
                <a:extLst>
                  <a:ext uri="{FF2B5EF4-FFF2-40B4-BE49-F238E27FC236}">
                    <a16:creationId xmlns:a16="http://schemas.microsoft.com/office/drawing/2014/main" id="{EC866D92-1E73-4BC0-A4B8-ABFDE418E8F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20" y="2592"/>
                <a:ext cx="70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folHlink"/>
                  </a:buClr>
                  <a:buSzPct val="65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6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/>
                  <a:t>Output</a:t>
                </a:r>
              </a:p>
            </p:txBody>
          </p:sp>
          <p:sp>
            <p:nvSpPr>
              <p:cNvPr id="9239" name="Text Box 11">
                <a:extLst>
                  <a:ext uri="{FF2B5EF4-FFF2-40B4-BE49-F238E27FC236}">
                    <a16:creationId xmlns:a16="http://schemas.microsoft.com/office/drawing/2014/main" id="{4297092E-4D5A-4C2C-A956-467F32C1BB8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2" y="2808"/>
                <a:ext cx="432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folHlink"/>
                  </a:buClr>
                  <a:buSzPct val="65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6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/>
                  <a:t>r(k)</a:t>
                </a:r>
              </a:p>
            </p:txBody>
          </p:sp>
          <p:sp>
            <p:nvSpPr>
              <p:cNvPr id="9240" name="Text Box 12">
                <a:extLst>
                  <a:ext uri="{FF2B5EF4-FFF2-40B4-BE49-F238E27FC236}">
                    <a16:creationId xmlns:a16="http://schemas.microsoft.com/office/drawing/2014/main" id="{A54AFC18-3DF0-4CB0-B5AE-C0E2D328234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94" y="2808"/>
                <a:ext cx="460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folHlink"/>
                  </a:buClr>
                  <a:buSzPct val="65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6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/>
                  <a:t>y(k)</a:t>
                </a:r>
              </a:p>
            </p:txBody>
          </p:sp>
        </p:grpSp>
        <p:pic>
          <p:nvPicPr>
            <p:cNvPr id="9233" name="Picture 16" descr="txp_fig.png">
              <a:extLst>
                <a:ext uri="{FF2B5EF4-FFF2-40B4-BE49-F238E27FC236}">
                  <a16:creationId xmlns:a16="http://schemas.microsoft.com/office/drawing/2014/main" id="{4B30BD7D-A80B-4EC6-85A5-87F2ABAD8155}"/>
                </a:ext>
              </a:extLst>
            </p:cNvPr>
            <p:cNvPicPr>
              <a:picLocks noChangeAspect="1"/>
            </p:cNvPicPr>
            <p:nvPr>
              <p:custDataLst>
                <p:tags r:id="rId2"/>
              </p:custDataLst>
            </p:nvPr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2700" y="2567762"/>
              <a:ext cx="3958751" cy="7825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oup 5">
            <a:extLst>
              <a:ext uri="{FF2B5EF4-FFF2-40B4-BE49-F238E27FC236}">
                <a16:creationId xmlns:a16="http://schemas.microsoft.com/office/drawing/2014/main" id="{994DE8A1-6B1F-43ED-A723-07B03B9E0A33}"/>
              </a:ext>
            </a:extLst>
          </p:cNvPr>
          <p:cNvGrpSpPr>
            <a:grpSpLocks/>
          </p:cNvGrpSpPr>
          <p:nvPr/>
        </p:nvGrpSpPr>
        <p:grpSpPr bwMode="auto">
          <a:xfrm>
            <a:off x="838200" y="4838700"/>
            <a:ext cx="7416800" cy="1485900"/>
            <a:chOff x="648" y="2448"/>
            <a:chExt cx="4672" cy="936"/>
          </a:xfrm>
        </p:grpSpPr>
        <p:sp>
          <p:nvSpPr>
            <p:cNvPr id="9224" name="Rectangle 6">
              <a:extLst>
                <a:ext uri="{FF2B5EF4-FFF2-40B4-BE49-F238E27FC236}">
                  <a16:creationId xmlns:a16="http://schemas.microsoft.com/office/drawing/2014/main" id="{DA26A35E-CE36-4B20-B4BE-5F301F419D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4" y="2448"/>
              <a:ext cx="2016" cy="936"/>
            </a:xfrm>
            <a:prstGeom prst="rect">
              <a:avLst/>
            </a:prstGeom>
            <a:solidFill>
              <a:srgbClr val="00FFFF"/>
            </a:solidFill>
            <a:ln w="9525" algn="ctr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FF3300"/>
                </a:solidFill>
              </a:endParaRPr>
            </a:p>
          </p:txBody>
        </p:sp>
        <p:sp>
          <p:nvSpPr>
            <p:cNvPr id="9225" name="Line 7">
              <a:extLst>
                <a:ext uri="{FF2B5EF4-FFF2-40B4-BE49-F238E27FC236}">
                  <a16:creationId xmlns:a16="http://schemas.microsoft.com/office/drawing/2014/main" id="{362F77E9-5F28-4243-ADFC-16568E76BE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80" y="2952"/>
              <a:ext cx="86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6" name="Line 8">
              <a:extLst>
                <a:ext uri="{FF2B5EF4-FFF2-40B4-BE49-F238E27FC236}">
                  <a16:creationId xmlns:a16="http://schemas.microsoft.com/office/drawing/2014/main" id="{10ACAE2C-9AE6-473F-A758-03440DDE4A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0" y="2952"/>
              <a:ext cx="86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7" name="Text Box 9">
              <a:extLst>
                <a:ext uri="{FF2B5EF4-FFF2-40B4-BE49-F238E27FC236}">
                  <a16:creationId xmlns:a16="http://schemas.microsoft.com/office/drawing/2014/main" id="{D71C8C82-C398-4394-B26A-451A6F1D0D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4" y="2592"/>
              <a:ext cx="57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Input</a:t>
              </a:r>
            </a:p>
          </p:txBody>
        </p:sp>
        <p:sp>
          <p:nvSpPr>
            <p:cNvPr id="9228" name="Text Box 10">
              <a:extLst>
                <a:ext uri="{FF2B5EF4-FFF2-40B4-BE49-F238E27FC236}">
                  <a16:creationId xmlns:a16="http://schemas.microsoft.com/office/drawing/2014/main" id="{74EE3449-2FF5-4F0D-A565-DFC81B2E0D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2" y="2592"/>
              <a:ext cx="7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Output</a:t>
              </a:r>
            </a:p>
          </p:txBody>
        </p:sp>
        <p:sp>
          <p:nvSpPr>
            <p:cNvPr id="9229" name="Text Box 11">
              <a:extLst>
                <a:ext uri="{FF2B5EF4-FFF2-40B4-BE49-F238E27FC236}">
                  <a16:creationId xmlns:a16="http://schemas.microsoft.com/office/drawing/2014/main" id="{9A5D36C0-FC96-401E-935F-86AFDCF797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8" y="2808"/>
              <a:ext cx="39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r(t)</a:t>
              </a:r>
            </a:p>
          </p:txBody>
        </p:sp>
        <p:sp>
          <p:nvSpPr>
            <p:cNvPr id="9230" name="Text Box 12">
              <a:extLst>
                <a:ext uri="{FF2B5EF4-FFF2-40B4-BE49-F238E27FC236}">
                  <a16:creationId xmlns:a16="http://schemas.microsoft.com/office/drawing/2014/main" id="{0D4A7EF1-9624-4B88-9074-C3A3AA779F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6" y="2808"/>
              <a:ext cx="4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y(t)</a:t>
              </a:r>
            </a:p>
          </p:txBody>
        </p:sp>
        <p:pic>
          <p:nvPicPr>
            <p:cNvPr id="9231" name="Picture 13" descr="txp_fig">
              <a:extLst>
                <a:ext uri="{FF2B5EF4-FFF2-40B4-BE49-F238E27FC236}">
                  <a16:creationId xmlns:a16="http://schemas.microsoft.com/office/drawing/2014/main" id="{68D017C5-BC2B-412B-8F1C-F1CC19853ECA}"/>
                </a:ext>
              </a:extLst>
            </p:cNvPr>
            <p:cNvPicPr>
              <a:picLocks noChangeAspect="1" noChangeArrowheads="1"/>
            </p:cNvPicPr>
            <p:nvPr>
              <p:custDataLst>
                <p:tags r:id="rId1"/>
              </p:custDataLst>
            </p:nvPr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60" y="2592"/>
              <a:ext cx="1608" cy="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9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9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985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A9DA5-BD9A-4CC0-80AD-07F8FA275876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2273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/>
              <a:t>Transfer Functions</a:t>
            </a:r>
          </a:p>
        </p:txBody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57300"/>
            <a:ext cx="8229600" cy="48387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An I/O relationship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is expressed by a TF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baseline="30000" dirty="0">
              <a:latin typeface="cmsy10" pitchFamily="34" charset="0"/>
            </a:endParaRPr>
          </a:p>
        </p:txBody>
      </p:sp>
      <p:pic>
        <p:nvPicPr>
          <p:cNvPr id="15366" name="Picture 4" descr="txp_fig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" y="1943100"/>
            <a:ext cx="7742238" cy="1074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67" name="Picture 5" descr="txp_fig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" y="4686300"/>
            <a:ext cx="7543800" cy="1111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91420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A9DA5-BD9A-4CC0-80AD-07F8FA275876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2273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/>
              <a:t>Transfer Functions</a:t>
            </a:r>
          </a:p>
        </p:txBody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57300"/>
            <a:ext cx="8229600" cy="48387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An I/O relationship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is expressed by a TF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baseline="30000" dirty="0">
              <a:latin typeface="cmsy10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9B75989-9372-4C3D-A041-F3D1DF61FB3C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084824"/>
            <a:ext cx="8360704" cy="866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A3FF007-88F0-4B13-BAF8-1E482C2F232F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02" y="4690001"/>
            <a:ext cx="7626796" cy="1110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68222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5">
            <a:extLst>
              <a:ext uri="{FF2B5EF4-FFF2-40B4-BE49-F238E27FC236}">
                <a16:creationId xmlns:a16="http://schemas.microsoft.com/office/drawing/2014/main" id="{5998200F-B5C9-4681-89FA-BCB66801F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r>
              <a:rPr lang="en-US" sz="1400">
                <a:latin typeface="Arial" panose="020B0604020202020204" pitchFamily="34" charset="0"/>
              </a:rPr>
              <a:t> </a:t>
            </a:r>
            <a:fld id="{909FCFCA-70DD-4E54-871E-09164C5C354E}" type="slidenum">
              <a:rPr lang="en-US" sz="1400" smtClean="0">
                <a:latin typeface="Arial" panose="020B0604020202020204" pitchFamily="34" charset="0"/>
              </a:rPr>
              <a:pPr>
                <a:defRPr/>
              </a:pPr>
              <a:t>7</a:t>
            </a:fld>
            <a:endParaRPr lang="en-US" sz="1400">
              <a:latin typeface="Arial" panose="020B0604020202020204" pitchFamily="34" charset="0"/>
            </a:endParaRPr>
          </a:p>
        </p:txBody>
      </p:sp>
      <p:sp>
        <p:nvSpPr>
          <p:cNvPr id="373762" name="Rectangle 2">
            <a:extLst>
              <a:ext uri="{FF2B5EF4-FFF2-40B4-BE49-F238E27FC236}">
                <a16:creationId xmlns:a16="http://schemas.microsoft.com/office/drawing/2014/main" id="{98EC9AD7-0722-4A4C-A4B8-1A5AD7469E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14300"/>
            <a:ext cx="8229600" cy="11811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/>
              <a:t>Relation between SS and TF models</a:t>
            </a:r>
          </a:p>
        </p:txBody>
      </p:sp>
      <p:sp>
        <p:nvSpPr>
          <p:cNvPr id="373763" name="Rectangle 3">
            <a:extLst>
              <a:ext uri="{FF2B5EF4-FFF2-40B4-BE49-F238E27FC236}">
                <a16:creationId xmlns:a16="http://schemas.microsoft.com/office/drawing/2014/main" id="{89AEBF39-D009-42B4-B1E7-868BA7CFF9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42900" y="1257300"/>
            <a:ext cx="8572500" cy="48387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Conversions </a:t>
            </a:r>
            <a:r>
              <a:rPr lang="en-US" dirty="0">
                <a:sym typeface="Wingdings" pitchFamily="2" charset="2"/>
              </a:rPr>
              <a:t>TF  SS and SS  TF possible.</a:t>
            </a:r>
            <a:endParaRPr lang="en-US" dirty="0"/>
          </a:p>
          <a:p>
            <a:pPr eaLnBrk="1" hangingPunct="1">
              <a:defRPr/>
            </a:pPr>
            <a:endParaRPr lang="en-US" dirty="0"/>
          </a:p>
        </p:txBody>
      </p:sp>
      <p:sp>
        <p:nvSpPr>
          <p:cNvPr id="13317" name="Text Box 4">
            <a:extLst>
              <a:ext uri="{FF2B5EF4-FFF2-40B4-BE49-F238E27FC236}">
                <a16:creationId xmlns:a16="http://schemas.microsoft.com/office/drawing/2014/main" id="{7B2E0097-F6FC-4A85-B51E-09B27A87FB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6400800"/>
            <a:ext cx="2171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pSp>
        <p:nvGrpSpPr>
          <p:cNvPr id="2" name="Group 5">
            <a:extLst>
              <a:ext uri="{FF2B5EF4-FFF2-40B4-BE49-F238E27FC236}">
                <a16:creationId xmlns:a16="http://schemas.microsoft.com/office/drawing/2014/main" id="{16326423-3EB8-4814-8CA8-AF105F693077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2171700"/>
            <a:ext cx="7416800" cy="1485900"/>
            <a:chOff x="648" y="2448"/>
            <a:chExt cx="4672" cy="936"/>
          </a:xfrm>
        </p:grpSpPr>
        <p:sp>
          <p:nvSpPr>
            <p:cNvPr id="13329" name="Rectangle 6">
              <a:extLst>
                <a:ext uri="{FF2B5EF4-FFF2-40B4-BE49-F238E27FC236}">
                  <a16:creationId xmlns:a16="http://schemas.microsoft.com/office/drawing/2014/main" id="{534A1558-D581-46B1-8904-9840C2E92E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4" y="2448"/>
              <a:ext cx="2016" cy="936"/>
            </a:xfrm>
            <a:prstGeom prst="rect">
              <a:avLst/>
            </a:prstGeom>
            <a:solidFill>
              <a:srgbClr val="00FFFF"/>
            </a:solidFill>
            <a:ln w="9525" algn="ctr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FF3300"/>
                </a:solidFill>
              </a:endParaRPr>
            </a:p>
          </p:txBody>
        </p:sp>
        <p:sp>
          <p:nvSpPr>
            <p:cNvPr id="13330" name="Line 7">
              <a:extLst>
                <a:ext uri="{FF2B5EF4-FFF2-40B4-BE49-F238E27FC236}">
                  <a16:creationId xmlns:a16="http://schemas.microsoft.com/office/drawing/2014/main" id="{7A2042FE-0A63-412E-A288-C60078D8F1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80" y="2952"/>
              <a:ext cx="86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1" name="Line 8">
              <a:extLst>
                <a:ext uri="{FF2B5EF4-FFF2-40B4-BE49-F238E27FC236}">
                  <a16:creationId xmlns:a16="http://schemas.microsoft.com/office/drawing/2014/main" id="{938BE08C-3CC1-48E8-A755-46819E050C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0" y="2952"/>
              <a:ext cx="86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2" name="Text Box 9">
              <a:extLst>
                <a:ext uri="{FF2B5EF4-FFF2-40B4-BE49-F238E27FC236}">
                  <a16:creationId xmlns:a16="http://schemas.microsoft.com/office/drawing/2014/main" id="{83AABFE3-180D-4B9D-B9E4-0F1C1FBD6F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4" y="2592"/>
              <a:ext cx="57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Input</a:t>
              </a:r>
            </a:p>
          </p:txBody>
        </p:sp>
        <p:sp>
          <p:nvSpPr>
            <p:cNvPr id="13333" name="Text Box 10">
              <a:extLst>
                <a:ext uri="{FF2B5EF4-FFF2-40B4-BE49-F238E27FC236}">
                  <a16:creationId xmlns:a16="http://schemas.microsoft.com/office/drawing/2014/main" id="{74DF4861-A1F5-48FD-AAF7-35EB01913E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2" y="2592"/>
              <a:ext cx="7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Output</a:t>
              </a:r>
            </a:p>
          </p:txBody>
        </p:sp>
        <p:sp>
          <p:nvSpPr>
            <p:cNvPr id="13334" name="Text Box 11">
              <a:extLst>
                <a:ext uri="{FF2B5EF4-FFF2-40B4-BE49-F238E27FC236}">
                  <a16:creationId xmlns:a16="http://schemas.microsoft.com/office/drawing/2014/main" id="{7DA3B258-2888-4EB4-8920-4DD7E43EF2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8" y="2808"/>
              <a:ext cx="39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r(t)</a:t>
              </a:r>
            </a:p>
          </p:txBody>
        </p:sp>
        <p:sp>
          <p:nvSpPr>
            <p:cNvPr id="13335" name="Text Box 12">
              <a:extLst>
                <a:ext uri="{FF2B5EF4-FFF2-40B4-BE49-F238E27FC236}">
                  <a16:creationId xmlns:a16="http://schemas.microsoft.com/office/drawing/2014/main" id="{53FDF91A-0A1F-4961-AE16-53128A513B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6" y="2808"/>
              <a:ext cx="4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y(t)</a:t>
              </a:r>
            </a:p>
          </p:txBody>
        </p:sp>
        <p:pic>
          <p:nvPicPr>
            <p:cNvPr id="13336" name="Picture 13" descr="txp_fig">
              <a:extLst>
                <a:ext uri="{FF2B5EF4-FFF2-40B4-BE49-F238E27FC236}">
                  <a16:creationId xmlns:a16="http://schemas.microsoft.com/office/drawing/2014/main" id="{5D348F34-CC94-416B-9D83-538CB1BE8B00}"/>
                </a:ext>
              </a:extLst>
            </p:cNvPr>
            <p:cNvPicPr>
              <a:picLocks noChangeAspect="1" noChangeArrowheads="1"/>
            </p:cNvPicPr>
            <p:nvPr>
              <p:custDataLst>
                <p:tags r:id="rId3"/>
              </p:custDataLst>
            </p:nvPr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60" y="2592"/>
              <a:ext cx="1608" cy="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3319" name="Picture 14" descr="txp_fig">
            <a:extLst>
              <a:ext uri="{FF2B5EF4-FFF2-40B4-BE49-F238E27FC236}">
                <a16:creationId xmlns:a16="http://schemas.microsoft.com/office/drawing/2014/main" id="{7D17B079-D686-41EE-921A-36900E01784B}"/>
              </a:ext>
            </a:extLst>
          </p:cNvPr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8350" y="2401888"/>
            <a:ext cx="2552700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3320" name="Group 15">
            <a:extLst>
              <a:ext uri="{FF2B5EF4-FFF2-40B4-BE49-F238E27FC236}">
                <a16:creationId xmlns:a16="http://schemas.microsoft.com/office/drawing/2014/main" id="{A9CD1F83-C45D-4842-AB15-0DAC7C596435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4343400"/>
            <a:ext cx="7416800" cy="1485900"/>
            <a:chOff x="576" y="2736"/>
            <a:chExt cx="4672" cy="936"/>
          </a:xfrm>
        </p:grpSpPr>
        <p:sp>
          <p:nvSpPr>
            <p:cNvPr id="13321" name="Rectangle 16">
              <a:extLst>
                <a:ext uri="{FF2B5EF4-FFF2-40B4-BE49-F238E27FC236}">
                  <a16:creationId xmlns:a16="http://schemas.microsoft.com/office/drawing/2014/main" id="{3F09B24B-C571-41F5-947F-F6162A2927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736"/>
              <a:ext cx="2016" cy="936"/>
            </a:xfrm>
            <a:prstGeom prst="rect">
              <a:avLst/>
            </a:prstGeom>
            <a:solidFill>
              <a:srgbClr val="00FFFF"/>
            </a:solidFill>
            <a:ln w="9525" algn="ctr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FF3300"/>
                </a:solidFill>
              </a:endParaRPr>
            </a:p>
          </p:txBody>
        </p:sp>
        <p:sp>
          <p:nvSpPr>
            <p:cNvPr id="13322" name="Line 17">
              <a:extLst>
                <a:ext uri="{FF2B5EF4-FFF2-40B4-BE49-F238E27FC236}">
                  <a16:creationId xmlns:a16="http://schemas.microsoft.com/office/drawing/2014/main" id="{E1D1734D-3486-42C5-BFF9-715BF7E49F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3240"/>
              <a:ext cx="86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3" name="Line 18">
              <a:extLst>
                <a:ext uri="{FF2B5EF4-FFF2-40B4-BE49-F238E27FC236}">
                  <a16:creationId xmlns:a16="http://schemas.microsoft.com/office/drawing/2014/main" id="{B494C421-9709-44B8-BF09-F5E73EC71F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3240"/>
              <a:ext cx="86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4" name="Text Box 19">
              <a:extLst>
                <a:ext uri="{FF2B5EF4-FFF2-40B4-BE49-F238E27FC236}">
                  <a16:creationId xmlns:a16="http://schemas.microsoft.com/office/drawing/2014/main" id="{EF8F7E01-4DDA-48FE-90CA-2325F531E9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52" y="2880"/>
              <a:ext cx="57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Input</a:t>
              </a:r>
            </a:p>
          </p:txBody>
        </p:sp>
        <p:sp>
          <p:nvSpPr>
            <p:cNvPr id="13325" name="Text Box 20">
              <a:extLst>
                <a:ext uri="{FF2B5EF4-FFF2-40B4-BE49-F238E27FC236}">
                  <a16:creationId xmlns:a16="http://schemas.microsoft.com/office/drawing/2014/main" id="{EFA0582D-6D6C-4D69-9B0C-8E727390F8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0" y="2880"/>
              <a:ext cx="7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Output</a:t>
              </a:r>
            </a:p>
          </p:txBody>
        </p:sp>
        <p:sp>
          <p:nvSpPr>
            <p:cNvPr id="13326" name="Text Box 21">
              <a:extLst>
                <a:ext uri="{FF2B5EF4-FFF2-40B4-BE49-F238E27FC236}">
                  <a16:creationId xmlns:a16="http://schemas.microsoft.com/office/drawing/2014/main" id="{EC0136E3-EEC1-4133-BE0D-EE3C02133A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6" y="3096"/>
              <a:ext cx="39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r(t)</a:t>
              </a:r>
            </a:p>
          </p:txBody>
        </p:sp>
        <p:sp>
          <p:nvSpPr>
            <p:cNvPr id="13327" name="Text Box 22">
              <a:extLst>
                <a:ext uri="{FF2B5EF4-FFF2-40B4-BE49-F238E27FC236}">
                  <a16:creationId xmlns:a16="http://schemas.microsoft.com/office/drawing/2014/main" id="{FE9ED1A4-FBAD-4A3C-B65B-C7948488EC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24" y="3096"/>
              <a:ext cx="4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y(t)</a:t>
              </a:r>
            </a:p>
          </p:txBody>
        </p:sp>
        <p:pic>
          <p:nvPicPr>
            <p:cNvPr id="13328" name="Picture 23" descr="txp_fig">
              <a:extLst>
                <a:ext uri="{FF2B5EF4-FFF2-40B4-BE49-F238E27FC236}">
                  <a16:creationId xmlns:a16="http://schemas.microsoft.com/office/drawing/2014/main" id="{1250C14A-41E9-4522-9ED4-FD6DFD59BA8B}"/>
                </a:ext>
              </a:extLst>
            </p:cNvPr>
            <p:cNvPicPr>
              <a:picLocks noChangeAspect="1" noChangeArrowheads="1"/>
            </p:cNvPicPr>
            <p:nvPr>
              <p:custDataLst>
                <p:tags r:id="rId2"/>
              </p:custDataLst>
            </p:nvPr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44" y="3096"/>
              <a:ext cx="1872" cy="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3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376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4CECB0CE-B26E-4CBD-AB13-E23769E54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r>
              <a:rPr lang="en-US" sz="1400">
                <a:latin typeface="Arial" panose="020B0604020202020204" pitchFamily="34" charset="0"/>
              </a:rPr>
              <a:t> </a:t>
            </a:r>
            <a:fld id="{35951326-481D-448E-A083-3ACE8567948F}" type="slidenum">
              <a:rPr lang="en-US" sz="1400" smtClean="0">
                <a:latin typeface="Arial" panose="020B0604020202020204" pitchFamily="34" charset="0"/>
              </a:rPr>
              <a:pPr>
                <a:defRPr/>
              </a:pPr>
              <a:t>8</a:t>
            </a:fld>
            <a:endParaRPr lang="en-US" sz="1400">
              <a:latin typeface="Arial" panose="020B0604020202020204" pitchFamily="34" charset="0"/>
            </a:endParaRPr>
          </a:p>
        </p:txBody>
      </p:sp>
      <p:sp>
        <p:nvSpPr>
          <p:cNvPr id="375810" name="Rectangle 2">
            <a:extLst>
              <a:ext uri="{FF2B5EF4-FFF2-40B4-BE49-F238E27FC236}">
                <a16:creationId xmlns:a16="http://schemas.microsoft.com/office/drawing/2014/main" id="{D983F9C4-96E3-4BB4-A89C-A43C74D670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14300"/>
            <a:ext cx="8229600" cy="11811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/>
              <a:t>Transfer Function of SS Model</a:t>
            </a:r>
          </a:p>
        </p:txBody>
      </p:sp>
      <p:sp>
        <p:nvSpPr>
          <p:cNvPr id="375811" name="Rectangle 3">
            <a:extLst>
              <a:ext uri="{FF2B5EF4-FFF2-40B4-BE49-F238E27FC236}">
                <a16:creationId xmlns:a16="http://schemas.microsoft.com/office/drawing/2014/main" id="{F9AD4BC1-24CB-4BFF-92A3-99F051BCE2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42900" y="1257300"/>
            <a:ext cx="8572500" cy="48387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Assumes zero initial conditions: x(0) = 0.</a:t>
            </a:r>
          </a:p>
          <a:p>
            <a:pPr eaLnBrk="1" hangingPunct="1">
              <a:defRPr/>
            </a:pPr>
            <a:endParaRPr lang="en-US" dirty="0"/>
          </a:p>
        </p:txBody>
      </p:sp>
      <p:sp>
        <p:nvSpPr>
          <p:cNvPr id="15365" name="Text Box 4">
            <a:extLst>
              <a:ext uri="{FF2B5EF4-FFF2-40B4-BE49-F238E27FC236}">
                <a16:creationId xmlns:a16="http://schemas.microsoft.com/office/drawing/2014/main" id="{FCDE3958-86BA-4C7B-B471-F75905AA5D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6400800"/>
            <a:ext cx="2171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pSp>
        <p:nvGrpSpPr>
          <p:cNvPr id="2" name="Group 5">
            <a:extLst>
              <a:ext uri="{FF2B5EF4-FFF2-40B4-BE49-F238E27FC236}">
                <a16:creationId xmlns:a16="http://schemas.microsoft.com/office/drawing/2014/main" id="{CCF93971-D30E-4B0E-ACF0-79A140637FF2}"/>
              </a:ext>
            </a:extLst>
          </p:cNvPr>
          <p:cNvGrpSpPr>
            <a:grpSpLocks/>
          </p:cNvGrpSpPr>
          <p:nvPr/>
        </p:nvGrpSpPr>
        <p:grpSpPr bwMode="auto">
          <a:xfrm>
            <a:off x="885825" y="2122488"/>
            <a:ext cx="7416800" cy="1485900"/>
            <a:chOff x="648" y="2448"/>
            <a:chExt cx="4672" cy="936"/>
          </a:xfrm>
        </p:grpSpPr>
        <p:sp>
          <p:nvSpPr>
            <p:cNvPr id="15368" name="Rectangle 6">
              <a:extLst>
                <a:ext uri="{FF2B5EF4-FFF2-40B4-BE49-F238E27FC236}">
                  <a16:creationId xmlns:a16="http://schemas.microsoft.com/office/drawing/2014/main" id="{6E308150-62FD-4681-BD3A-F33075C8F3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4" y="2448"/>
              <a:ext cx="2016" cy="936"/>
            </a:xfrm>
            <a:prstGeom prst="rect">
              <a:avLst/>
            </a:prstGeom>
            <a:solidFill>
              <a:srgbClr val="00FFFF"/>
            </a:solidFill>
            <a:ln w="9525" algn="ctr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FF3300"/>
                </a:solidFill>
              </a:endParaRPr>
            </a:p>
          </p:txBody>
        </p:sp>
        <p:sp>
          <p:nvSpPr>
            <p:cNvPr id="15369" name="Line 7">
              <a:extLst>
                <a:ext uri="{FF2B5EF4-FFF2-40B4-BE49-F238E27FC236}">
                  <a16:creationId xmlns:a16="http://schemas.microsoft.com/office/drawing/2014/main" id="{AA807C24-25E2-480A-9F3D-80AFF91519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80" y="2952"/>
              <a:ext cx="86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0" name="Line 8">
              <a:extLst>
                <a:ext uri="{FF2B5EF4-FFF2-40B4-BE49-F238E27FC236}">
                  <a16:creationId xmlns:a16="http://schemas.microsoft.com/office/drawing/2014/main" id="{952B58C8-E1D7-49F1-B892-FD19EBD132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0" y="2952"/>
              <a:ext cx="86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1" name="Text Box 9">
              <a:extLst>
                <a:ext uri="{FF2B5EF4-FFF2-40B4-BE49-F238E27FC236}">
                  <a16:creationId xmlns:a16="http://schemas.microsoft.com/office/drawing/2014/main" id="{2F6A1DBE-F69F-4B34-A874-C3E9BFCE82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4" y="2592"/>
              <a:ext cx="57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Input</a:t>
              </a:r>
            </a:p>
          </p:txBody>
        </p:sp>
        <p:sp>
          <p:nvSpPr>
            <p:cNvPr id="15372" name="Text Box 10">
              <a:extLst>
                <a:ext uri="{FF2B5EF4-FFF2-40B4-BE49-F238E27FC236}">
                  <a16:creationId xmlns:a16="http://schemas.microsoft.com/office/drawing/2014/main" id="{FA9EA56B-0B6D-48A6-AC40-5E7A012DDC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2" y="2592"/>
              <a:ext cx="7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Output</a:t>
              </a:r>
            </a:p>
          </p:txBody>
        </p:sp>
        <p:sp>
          <p:nvSpPr>
            <p:cNvPr id="15373" name="Text Box 11">
              <a:extLst>
                <a:ext uri="{FF2B5EF4-FFF2-40B4-BE49-F238E27FC236}">
                  <a16:creationId xmlns:a16="http://schemas.microsoft.com/office/drawing/2014/main" id="{90FE48B6-31F3-4F75-B6BF-C0DA8F4327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8" y="2808"/>
              <a:ext cx="39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r(t)</a:t>
              </a:r>
            </a:p>
          </p:txBody>
        </p:sp>
        <p:sp>
          <p:nvSpPr>
            <p:cNvPr id="15374" name="Text Box 12">
              <a:extLst>
                <a:ext uri="{FF2B5EF4-FFF2-40B4-BE49-F238E27FC236}">
                  <a16:creationId xmlns:a16="http://schemas.microsoft.com/office/drawing/2014/main" id="{364456FB-CB37-45ED-A6C3-1A72D245F8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6" y="2808"/>
              <a:ext cx="4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y(t)</a:t>
              </a:r>
            </a:p>
          </p:txBody>
        </p:sp>
        <p:pic>
          <p:nvPicPr>
            <p:cNvPr id="15375" name="Picture 13" descr="txp_fig">
              <a:extLst>
                <a:ext uri="{FF2B5EF4-FFF2-40B4-BE49-F238E27FC236}">
                  <a16:creationId xmlns:a16="http://schemas.microsoft.com/office/drawing/2014/main" id="{C8711EE3-7C2F-46C2-B05D-038776C5DA22}"/>
                </a:ext>
              </a:extLst>
            </p:cNvPr>
            <p:cNvPicPr>
              <a:picLocks noChangeAspect="1" noChangeArrowheads="1"/>
            </p:cNvPicPr>
            <p:nvPr>
              <p:custDataLst>
                <p:tags r:id="rId2"/>
              </p:custDataLst>
            </p:nvPr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60" y="2592"/>
              <a:ext cx="1608" cy="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5367" name="Picture 14" descr="txp_fig">
            <a:extLst>
              <a:ext uri="{FF2B5EF4-FFF2-40B4-BE49-F238E27FC236}">
                <a16:creationId xmlns:a16="http://schemas.microsoft.com/office/drawing/2014/main" id="{1B2BCFAD-4C43-4971-9AEF-E8727BD716AC}"/>
              </a:ext>
            </a:extLst>
          </p:cNvPr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663" y="3929063"/>
            <a:ext cx="8572500" cy="137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5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581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4CECB0CE-B26E-4CBD-AB13-E23769E54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r>
              <a:rPr lang="en-US" sz="1400">
                <a:latin typeface="Arial" panose="020B0604020202020204" pitchFamily="34" charset="0"/>
              </a:rPr>
              <a:t> </a:t>
            </a:r>
            <a:fld id="{35951326-481D-448E-A083-3ACE8567948F}" type="slidenum">
              <a:rPr lang="en-US" sz="1400" smtClean="0">
                <a:latin typeface="Arial" panose="020B0604020202020204" pitchFamily="34" charset="0"/>
              </a:rPr>
              <a:pPr>
                <a:defRPr/>
              </a:pPr>
              <a:t>9</a:t>
            </a:fld>
            <a:endParaRPr lang="en-US" sz="1400">
              <a:latin typeface="Arial" panose="020B0604020202020204" pitchFamily="34" charset="0"/>
            </a:endParaRPr>
          </a:p>
        </p:txBody>
      </p:sp>
      <p:sp>
        <p:nvSpPr>
          <p:cNvPr id="375810" name="Rectangle 2">
            <a:extLst>
              <a:ext uri="{FF2B5EF4-FFF2-40B4-BE49-F238E27FC236}">
                <a16:creationId xmlns:a16="http://schemas.microsoft.com/office/drawing/2014/main" id="{D983F9C4-96E3-4BB4-A89C-A43C74D670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14300"/>
            <a:ext cx="82296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/>
              <a:t>MATLAB Examples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5811" name="Rectangle 3">
                <a:extLst>
                  <a:ext uri="{FF2B5EF4-FFF2-40B4-BE49-F238E27FC236}">
                    <a16:creationId xmlns:a16="http://schemas.microsoft.com/office/drawing/2014/main" id="{F9AD4BC1-24CB-4BFF-92A3-99F051BCE202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42900" y="952500"/>
                <a:ext cx="8572500" cy="5143500"/>
              </a:xfrm>
            </p:spPr>
            <p:txBody>
              <a:bodyPr/>
              <a:lstStyle/>
              <a:p>
                <a:pPr eaLnBrk="1" hangingPunct="1">
                  <a:defRPr/>
                </a:pPr>
                <a:r>
                  <a:rPr lang="en-US" sz="2800" dirty="0"/>
                  <a:t>Find a state-variable representation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−5</m:t>
                        </m:r>
                      </m:num>
                      <m:den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+3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den>
                    </m:f>
                  </m:oMath>
                </a14:m>
                <a:r>
                  <a:rPr lang="en-US" dirty="0"/>
                  <a:t>.</a:t>
                </a:r>
              </a:p>
              <a:p>
                <a:pPr eaLnBrk="1" hangingPunct="1">
                  <a:defRPr/>
                </a:pPr>
                <a:endParaRPr lang="en-US" dirty="0"/>
              </a:p>
              <a:p>
                <a:pPr eaLnBrk="1" hangingPunct="1">
                  <a:defRPr/>
                </a:pPr>
                <a:endParaRPr lang="en-US" dirty="0"/>
              </a:p>
              <a:p>
                <a:pPr marL="0" indent="0" eaLnBrk="1" hangingPunct="1">
                  <a:buNone/>
                  <a:defRPr/>
                </a:pPr>
                <a:endParaRPr lang="en-US" dirty="0"/>
              </a:p>
              <a:p>
                <a:pPr eaLnBrk="1" hangingPunct="1">
                  <a:defRPr/>
                </a:pPr>
                <a:r>
                  <a:rPr lang="en-US" sz="2800" dirty="0"/>
                  <a:t>Verify the control canonical form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−5</m:t>
                        </m:r>
                      </m:num>
                      <m:den>
                        <m:sSup>
                          <m:sSup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+3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−2</m:t>
                        </m:r>
                      </m:den>
                    </m:f>
                  </m:oMath>
                </a14:m>
                <a:r>
                  <a:rPr lang="en-US" sz="2800" dirty="0"/>
                  <a:t>.</a:t>
                </a:r>
              </a:p>
              <a:p>
                <a:pPr marL="0" indent="0" eaLnBrk="1" hangingPunct="1">
                  <a:buNone/>
                  <a:defRPr/>
                </a:pPr>
                <a:endParaRPr lang="en-US" dirty="0"/>
              </a:p>
            </p:txBody>
          </p:sp>
        </mc:Choice>
        <mc:Fallback xmlns="">
          <p:sp>
            <p:nvSpPr>
              <p:cNvPr id="375811" name="Rectangle 3">
                <a:extLst>
                  <a:ext uri="{FF2B5EF4-FFF2-40B4-BE49-F238E27FC236}">
                    <a16:creationId xmlns:a16="http://schemas.microsoft.com/office/drawing/2014/main" id="{F9AD4BC1-24CB-4BFF-92A3-99F051BCE20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42900" y="952500"/>
                <a:ext cx="8572500" cy="5143500"/>
              </a:xfrm>
              <a:blipFill>
                <a:blip r:embed="rId3"/>
                <a:stretch>
                  <a:fillRect l="-4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365" name="Text Box 4">
            <a:extLst>
              <a:ext uri="{FF2B5EF4-FFF2-40B4-BE49-F238E27FC236}">
                <a16:creationId xmlns:a16="http://schemas.microsoft.com/office/drawing/2014/main" id="{FCDE3958-86BA-4C7B-B471-F75905AA5D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6400800"/>
            <a:ext cx="2171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501F7D-D9BD-4DFD-8B8E-88F85A538F18}"/>
              </a:ext>
            </a:extLst>
          </p:cNvPr>
          <p:cNvSpPr txBox="1"/>
          <p:nvPr/>
        </p:nvSpPr>
        <p:spPr>
          <a:xfrm>
            <a:off x="594350" y="1892800"/>
            <a:ext cx="8069599" cy="120032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s = tf(</a:t>
            </a:r>
            <a:r>
              <a:rPr lang="en-US" dirty="0">
                <a:solidFill>
                  <a:srgbClr val="A020F0"/>
                </a:solidFill>
                <a:latin typeface="Courier New" panose="02070309020205020404" pitchFamily="49" charset="0"/>
              </a:rPr>
              <a:t>'s'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); </a:t>
            </a:r>
            <a:r>
              <a:rPr lang="en-US" dirty="0">
                <a:solidFill>
                  <a:srgbClr val="228B22"/>
                </a:solidFill>
                <a:latin typeface="Courier New" panose="02070309020205020404" pitchFamily="49" charset="0"/>
              </a:rPr>
              <a:t>% define the s variable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H = (4*s-5)/(s^2+3*s-2); </a:t>
            </a:r>
            <a:r>
              <a:rPr lang="en-US" dirty="0">
                <a:solidFill>
                  <a:srgbClr val="228B22"/>
                </a:solidFill>
                <a:latin typeface="Courier New" panose="02070309020205020404" pitchFamily="49" charset="0"/>
              </a:rPr>
              <a:t>% define the TF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sys = ss(H) </a:t>
            </a:r>
            <a:r>
              <a:rPr lang="en-US" dirty="0">
                <a:solidFill>
                  <a:srgbClr val="228B22"/>
                </a:solidFill>
                <a:latin typeface="Courier New" panose="02070309020205020404" pitchFamily="49" charset="0"/>
              </a:rPr>
              <a:t>% obtains a SS representation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F29EE25-79CD-46BF-B9FC-17BAF8AEFCE7}"/>
              </a:ext>
            </a:extLst>
          </p:cNvPr>
          <p:cNvSpPr txBox="1"/>
          <p:nvPr/>
        </p:nvSpPr>
        <p:spPr>
          <a:xfrm>
            <a:off x="613349" y="4443842"/>
            <a:ext cx="8069599" cy="193899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000000"/>
                </a:solidFill>
                <a:latin typeface="Courier New" panose="02070309020205020404" pitchFamily="49" charset="0"/>
              </a:rPr>
              <a:t>A = [0 1; 2 -3]; B = [0; 1]; </a:t>
            </a:r>
          </a:p>
          <a:p>
            <a:r>
              <a:rPr lang="pt-BR" dirty="0">
                <a:solidFill>
                  <a:srgbClr val="000000"/>
                </a:solidFill>
                <a:latin typeface="Courier New" panose="02070309020205020404" pitchFamily="49" charset="0"/>
              </a:rPr>
              <a:t>C = [-5 4]; D = 0;</a:t>
            </a: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sys = ss(A, B, C, D); </a:t>
            </a:r>
            <a:r>
              <a:rPr lang="en-US" dirty="0">
                <a:solidFill>
                  <a:srgbClr val="228B22"/>
                </a:solidFill>
                <a:latin typeface="Courier New" panose="02070309020205020404" pitchFamily="49" charset="0"/>
              </a:rPr>
              <a:t>% obtain SS object</a:t>
            </a: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tf(sys) </a:t>
            </a:r>
            <a:r>
              <a:rPr lang="en-US" dirty="0">
                <a:solidFill>
                  <a:srgbClr val="228B22"/>
                </a:solidFill>
                <a:latin typeface="Courier New" panose="02070309020205020404" pitchFamily="49" charset="0"/>
              </a:rPr>
              <a:t>% calculate its TF</a:t>
            </a:r>
          </a:p>
          <a:p>
            <a:pPr marL="0" indent="0">
              <a:buNone/>
            </a:pPr>
            <a:endParaRPr lang="en-US" dirty="0">
              <a:solidFill>
                <a:srgbClr val="228B22"/>
              </a:solidFill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0654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5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75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5811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&#10;\usepackage[usenames]{color}&#10;\pagestyle{empty}&#10;\begin{document}&#10;&#10;\end{document}&#10;"/>
  <p:tag name="TEX2PS" val="latex $(base).tex; c:\cygwin\bin\dvips -D $(res) -E -o $(base).ps $(base).dvi"/>
  <p:tag name="EXTERNALEDITCOMMAND" val="notepad %"/>
  <p:tag name="GHOSTSCRIPTCOMMAND" val="c:\cygwin\bin\gsold.exe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2"/>
  <p:tag name="DEFAULTFONTSIZE" val="10"/>
  <p:tag name="DEFAULTWIDTH" val="506"/>
  <p:tag name="DEFAULTHEIGHT" val="34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&#10;\usepackage[usenames]{color}&#10;\pagestyle{empty}&#10;\begin{document}&#10;\color{Red}&#10;\begin{eqnarray*}&#10;\dot x = Ax + Br\\&#10;y = Cx + Dr&#10;\end{eqnarray*}&#10;\end{document}&#10;"/>
  <p:tag name="EXTERNALNAME" val="txp_fig"/>
  <p:tag name="BLEND" val="False"/>
  <p:tag name="TRANSPARENT" val="True"/>
  <p:tag name="KEEPFILES" val="False"/>
  <p:tag name="DEBUGPAUSE" val="False"/>
  <p:tag name="RESOLUTION" val="1200"/>
  <p:tag name="TIMEOUT" val="(none)"/>
  <p:tag name="BOXWIDTH" val="506"/>
  <p:tag name="BOXHEIGHT" val="346"/>
  <p:tag name="BOXFONT" val="10"/>
  <p:tag name="BOXWRAP" val="False"/>
  <p:tag name="WORKAROUNDTRANSPARENCYBUG" val="False"/>
  <p:tag name="ALLOWFONTSUBSTITUTION" val="False"/>
  <p:tag name="BITMAPFORMAT" val="png256"/>
  <p:tag name="ORIGWIDTH" val="126"/>
  <p:tag name="PICTUREFILESIZE" val="1795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&#10;\usepackage[usenames]{color}&#10;\pagestyle{empty}&#10;\begin{document}&#10;\color{Red}&#10;\begin{eqnarray*}&#10;Y(s) = H(s)R(s)&#10;\end{eqnarray*}&#10;\end{document}&#10;"/>
  <p:tag name="EXTERNALNAME" val="txp_fig"/>
  <p:tag name="BLEND" val="False"/>
  <p:tag name="TRANSPARENT" val="True"/>
  <p:tag name="KEEPFILES" val="False"/>
  <p:tag name="DEBUGPAUSE" val="False"/>
  <p:tag name="RESOLUTION" val="1200"/>
  <p:tag name="TIMEOUT" val="(none)"/>
  <p:tag name="BOXWIDTH" val="506"/>
  <p:tag name="BOXHEIGHT" val="346"/>
  <p:tag name="BOXFONT" val="10"/>
  <p:tag name="BOXWRAP" val="False"/>
  <p:tag name="WORKAROUNDTRANSPARENCYBUG" val="False"/>
  <p:tag name="ALLOWFONTSUBSTITUTION" val="False"/>
  <p:tag name="BITMAPFORMAT" val="png256"/>
  <p:tag name="ORIGWIDTH" val="168"/>
  <p:tag name="PICTUREFILESIZE" val="1401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&#10;\usepackage[usenames]{color}&#10;\pagestyle{empty}&#10;\begin{document}&#10;\color{Red}&#10;\begin{eqnarray*}&#10;\dot x = Ax + Br\\&#10;y = Cx + Dr&#10;\end{eqnarray*}&#10;\end{document}&#10;"/>
  <p:tag name="EXTERNALNAME" val="txp_fig"/>
  <p:tag name="BLEND" val="False"/>
  <p:tag name="TRANSPARENT" val="True"/>
  <p:tag name="KEEPFILES" val="False"/>
  <p:tag name="DEBUGPAUSE" val="False"/>
  <p:tag name="RESOLUTION" val="1200"/>
  <p:tag name="TIMEOUT" val="(none)"/>
  <p:tag name="BOXWIDTH" val="506"/>
  <p:tag name="BOXHEIGHT" val="346"/>
  <p:tag name="BOXFONT" val="10"/>
  <p:tag name="BOXWRAP" val="False"/>
  <p:tag name="WORKAROUNDTRANSPARENCYBUG" val="False"/>
  <p:tag name="ALLOWFONTSUBSTITUTION" val="False"/>
  <p:tag name="BITMAPFORMAT" val="png256"/>
  <p:tag name="ORIGWIDTH" val="126"/>
  <p:tag name="PICTUREFILESIZE" val="1795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&#10;\usepackage[usenames]{color}&#10;\pagestyle{empty}&#10;\begin{document}&#10;\color{Yellow}&#10;$Y(s) = \left(C(sI-A)^{-1}B + D\right)R(s) + C(sI-A)^{-1}x(0)$&#10;&#10;\vspace*{0.2in}&#10;\centerline{\framebox{$H(s) = C(sI-A)^{-1}B + D$}}&#10;\end{document}&#10;"/>
  <p:tag name="EXTERNALNAME" val="txp_fig"/>
  <p:tag name="BLEND" val="False"/>
  <p:tag name="TRANSPARENT" val="True"/>
  <p:tag name="KEEPFILES" val="False"/>
  <p:tag name="DEBUGPAUSE" val="False"/>
  <p:tag name="RESOLUTION" val="1200"/>
  <p:tag name="TIMEOUT" val="(none)"/>
  <p:tag name="BOXWIDTH" val="506"/>
  <p:tag name="BOXHEIGHT" val="346"/>
  <p:tag name="BOXFONT" val="10"/>
  <p:tag name="BOXWRAP" val="False"/>
  <p:tag name="WORKAROUNDTRANSPARENCYBUG" val="False"/>
  <p:tag name="ALLOWFONTSUBSTITUTION" val="False"/>
  <p:tag name="BITMAPFORMAT" val="png256"/>
  <p:tag name="ORIGWIDTH" val="505"/>
  <p:tag name="PICTUREFILESIZE" val="6705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&#10;\usepackage[usenames]{color}&#10;\pagestyle{empty}&#10;\begin{document}&#10;\color{Red}&#10;\begin{eqnarray*}&#10;\dot x = Ax + Br\\&#10;y = Cx + Dr&#10;\end{eqnarray*}&#10;\end{document}&#10;"/>
  <p:tag name="EXTERNALNAME" val="txp_fig"/>
  <p:tag name="BLEND" val="False"/>
  <p:tag name="TRANSPARENT" val="True"/>
  <p:tag name="KEEPFILES" val="False"/>
  <p:tag name="DEBUGPAUSE" val="False"/>
  <p:tag name="RESOLUTION" val="1200"/>
  <p:tag name="TIMEOUT" val="(none)"/>
  <p:tag name="BOXWIDTH" val="506"/>
  <p:tag name="BOXHEIGHT" val="346"/>
  <p:tag name="BOXFONT" val="10"/>
  <p:tag name="BOXWRAP" val="False"/>
  <p:tag name="WORKAROUNDTRANSPARENCYBUG" val="False"/>
  <p:tag name="ALLOWFONTSUBSTITUTION" val="False"/>
  <p:tag name="BITMAPFORMAT" val="png256"/>
  <p:tag name="ORIGWIDTH" val="126"/>
  <p:tag name="PICTUREFILESIZE" val="1795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&#10;\usepackage[usenames]{color}&#10;\pagestyle{empty}&#10;\begin{document}&#10;\color{Yellow}&#10;\begin{eqnarray*}&#10;\hat x = Px&#10;\end{eqnarray*}&#10;\end{document}&#10;"/>
  <p:tag name="EXTERNALNAME" val="txp_fig"/>
  <p:tag name="BLEND" val="False"/>
  <p:tag name="TRANSPARENT" val="True"/>
  <p:tag name="KEEPFILES" val="False"/>
  <p:tag name="DEBUGPAUSE" val="False"/>
  <p:tag name="RESOLUTION" val="1200"/>
  <p:tag name="TIMEOUT" val="(none)"/>
  <p:tag name="BOXWIDTH" val="506"/>
  <p:tag name="BOXHEIGHT" val="346"/>
  <p:tag name="BOXFONT" val="10"/>
  <p:tag name="BOXWRAP" val="False"/>
  <p:tag name="WORKAROUNDTRANSPARENCYBUG" val="False"/>
  <p:tag name="ALLOWFONTSUBSTITUTION" val="False"/>
  <p:tag name="BITMAPFORMAT" val="png256"/>
  <p:tag name="ORIGWIDTH" val="70"/>
  <p:tag name="PICTUREFILESIZE" val="476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&#10;\usepackage[usenames]{color}&#10;\pagestyle{empty}&#10;\begin{document}&#10;\color{Yellow}&#10;\begin{eqnarray*}&#10;x = P^{-1}\hat x&#10;\end{eqnarray*}&#10;\end{document}&#10;"/>
  <p:tag name="EXTERNALNAME" val="txp_fig"/>
  <p:tag name="BLEND" val="False"/>
  <p:tag name="TRANSPARENT" val="True"/>
  <p:tag name="KEEPFILES" val="False"/>
  <p:tag name="DEBUGPAUSE" val="False"/>
  <p:tag name="RESOLUTION" val="1200"/>
  <p:tag name="TIMEOUT" val="(none)"/>
  <p:tag name="BOXWIDTH" val="506"/>
  <p:tag name="BOXHEIGHT" val="346"/>
  <p:tag name="BOXFONT" val="10"/>
  <p:tag name="BOXWRAP" val="False"/>
  <p:tag name="WORKAROUNDTRANSPARENCYBUG" val="False"/>
  <p:tag name="ALLOWFONTSUBSTITUTION" val="False"/>
  <p:tag name="BITMAPFORMAT" val="png256"/>
  <p:tag name="ORIGWIDTH" val="95"/>
  <p:tag name="PICTUREFILESIZE" val="6147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&#10;\usepackage[usenames]{color}&#10;\pagestyle{empty}&#10;\begin{document}&#10;\color{Yellow}&#10;\begin{eqnarray*}&#10;\dot{\hat x} &amp; = &amp; PAP^{-1}\hat x + PBr\\&#10;y &amp; = &amp; CP^{-1}\hat x + Dr&#10;\end{eqnarray*}&#10;\end{document}&#10;"/>
  <p:tag name="EXTERNALNAME" val="txp_fig"/>
  <p:tag name="BLEND" val="False"/>
  <p:tag name="TRANSPARENT" val="True"/>
  <p:tag name="KEEPFILES" val="False"/>
  <p:tag name="DEBUGPAUSE" val="False"/>
  <p:tag name="RESOLUTION" val="1200"/>
  <p:tag name="TIMEOUT" val="(none)"/>
  <p:tag name="BOXWIDTH" val="506"/>
  <p:tag name="BOXHEIGHT" val="346"/>
  <p:tag name="BOXFONT" val="10"/>
  <p:tag name="BOXWRAP" val="False"/>
  <p:tag name="WORKAROUNDTRANSPARENCYBUG" val="False"/>
  <p:tag name="ALLOWFONTSUBSTITUTION" val="False"/>
  <p:tag name="BITMAPFORMAT" val="png256"/>
  <p:tag name="ORIGWIDTH" val="219"/>
  <p:tag name="PICTUREFILESIZE" val="2613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&#10;\usepackage[usenames]{color}&#10;\pagestyle{empty}&#10;\begin{document}&#10;\color{Red}&#10;\begin{eqnarray*}&#10;\dot x = Ax + Br\\&#10;y = Cx + Dr&#10;\end{eqnarray*}&#10;\end{document}&#10;"/>
  <p:tag name="EXTERNALNAME" val="txp_fig"/>
  <p:tag name="BLEND" val="False"/>
  <p:tag name="TRANSPARENT" val="True"/>
  <p:tag name="KEEPFILES" val="False"/>
  <p:tag name="DEBUGPAUSE" val="False"/>
  <p:tag name="RESOLUTION" val="1200"/>
  <p:tag name="TIMEOUT" val="(none)"/>
  <p:tag name="BOXWIDTH" val="506"/>
  <p:tag name="BOXHEIGHT" val="346"/>
  <p:tag name="BOXFONT" val="10"/>
  <p:tag name="BOXWRAP" val="False"/>
  <p:tag name="WORKAROUNDTRANSPARENCYBUG" val="False"/>
  <p:tag name="ALLOWFONTSUBSTITUTION" val="False"/>
  <p:tag name="BITMAPFORMAT" val="png256"/>
  <p:tag name="ORIGWIDTH" val="126"/>
  <p:tag name="PICTUREFILESIZE" val="1795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&#10;\usepackage[usenames]{color}&#10;\pagestyle{empty}&#10;\begin{document}&#10;\color{Red}&#10;\begin{eqnarray*}&#10;\dot x = Ax + Br\\&#10;y = Cx + Dr&#10;\end{eqnarray*}&#10;\end{document}&#10;"/>
  <p:tag name="EXTERNALNAME" val="txp_fig"/>
  <p:tag name="BLEND" val="False"/>
  <p:tag name="TRANSPARENT" val="True"/>
  <p:tag name="KEEPFILES" val="False"/>
  <p:tag name="DEBUGPAUSE" val="False"/>
  <p:tag name="RESOLUTION" val="1200"/>
  <p:tag name="TIMEOUT" val="(none)"/>
  <p:tag name="BOXWIDTH" val="506"/>
  <p:tag name="BOXHEIGHT" val="346"/>
  <p:tag name="BOXFONT" val="10"/>
  <p:tag name="BOXWRAP" val="False"/>
  <p:tag name="WORKAROUNDTRANSPARENCYBUG" val="False"/>
  <p:tag name="ALLOWFONTSUBSTITUTION" val="False"/>
  <p:tag name="BITMAPFORMAT" val="png256"/>
  <p:tag name="ORIGWIDTH" val="126"/>
  <p:tag name="PICTUREFILESIZE" val="1795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&#10;\usepackage[usenames]{color}&#10;\pagestyle{empty}&#10;\begin{document}&#10;\color{Red}&#10;\begin{eqnarray*}&#10;\dot x = Ax + Br\\&#10;y = Cx + Dr&#10;\end{eqnarray*}&#10;\end{document}&#10;"/>
  <p:tag name="EXTERNALNAME" val="txp_fig"/>
  <p:tag name="BLEND" val="False"/>
  <p:tag name="TRANSPARENT" val="True"/>
  <p:tag name="KEEPFILES" val="False"/>
  <p:tag name="DEBUGPAUSE" val="False"/>
  <p:tag name="RESOLUTION" val="1200"/>
  <p:tag name="TIMEOUT" val="(none)"/>
  <p:tag name="BOXWIDTH" val="506"/>
  <p:tag name="BOXHEIGHT" val="346"/>
  <p:tag name="BOXFONT" val="10"/>
  <p:tag name="BOXWRAP" val="False"/>
  <p:tag name="WORKAROUNDTRANSPARENCYBUG" val="False"/>
  <p:tag name="ALLOWFONTSUBSTITUTION" val="False"/>
  <p:tag name="BITMAPFORMAT" val="png256"/>
  <p:tag name="ORIGWIDTH" val="126"/>
  <p:tag name="PICTUREFILESIZE" val="1795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&#10;\usepackage[usenames]{color}&#10;\pagestyle{empty}&#10;\begin{document}&#10;\color{Yellow}&#10;\begin{eqnarray*}&#10;X(s) &amp; = &amp; (sI-A)^{-1}x(0) + (sI-A)^{-1}BR(s)\\&#10;x(t) &amp; = &amp; \phi(t)x(0) + \int\limits_0^t \phi(t-\tau)Br(\tau)d\tau&#10;\end{eqnarray*}&#10;\end{document}&#10;"/>
  <p:tag name="EXTERNALNAME" val="txp_fig"/>
  <p:tag name="BLEND" val="False"/>
  <p:tag name="TRANSPARENT" val="True"/>
  <p:tag name="KEEPFILES" val="False"/>
  <p:tag name="DEBUGPAUSE" val="False"/>
  <p:tag name="RESOLUTION" val="1200"/>
  <p:tag name="TIMEOUT" val="(none)"/>
  <p:tag name="BOXWIDTH" val="506"/>
  <p:tag name="BOXHEIGHT" val="346"/>
  <p:tag name="BOXFONT" val="10"/>
  <p:tag name="BOXWRAP" val="False"/>
  <p:tag name="WORKAROUNDTRANSPARENCYBUG" val="False"/>
  <p:tag name="ALLOWFONTSUBSTITUTION" val="False"/>
  <p:tag name="BITMAPFORMAT" val="png256"/>
  <p:tag name="ORIGWIDTH" val="443"/>
  <p:tag name="PICTUREFILESIZE" val="69217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&#10;\usepackage[usenames]{color}&#10;\pagestyle{empty}&#10;\begin{document}&#10;\color{Yellow}&#10;$\phi(t) = {\cal L}^{-1}\left[(sI-A)^{-1}\right]$&#10;\end{document}&#10;"/>
  <p:tag name="EXTERNALNAME" val="txp_fig"/>
  <p:tag name="BLEND" val="False"/>
  <p:tag name="TRANSPARENT" val="True"/>
  <p:tag name="KEEPFILES" val="False"/>
  <p:tag name="DEBUGPAUSE" val="False"/>
  <p:tag name="RESOLUTION" val="1200"/>
  <p:tag name="TIMEOUT" val="(none)"/>
  <p:tag name="BOXWIDTH" val="506"/>
  <p:tag name="BOXHEIGHT" val="346"/>
  <p:tag name="BOXFONT" val="10"/>
  <p:tag name="BOXWRAP" val="False"/>
  <p:tag name="WORKAROUNDTRANSPARENCYBUG" val="False"/>
  <p:tag name="ALLOWFONTSUBSTITUTION" val="False"/>
  <p:tag name="BITMAPFORMAT" val="png256"/>
  <p:tag name="ORIGWIDTH" val="231"/>
  <p:tag name="PICTUREFILESIZE" val="1832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&#10;\usepackage[usenames]{color}&#10;\pagestyle{empty}&#10;\begin{document}&#10;\color{Red}&#10;\begin{eqnarray*}&#10;\dot x = Ax + Br\\&#10;y = Cx + Dr&#10;\end{eqnarray*}&#10;\end{document}&#10;"/>
  <p:tag name="EXTERNALNAME" val="txp_fig"/>
  <p:tag name="BLEND" val="False"/>
  <p:tag name="TRANSPARENT" val="True"/>
  <p:tag name="KEEPFILES" val="False"/>
  <p:tag name="DEBUGPAUSE" val="False"/>
  <p:tag name="RESOLUTION" val="1200"/>
  <p:tag name="TIMEOUT" val="(none)"/>
  <p:tag name="BOXWIDTH" val="506"/>
  <p:tag name="BOXHEIGHT" val="346"/>
  <p:tag name="BOXFONT" val="10"/>
  <p:tag name="BOXWRAP" val="False"/>
  <p:tag name="WORKAROUNDTRANSPARENCYBUG" val="False"/>
  <p:tag name="ALLOWFONTSUBSTITUTION" val="False"/>
  <p:tag name="BITMAPFORMAT" val="png256"/>
  <p:tag name="ORIGWIDTH" val="126"/>
  <p:tag name="PICTUREFILESIZE" val="1795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&#10;\usepackage[usenames]{color}&#10;\pagestyle{empty}&#10;\begin{document}&#10;\color{Red}&#10;\begin{eqnarray*}&#10;\dot x = Ax + Br\\&#10;y = Cx + Dr&#10;\end{eqnarray*}&#10;\end{document}&#10;"/>
  <p:tag name="EXTERNALNAME" val="txp_fig"/>
  <p:tag name="BLEND" val="False"/>
  <p:tag name="TRANSPARENT" val="True"/>
  <p:tag name="KEEPFILES" val="False"/>
  <p:tag name="DEBUGPAUSE" val="False"/>
  <p:tag name="RESOLUTION" val="1200"/>
  <p:tag name="TIMEOUT" val="(none)"/>
  <p:tag name="BOXWIDTH" val="506"/>
  <p:tag name="BOXHEIGHT" val="346"/>
  <p:tag name="BOXFONT" val="10"/>
  <p:tag name="BOXWRAP" val="False"/>
  <p:tag name="WORKAROUNDTRANSPARENCYBUG" val="False"/>
  <p:tag name="ALLOWFONTSUBSTITUTION" val="False"/>
  <p:tag name="BITMAPFORMAT" val="png256"/>
  <p:tag name="ORIGWIDTH" val="126"/>
  <p:tag name="PICTUREFILESIZE" val="1795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&#10;\usepackage[usenames]{color}&#10;\pagestyle{empty}&#10;\begin{document}&#10;\color{Red}&#10;\begin{eqnarray*}&#10;x(k+1) = Ax(k) + Br(k)\\&#10;y(k) = Cx(k) + Dr(k)&#10;\end{eqnarray*}&#10;\end{document}&#10;"/>
  <p:tag name="EXTERNALNAME" val="txp_fig"/>
  <p:tag name="BLEND" val="False"/>
  <p:tag name="TRANSPARENT" val="True"/>
  <p:tag name="KEEPFILES" val="False"/>
  <p:tag name="DEBUGPAUSE" val="False"/>
  <p:tag name="RESOLUTION" val="1200"/>
  <p:tag name="TIMEOUT" val="(none)"/>
  <p:tag name="BOXWIDTH" val="506"/>
  <p:tag name="BOXHEIGHT" val="346"/>
  <p:tag name="BOXFONT" val="10"/>
  <p:tag name="BOXWRAP" val="False"/>
  <p:tag name="WORKAROUNDTRANSPARENCYBUG" val="False"/>
  <p:tag name="ALLOWFONTSUBSTITUTION" val="False"/>
  <p:tag name="BITMAPFORMAT" val="png256"/>
  <p:tag name="ORIGWIDTH" val="258.0005"/>
  <p:tag name="PICTUREFILESIZE" val="4075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&#10;\usepackage[usenames]{color}&#10;\pagestyle{empty}&#10;\begin{document}&#10;\color{Yellow} $y^{(n)} + a_{n-1}y^{(n-1)} + \dots + a_1y^\prime + a_0y =$\\ \hspace*{0.3in} $b_mr^{(m)} + b_{m-1}r^{(m-1)} + \dots b_0r$&#10;\end{document}&#10;"/>
  <p:tag name="EXTERNALNAME" val="txp_fig"/>
  <p:tag name="BLEND" val="False"/>
  <p:tag name="TRANSPARENT" val="True"/>
  <p:tag name="KEEPFILES" val="False"/>
  <p:tag name="DEBUGPAUSE" val="False"/>
  <p:tag name="RESOLUTION" val="1200"/>
  <p:tag name="TIMEOUT" val="(none)"/>
  <p:tag name="BOXWIDTH" val="506"/>
  <p:tag name="BOXHEIGHT" val="346"/>
  <p:tag name="BOXFONT" val="10"/>
  <p:tag name="BOXWRAP" val="False"/>
  <p:tag name="WORKAROUNDTRANSPARENCYBUG" val="False"/>
  <p:tag name="ALLOWFONTSUBSTITUTION" val="False"/>
  <p:tag name="BITMAPFORMAT" val="png256"/>
  <p:tag name="ORIGWIDTH" val="382"/>
  <p:tag name="PICTUREFILESIZE" val="4784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&#10;\usepackage[usenames]{color}&#10;\pagestyle{empty}&#10;\begin{document}&#10;\color{Yellow}&#10;\[&#10;H(s) = \frac{b_ms^m + b_{m-1}s^{m-1} + \dots b_0}{s^n + a_{n-1}s^{n-1} + \dots a_1s + a_0}&#10;\]&#10;\end{document}&#10;"/>
  <p:tag name="EXTERNALNAME" val="txp_fig"/>
  <p:tag name="BLEND" val="False"/>
  <p:tag name="TRANSPARENT" val="Tru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256"/>
  <p:tag name="ORIGWIDTH" val="360"/>
  <p:tag name="PICTUREFILESIZE" val="4022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&#10;\usepackage[usenames]{color}&#10;\pagestyle{empty}&#10;\begin{document}&#10;\color{Yellow} $y(k+n) + a_{n-1}y(k+n-1) + \dots + a_0y(k) =$\\ \hspace*{0.3in} $b_mr(k+m) + b_{m-1}r(k+m-1) + \dots b_0r(k)$&#10;\end{document}&#10;"/>
  <p:tag name="EXTERNALNAME" val="txp_fig"/>
  <p:tag name="BLEND" val="False"/>
  <p:tag name="TRANSPARENT" val="True"/>
  <p:tag name="KEEPFILES" val="False"/>
  <p:tag name="DEBUGPAUSE" val="False"/>
  <p:tag name="RESOLUTION" val="1200"/>
  <p:tag name="TIMEOUT" val="(none)"/>
  <p:tag name="BOXWIDTH" val="506"/>
  <p:tag name="BOXHEIGHT" val="346"/>
  <p:tag name="BOXFONT" val="10"/>
  <p:tag name="BOXWRAP" val="False"/>
  <p:tag name="WORKAROUNDTRANSPARENCYBUG" val="False"/>
  <p:tag name="ALLOWFONTSUBSTITUTION" val="False"/>
  <p:tag name="BITMAPFORMAT" val="png256"/>
  <p:tag name="ORIGWIDTH" val="462.9609"/>
  <p:tag name="PICTUREFILESIZE" val="86306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&#10;\usepackage[usenames]{color}&#10;\pagestyle{empty}&#10;\begin{document}&#10;\color{Yellow}&#10;\[&#10;H(z) = \frac{b_mz^m + b_{m-1}z^{m-1} + \dots b_0}{z^n + a_{n-1}z^{n-1} + \dots a_1z + a_0}&#10;\]&#10;\end{document}&#10;"/>
  <p:tag name="EXTERNALNAME" val="txp_fig"/>
  <p:tag name="BLEND" val="False"/>
  <p:tag name="TRANSPARENT" val="True"/>
  <p:tag name="KEEPFILES" val="False"/>
  <p:tag name="DEBUGPAUSE" val="False"/>
  <p:tag name="RESOLUTION" val="1200"/>
  <p:tag name="TIMEOUT" val="(none)"/>
  <p:tag name="BOXWIDTH" val="612"/>
  <p:tag name="BOXHEIGHT" val="308"/>
  <p:tag name="BOXFONT" val="10"/>
  <p:tag name="BOXWRAP" val="False"/>
  <p:tag name="WORKAROUNDTRANSPARENCYBUG" val="False"/>
  <p:tag name="ALLOWFONTSUBSTITUTION" val="False"/>
  <p:tag name="BITMAPFORMAT" val="png256"/>
  <p:tag name="ORIGWIDTH" val="363.9607"/>
  <p:tag name="PICTUREFILESIZE" val="59292"/>
</p:tagLst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249112</TotalTime>
  <Words>1356</Words>
  <Application>Microsoft Office PowerPoint</Application>
  <PresentationFormat>On-screen Show (4:3)</PresentationFormat>
  <Paragraphs>203</Paragraphs>
  <Slides>20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Arial</vt:lpstr>
      <vt:lpstr>Cambria Math</vt:lpstr>
      <vt:lpstr>cmsy10</vt:lpstr>
      <vt:lpstr>Courier New</vt:lpstr>
      <vt:lpstr>Tahoma</vt:lpstr>
      <vt:lpstr>Times New Roman</vt:lpstr>
      <vt:lpstr>Wingdings</vt:lpstr>
      <vt:lpstr>Textured</vt:lpstr>
      <vt:lpstr>The State Space Model</vt:lpstr>
      <vt:lpstr>State Space Representation</vt:lpstr>
      <vt:lpstr>State Space Representation</vt:lpstr>
      <vt:lpstr>State Space Representation</vt:lpstr>
      <vt:lpstr>Transfer Functions</vt:lpstr>
      <vt:lpstr>Transfer Functions</vt:lpstr>
      <vt:lpstr>Relation between SS and TF models</vt:lpstr>
      <vt:lpstr>Transfer Function of SS Model</vt:lpstr>
      <vt:lpstr>MATLAB Examples</vt:lpstr>
      <vt:lpstr>MATLAB Examples</vt:lpstr>
      <vt:lpstr>Similarity Transformations</vt:lpstr>
      <vt:lpstr>Solution of the SS equation</vt:lpstr>
      <vt:lpstr>Solution of the SS equation</vt:lpstr>
      <vt:lpstr>Solution of the SS equation</vt:lpstr>
      <vt:lpstr>Stability</vt:lpstr>
      <vt:lpstr>Stability</vt:lpstr>
      <vt:lpstr>Stability</vt:lpstr>
      <vt:lpstr>Controllability</vt:lpstr>
      <vt:lpstr>Controllability</vt:lpstr>
      <vt:lpstr>Observability</vt:lpstr>
    </vt:vector>
  </TitlesOfParts>
  <Company>LeTourneau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1</dc:title>
  <dc:creator>Marian Iordache</dc:creator>
  <cp:lastModifiedBy>Iordache, Marian</cp:lastModifiedBy>
  <cp:revision>242</cp:revision>
  <cp:lastPrinted>1601-01-01T00:00:00Z</cp:lastPrinted>
  <dcterms:created xsi:type="dcterms:W3CDTF">2004-08-25T22:08:53Z</dcterms:created>
  <dcterms:modified xsi:type="dcterms:W3CDTF">2019-05-29T22:54:48Z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9</vt:i4>
  </property>
</Properties>
</file>