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5"/>
  </p:notesMasterIdLst>
  <p:sldIdLst>
    <p:sldId id="340" r:id="rId2"/>
    <p:sldId id="341" r:id="rId3"/>
    <p:sldId id="342" r:id="rId4"/>
    <p:sldId id="344" r:id="rId5"/>
    <p:sldId id="343" r:id="rId6"/>
    <p:sldId id="333" r:id="rId7"/>
    <p:sldId id="316" r:id="rId8"/>
    <p:sldId id="339" r:id="rId9"/>
    <p:sldId id="345" r:id="rId10"/>
    <p:sldId id="317" r:id="rId11"/>
    <p:sldId id="337" r:id="rId12"/>
    <p:sldId id="330" r:id="rId13"/>
    <p:sldId id="349" r:id="rId14"/>
    <p:sldId id="350" r:id="rId15"/>
    <p:sldId id="318" r:id="rId16"/>
    <p:sldId id="346" r:id="rId17"/>
    <p:sldId id="338" r:id="rId18"/>
    <p:sldId id="331" r:id="rId19"/>
    <p:sldId id="347" r:id="rId20"/>
    <p:sldId id="348" r:id="rId21"/>
    <p:sldId id="334" r:id="rId22"/>
    <p:sldId id="335" r:id="rId23"/>
    <p:sldId id="33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FF"/>
    <a:srgbClr val="FF6600"/>
    <a:srgbClr val="FF3300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6056" autoAdjust="0"/>
  </p:normalViewPr>
  <p:slideViewPr>
    <p:cSldViewPr>
      <p:cViewPr varScale="1">
        <p:scale>
          <a:sx n="99" d="100"/>
          <a:sy n="99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17226A5-CB1A-4BC2-9CDB-3EDF3F78EA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F224E5-D356-43BA-A085-6A2E961FA96E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83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27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E24EB72-74F2-47F5-8DB6-E8D47A283EFA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68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97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8D5D773-A58A-4309-B56F-B9A3C3F14774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8D5D773-A58A-4309-B56F-B9A3C3F14774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6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75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CDD4A5-4544-45FD-871C-30412EBF825F}" type="slidenum">
              <a:rPr lang="en-US" altLang="en-US" sz="120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46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9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F224E5-D356-43BA-A085-6A2E961FA96E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18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50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8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4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F224E5-D356-43BA-A085-6A2E961FA96E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1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F224E5-D356-43BA-A085-6A2E961FA96E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3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A8D9EE4-C2D3-40CC-8E6E-6EF31594BF4E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F224E5-D356-43BA-A085-6A2E961FA96E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5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9A0C133-7947-47C3-87FA-3D28C9156DD2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D2A3E-BC55-45A1-8829-D0DA0EB01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5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FDC0DE94-C9BE-43DC-AC23-0EC86EF1C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82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59A07662-11E1-47D2-A7E5-C7E856DD4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23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AECF1A73-676F-4F1E-B79D-E69FDD60B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61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F90D15AF-5C22-4772-8971-9799A7AFD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99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C294A0F7-C835-4DD1-B887-177D8B370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2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526B4EE6-D742-49B1-B0C4-6B68662E3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50C1490E-3A43-4308-8447-FBFABA4AA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34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7172E769-8EC5-444C-BAA2-AFD6C08CB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8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ED48409F-3E76-4098-AA44-A5C7B4477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1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BB1DE4EA-368B-4512-A83F-6DA7BB649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3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 </a:t>
            </a:r>
            <a:fld id="{2298105E-C44F-4602-8BE0-E8439C4D0B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.xml"/><Relationship Id="rId7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22CB-D68F-42AA-8AB4-8CE07BAA298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Approximating Transfer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021B4-6748-449F-944B-F4A6283BB9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How to Obtain a Lower Order Approximate Transfer Function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1C34AA-0A42-42D3-88BF-0817F3682DA0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2020,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424982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Dominant Poles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06475"/>
            <a:ext cx="8550275" cy="53943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Consider the pole-zero plot of </a:t>
            </a:r>
            <a:r>
              <a:rPr lang="en-US" sz="2800" dirty="0">
                <a:solidFill>
                  <a:schemeClr val="folHlink"/>
                </a:solidFill>
              </a:rPr>
              <a:t>stable</a:t>
            </a:r>
            <a:r>
              <a:rPr lang="en-US" sz="2800" dirty="0"/>
              <a:t> system.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800" dirty="0"/>
              <a:t>If the system has a single dominant pole, </a:t>
            </a:r>
            <a:r>
              <a:rPr lang="en-US" sz="2800" dirty="0">
                <a:sym typeface="Wingdings" pitchFamily="2" charset="2"/>
              </a:rPr>
              <a:t>a first order approximation could be appropriate:</a:t>
            </a:r>
            <a:endParaRPr lang="en-US" sz="2800" dirty="0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 flipV="1">
            <a:off x="4525963" y="1646238"/>
            <a:ext cx="0" cy="2743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501650" y="3659188"/>
            <a:ext cx="6035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9" name="Group 6"/>
          <p:cNvGrpSpPr>
            <a:grpSpLocks/>
          </p:cNvGrpSpPr>
          <p:nvPr/>
        </p:nvGrpSpPr>
        <p:grpSpPr bwMode="auto">
          <a:xfrm>
            <a:off x="3932238" y="3611563"/>
            <a:ext cx="92075" cy="92075"/>
            <a:chOff x="3139" y="1728"/>
            <a:chExt cx="58" cy="58"/>
          </a:xfrm>
        </p:grpSpPr>
        <p:sp>
          <p:nvSpPr>
            <p:cNvPr id="13339" name="Line 7"/>
            <p:cNvSpPr>
              <a:spLocks noChangeShapeType="1"/>
            </p:cNvSpPr>
            <p:nvPr/>
          </p:nvSpPr>
          <p:spPr bwMode="auto">
            <a:xfrm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8"/>
            <p:cNvSpPr>
              <a:spLocks noChangeShapeType="1"/>
            </p:cNvSpPr>
            <p:nvPr/>
          </p:nvSpPr>
          <p:spPr bwMode="auto">
            <a:xfrm flipV="1"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0" name="Group 9"/>
          <p:cNvGrpSpPr>
            <a:grpSpLocks/>
          </p:cNvGrpSpPr>
          <p:nvPr/>
        </p:nvGrpSpPr>
        <p:grpSpPr bwMode="auto">
          <a:xfrm>
            <a:off x="2879725" y="3613150"/>
            <a:ext cx="92075" cy="92075"/>
            <a:chOff x="2448" y="2822"/>
            <a:chExt cx="58" cy="58"/>
          </a:xfrm>
        </p:grpSpPr>
        <p:sp>
          <p:nvSpPr>
            <p:cNvPr id="13337" name="Line 10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11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1" name="Group 12"/>
          <p:cNvGrpSpPr>
            <a:grpSpLocks/>
          </p:cNvGrpSpPr>
          <p:nvPr/>
        </p:nvGrpSpPr>
        <p:grpSpPr bwMode="auto">
          <a:xfrm>
            <a:off x="2468563" y="3795713"/>
            <a:ext cx="92075" cy="92075"/>
            <a:chOff x="2448" y="2822"/>
            <a:chExt cx="58" cy="58"/>
          </a:xfrm>
        </p:grpSpPr>
        <p:sp>
          <p:nvSpPr>
            <p:cNvPr id="13335" name="Line 13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14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2" name="Group 15"/>
          <p:cNvGrpSpPr>
            <a:grpSpLocks/>
          </p:cNvGrpSpPr>
          <p:nvPr/>
        </p:nvGrpSpPr>
        <p:grpSpPr bwMode="auto">
          <a:xfrm>
            <a:off x="2468563" y="3475038"/>
            <a:ext cx="92075" cy="92075"/>
            <a:chOff x="2448" y="2822"/>
            <a:chExt cx="58" cy="58"/>
          </a:xfrm>
        </p:grpSpPr>
        <p:sp>
          <p:nvSpPr>
            <p:cNvPr id="13333" name="Line 16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17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3" name="Group 18"/>
          <p:cNvGrpSpPr>
            <a:grpSpLocks/>
          </p:cNvGrpSpPr>
          <p:nvPr/>
        </p:nvGrpSpPr>
        <p:grpSpPr bwMode="auto">
          <a:xfrm>
            <a:off x="1371600" y="3613150"/>
            <a:ext cx="92075" cy="92075"/>
            <a:chOff x="2448" y="2822"/>
            <a:chExt cx="58" cy="58"/>
          </a:xfrm>
        </p:grpSpPr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4" name="Oval 21"/>
          <p:cNvSpPr>
            <a:spLocks noChangeArrowheads="1"/>
          </p:cNvSpPr>
          <p:nvPr/>
        </p:nvSpPr>
        <p:spPr bwMode="auto">
          <a:xfrm>
            <a:off x="1782763" y="3613150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5" name="Oval 22"/>
          <p:cNvSpPr>
            <a:spLocks noChangeArrowheads="1"/>
          </p:cNvSpPr>
          <p:nvPr/>
        </p:nvSpPr>
        <p:spPr bwMode="auto">
          <a:xfrm>
            <a:off x="776288" y="3613150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114800" y="1828800"/>
            <a:ext cx="2801938" cy="1736725"/>
            <a:chOff x="2592" y="1152"/>
            <a:chExt cx="1765" cy="1094"/>
          </a:xfrm>
        </p:grpSpPr>
        <p:sp>
          <p:nvSpPr>
            <p:cNvPr id="13329" name="Line 24"/>
            <p:cNvSpPr>
              <a:spLocks noChangeShapeType="1"/>
            </p:cNvSpPr>
            <p:nvPr/>
          </p:nvSpPr>
          <p:spPr bwMode="auto">
            <a:xfrm flipH="1">
              <a:off x="2592" y="1440"/>
              <a:ext cx="863" cy="806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Text Box 25"/>
            <p:cNvSpPr txBox="1">
              <a:spLocks noChangeArrowheads="1"/>
            </p:cNvSpPr>
            <p:nvPr/>
          </p:nvSpPr>
          <p:spPr bwMode="auto">
            <a:xfrm>
              <a:off x="3008" y="1152"/>
              <a:ext cx="13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chemeClr val="folHlink"/>
                  </a:solidFill>
                </a:rPr>
                <a:t>Dominant pole</a:t>
              </a:r>
            </a:p>
          </p:txBody>
        </p:sp>
      </p:grpSp>
      <p:pic>
        <p:nvPicPr>
          <p:cNvPr id="13327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40163"/>
            <a:ext cx="196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611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57" y="5459411"/>
            <a:ext cx="2487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Dominant Poles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400" dirty="0"/>
                  <a:t>With a single dominant pole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: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Often, the values of the neglected poles and zeros are unknown.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Nonetheless, we can still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by imposing the condition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/>
                  <a:t> have the same steady state response to a step input.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Then, from the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we derive:</a:t>
                </a:r>
                <a:endParaRPr lang="en-US" sz="2000" dirty="0"/>
              </a:p>
              <a:p>
                <a:pPr marL="0" indent="0" eaLnBrk="1" hangingPunct="1">
                  <a:lnSpc>
                    <a:spcPct val="15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285" t="-1130" r="-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9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pic>
        <p:nvPicPr>
          <p:cNvPr id="14339" name="Picture 17" descr="1stAppr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17563"/>
            <a:ext cx="7886700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14300"/>
            <a:ext cx="5761038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First order approximation</a:t>
            </a:r>
          </a:p>
        </p:txBody>
      </p:sp>
      <p:grpSp>
        <p:nvGrpSpPr>
          <p:cNvPr id="14341" name="Group 18"/>
          <p:cNvGrpSpPr>
            <a:grpSpLocks/>
          </p:cNvGrpSpPr>
          <p:nvPr/>
        </p:nvGrpSpPr>
        <p:grpSpPr bwMode="auto">
          <a:xfrm>
            <a:off x="914400" y="1714500"/>
            <a:ext cx="5257800" cy="1898650"/>
            <a:chOff x="792" y="1152"/>
            <a:chExt cx="3312" cy="1196"/>
          </a:xfrm>
        </p:grpSpPr>
        <p:sp>
          <p:nvSpPr>
            <p:cNvPr id="14342" name="Text Box 11"/>
            <p:cNvSpPr txBox="1">
              <a:spLocks noChangeArrowheads="1"/>
            </p:cNvSpPr>
            <p:nvPr/>
          </p:nvSpPr>
          <p:spPr bwMode="auto">
            <a:xfrm>
              <a:off x="2880" y="2016"/>
              <a:ext cx="1224" cy="332"/>
            </a:xfrm>
            <a:prstGeom prst="rect">
              <a:avLst/>
            </a:prstGeom>
            <a:solidFill>
              <a:schemeClr val="tx2">
                <a:alpha val="87057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FF3300"/>
                  </a:solidFill>
                </a:rPr>
                <a:t>Response of 1</a:t>
              </a:r>
              <a:r>
                <a:rPr lang="en-US" altLang="en-US" sz="1400" baseline="30000">
                  <a:solidFill>
                    <a:srgbClr val="FF3300"/>
                  </a:solidFill>
                </a:rPr>
                <a:t>st</a:t>
              </a:r>
              <a:r>
                <a:rPr lang="en-US" altLang="en-US" sz="1400">
                  <a:solidFill>
                    <a:srgbClr val="FF3300"/>
                  </a:solidFill>
                </a:rPr>
                <a:t> order approximation</a:t>
              </a:r>
            </a:p>
          </p:txBody>
        </p:sp>
        <p:sp>
          <p:nvSpPr>
            <p:cNvPr id="14343" name="Line 12"/>
            <p:cNvSpPr>
              <a:spLocks noChangeShapeType="1"/>
            </p:cNvSpPr>
            <p:nvPr/>
          </p:nvSpPr>
          <p:spPr bwMode="auto">
            <a:xfrm flipH="1" flipV="1">
              <a:off x="2088" y="1728"/>
              <a:ext cx="713" cy="36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Text Box 14"/>
            <p:cNvSpPr txBox="1">
              <a:spLocks noChangeArrowheads="1"/>
            </p:cNvSpPr>
            <p:nvPr/>
          </p:nvSpPr>
          <p:spPr bwMode="auto">
            <a:xfrm>
              <a:off x="792" y="1152"/>
              <a:ext cx="654" cy="198"/>
            </a:xfrm>
            <a:prstGeom prst="rect">
              <a:avLst/>
            </a:prstGeom>
            <a:solidFill>
              <a:schemeClr val="tx2">
                <a:alpha val="87057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FF3300"/>
                  </a:solidFill>
                </a:rPr>
                <a:t>Response</a:t>
              </a:r>
            </a:p>
          </p:txBody>
        </p:sp>
        <p:sp>
          <p:nvSpPr>
            <p:cNvPr id="14345" name="Line 15"/>
            <p:cNvSpPr>
              <a:spLocks noChangeShapeType="1"/>
            </p:cNvSpPr>
            <p:nvPr/>
          </p:nvSpPr>
          <p:spPr bwMode="auto">
            <a:xfrm>
              <a:off x="1469" y="1325"/>
              <a:ext cx="461" cy="28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Approximation—Example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400" i="1" dirty="0"/>
                  <a:t>Find a first order approximation based on the green curve shown on the previous slide. Assume the curve is the unit-step response.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we derive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The first order approximation has the form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eaLnBrk="1" hangingPunct="1">
                  <a:defRPr/>
                </a:pPr>
                <a:r>
                  <a:rPr lang="en-US" sz="2400" dirty="0"/>
                  <a:t>From the first order system theory, the settling time is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The graph indicates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≃4</m:t>
                    </m:r>
                  </m:oMath>
                </a14:m>
                <a:r>
                  <a:rPr lang="en-US" sz="2400" dirty="0"/>
                  <a:t>. Therefore,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1140" t="-10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2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Approximation—Example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400" i="1" dirty="0"/>
                  <a:t>Find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400" i="1" dirty="0"/>
                  <a:t> settling time of the step response of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+20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+2)(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+10)(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+25)</m:t>
                          </m:r>
                        </m:den>
                      </m:f>
                    </m:oMath>
                  </m:oMathPara>
                </a14:m>
                <a:endParaRPr lang="en-US" sz="2400" i="1" dirty="0"/>
              </a:p>
              <a:p>
                <a:pPr eaLnBrk="1" hangingPunct="1">
                  <a:defRPr/>
                </a:pPr>
                <a:r>
                  <a:rPr lang="en-US" sz="2400" dirty="0"/>
                  <a:t>The system has poles at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−25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The system has also a zero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The dominant pole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A first order approximation is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0+20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0+10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0+25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0.08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From the first order system theory, the settling time is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sec</m:t>
                      </m:r>
                    </m:oMath>
                  </m:oMathPara>
                </a14:m>
                <a:endParaRPr lang="en-US" sz="2400" dirty="0"/>
              </a:p>
              <a:p>
                <a:pPr marL="0" indent="0" eaLnBrk="1" hangingPunct="1">
                  <a:buNone/>
                  <a:defRPr/>
                </a:pP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1140" t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9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Dominant Poles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06475"/>
            <a:ext cx="8550275" cy="53943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Consider the pole-zero plot of </a:t>
            </a:r>
            <a:r>
              <a:rPr lang="en-US" sz="2400" dirty="0">
                <a:solidFill>
                  <a:schemeClr val="folHlink"/>
                </a:solidFill>
              </a:rPr>
              <a:t>stable</a:t>
            </a:r>
            <a:r>
              <a:rPr lang="en-US" sz="2400" dirty="0"/>
              <a:t> system.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400" dirty="0">
                <a:sym typeface="Wingdings" pitchFamily="2" charset="2"/>
              </a:rPr>
              <a:t>If the system as a pair of complex dominant poles, a second order approximation could be appropriate.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 flipV="1">
            <a:off x="4824413" y="1461295"/>
            <a:ext cx="0" cy="3429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800100" y="3474245"/>
            <a:ext cx="6035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7" name="Group 6"/>
          <p:cNvGrpSpPr>
            <a:grpSpLocks/>
          </p:cNvGrpSpPr>
          <p:nvPr/>
        </p:nvGrpSpPr>
        <p:grpSpPr bwMode="auto">
          <a:xfrm>
            <a:off x="4275138" y="2467770"/>
            <a:ext cx="92075" cy="92075"/>
            <a:chOff x="3139" y="1728"/>
            <a:chExt cx="58" cy="58"/>
          </a:xfrm>
        </p:grpSpPr>
        <p:sp>
          <p:nvSpPr>
            <p:cNvPr id="15398" name="Line 7"/>
            <p:cNvSpPr>
              <a:spLocks noChangeShapeType="1"/>
            </p:cNvSpPr>
            <p:nvPr/>
          </p:nvSpPr>
          <p:spPr bwMode="auto">
            <a:xfrm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8"/>
            <p:cNvSpPr>
              <a:spLocks noChangeShapeType="1"/>
            </p:cNvSpPr>
            <p:nvPr/>
          </p:nvSpPr>
          <p:spPr bwMode="auto">
            <a:xfrm flipV="1"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8" name="Group 9"/>
          <p:cNvGrpSpPr>
            <a:grpSpLocks/>
          </p:cNvGrpSpPr>
          <p:nvPr/>
        </p:nvGrpSpPr>
        <p:grpSpPr bwMode="auto">
          <a:xfrm>
            <a:off x="4275138" y="4433095"/>
            <a:ext cx="92075" cy="92075"/>
            <a:chOff x="3139" y="1728"/>
            <a:chExt cx="58" cy="58"/>
          </a:xfrm>
        </p:grpSpPr>
        <p:sp>
          <p:nvSpPr>
            <p:cNvPr id="15396" name="Line 10"/>
            <p:cNvSpPr>
              <a:spLocks noChangeShapeType="1"/>
            </p:cNvSpPr>
            <p:nvPr/>
          </p:nvSpPr>
          <p:spPr bwMode="auto">
            <a:xfrm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11"/>
            <p:cNvSpPr>
              <a:spLocks noChangeShapeType="1"/>
            </p:cNvSpPr>
            <p:nvPr/>
          </p:nvSpPr>
          <p:spPr bwMode="auto">
            <a:xfrm flipV="1"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9" name="Group 12"/>
          <p:cNvGrpSpPr>
            <a:grpSpLocks/>
          </p:cNvGrpSpPr>
          <p:nvPr/>
        </p:nvGrpSpPr>
        <p:grpSpPr bwMode="auto">
          <a:xfrm>
            <a:off x="3178175" y="3428207"/>
            <a:ext cx="92075" cy="92075"/>
            <a:chOff x="2448" y="2822"/>
            <a:chExt cx="58" cy="58"/>
          </a:xfrm>
        </p:grpSpPr>
        <p:sp>
          <p:nvSpPr>
            <p:cNvPr id="15394" name="Line 13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14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0" name="Group 15"/>
          <p:cNvGrpSpPr>
            <a:grpSpLocks/>
          </p:cNvGrpSpPr>
          <p:nvPr/>
        </p:nvGrpSpPr>
        <p:grpSpPr bwMode="auto">
          <a:xfrm>
            <a:off x="2767013" y="3610770"/>
            <a:ext cx="92075" cy="92075"/>
            <a:chOff x="2448" y="2822"/>
            <a:chExt cx="58" cy="58"/>
          </a:xfrm>
        </p:grpSpPr>
        <p:sp>
          <p:nvSpPr>
            <p:cNvPr id="15392" name="Line 16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17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1" name="Group 18"/>
          <p:cNvGrpSpPr>
            <a:grpSpLocks/>
          </p:cNvGrpSpPr>
          <p:nvPr/>
        </p:nvGrpSpPr>
        <p:grpSpPr bwMode="auto">
          <a:xfrm>
            <a:off x="2767013" y="3290095"/>
            <a:ext cx="92075" cy="92075"/>
            <a:chOff x="2448" y="2822"/>
            <a:chExt cx="58" cy="58"/>
          </a:xfrm>
        </p:grpSpPr>
        <p:sp>
          <p:nvSpPr>
            <p:cNvPr id="15390" name="Line 19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20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2" name="Group 21"/>
          <p:cNvGrpSpPr>
            <a:grpSpLocks/>
          </p:cNvGrpSpPr>
          <p:nvPr/>
        </p:nvGrpSpPr>
        <p:grpSpPr bwMode="auto">
          <a:xfrm>
            <a:off x="1670050" y="3428207"/>
            <a:ext cx="92075" cy="92075"/>
            <a:chOff x="2448" y="2822"/>
            <a:chExt cx="58" cy="58"/>
          </a:xfrm>
        </p:grpSpPr>
        <p:sp>
          <p:nvSpPr>
            <p:cNvPr id="15388" name="Line 22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3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3" name="Oval 24"/>
          <p:cNvSpPr>
            <a:spLocks noChangeArrowheads="1"/>
          </p:cNvSpPr>
          <p:nvPr/>
        </p:nvSpPr>
        <p:spPr bwMode="auto">
          <a:xfrm>
            <a:off x="2081213" y="3428207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4" name="Oval 25"/>
          <p:cNvSpPr>
            <a:spLocks noChangeArrowheads="1"/>
          </p:cNvSpPr>
          <p:nvPr/>
        </p:nvSpPr>
        <p:spPr bwMode="auto">
          <a:xfrm>
            <a:off x="1074738" y="3428207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457700" y="1643857"/>
            <a:ext cx="2825750" cy="2698750"/>
            <a:chOff x="2621" y="1382"/>
            <a:chExt cx="1780" cy="1700"/>
          </a:xfrm>
        </p:grpSpPr>
        <p:sp>
          <p:nvSpPr>
            <p:cNvPr id="15385" name="Line 27"/>
            <p:cNvSpPr>
              <a:spLocks noChangeShapeType="1"/>
            </p:cNvSpPr>
            <p:nvPr/>
          </p:nvSpPr>
          <p:spPr bwMode="auto">
            <a:xfrm flipH="1">
              <a:off x="2621" y="1670"/>
              <a:ext cx="662" cy="231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8"/>
            <p:cNvSpPr>
              <a:spLocks noChangeShapeType="1"/>
            </p:cNvSpPr>
            <p:nvPr/>
          </p:nvSpPr>
          <p:spPr bwMode="auto">
            <a:xfrm flipH="1">
              <a:off x="2621" y="1670"/>
              <a:ext cx="835" cy="1412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Text Box 29"/>
            <p:cNvSpPr txBox="1">
              <a:spLocks noChangeArrowheads="1"/>
            </p:cNvSpPr>
            <p:nvPr/>
          </p:nvSpPr>
          <p:spPr bwMode="auto">
            <a:xfrm>
              <a:off x="2966" y="1382"/>
              <a:ext cx="1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chemeClr val="folHlink"/>
                  </a:solidFill>
                </a:rPr>
                <a:t>Dominant poles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319588" y="2513807"/>
            <a:ext cx="503237" cy="1965325"/>
            <a:chOff x="2534" y="1930"/>
            <a:chExt cx="317" cy="1238"/>
          </a:xfrm>
        </p:grpSpPr>
        <p:sp>
          <p:nvSpPr>
            <p:cNvPr id="15381" name="Line 31"/>
            <p:cNvSpPr>
              <a:spLocks noChangeShapeType="1"/>
            </p:cNvSpPr>
            <p:nvPr/>
          </p:nvSpPr>
          <p:spPr bwMode="auto">
            <a:xfrm>
              <a:off x="2535" y="1930"/>
              <a:ext cx="0" cy="605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32"/>
            <p:cNvSpPr>
              <a:spLocks noChangeShapeType="1"/>
            </p:cNvSpPr>
            <p:nvPr/>
          </p:nvSpPr>
          <p:spPr bwMode="auto">
            <a:xfrm>
              <a:off x="2535" y="2535"/>
              <a:ext cx="0" cy="605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33"/>
            <p:cNvSpPr>
              <a:spLocks noChangeShapeType="1"/>
            </p:cNvSpPr>
            <p:nvPr/>
          </p:nvSpPr>
          <p:spPr bwMode="auto">
            <a:xfrm>
              <a:off x="2534" y="1930"/>
              <a:ext cx="317" cy="0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34"/>
            <p:cNvSpPr>
              <a:spLocks noChangeShapeType="1"/>
            </p:cNvSpPr>
            <p:nvPr/>
          </p:nvSpPr>
          <p:spPr bwMode="auto">
            <a:xfrm>
              <a:off x="2534" y="3168"/>
              <a:ext cx="317" cy="0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5667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3518695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6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467770"/>
            <a:ext cx="2952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69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433095"/>
            <a:ext cx="47466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Dominant Poles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4546599"/>
                <a:ext cx="8550275" cy="1854201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be a dominant pole.</a:t>
                </a:r>
              </a:p>
              <a:p>
                <a:pPr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The step response will have, approximately, the damping factor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𝜁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and the natural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where</a:t>
                </a:r>
              </a:p>
              <a:p>
                <a:pPr marL="0" indent="0" algn="ctr" eaLnBrk="1" hangingPunct="1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𝑅𝑒𝑎𝑙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5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4546599"/>
                <a:ext cx="8550275" cy="1854201"/>
              </a:xfrm>
              <a:blipFill>
                <a:blip r:embed="rId6"/>
                <a:stretch>
                  <a:fillRect l="-285" t="-3289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Line 4"/>
          <p:cNvSpPr>
            <a:spLocks noChangeShapeType="1"/>
          </p:cNvSpPr>
          <p:nvPr/>
        </p:nvSpPr>
        <p:spPr bwMode="auto">
          <a:xfrm flipV="1">
            <a:off x="4824413" y="1073150"/>
            <a:ext cx="0" cy="3429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800100" y="3086100"/>
            <a:ext cx="6035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7" name="Group 6"/>
          <p:cNvGrpSpPr>
            <a:grpSpLocks/>
          </p:cNvGrpSpPr>
          <p:nvPr/>
        </p:nvGrpSpPr>
        <p:grpSpPr bwMode="auto">
          <a:xfrm>
            <a:off x="4275138" y="2079625"/>
            <a:ext cx="92075" cy="92075"/>
            <a:chOff x="3139" y="1728"/>
            <a:chExt cx="58" cy="58"/>
          </a:xfrm>
        </p:grpSpPr>
        <p:sp>
          <p:nvSpPr>
            <p:cNvPr id="15398" name="Line 7"/>
            <p:cNvSpPr>
              <a:spLocks noChangeShapeType="1"/>
            </p:cNvSpPr>
            <p:nvPr/>
          </p:nvSpPr>
          <p:spPr bwMode="auto">
            <a:xfrm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8"/>
            <p:cNvSpPr>
              <a:spLocks noChangeShapeType="1"/>
            </p:cNvSpPr>
            <p:nvPr/>
          </p:nvSpPr>
          <p:spPr bwMode="auto">
            <a:xfrm flipV="1"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8" name="Group 9"/>
          <p:cNvGrpSpPr>
            <a:grpSpLocks/>
          </p:cNvGrpSpPr>
          <p:nvPr/>
        </p:nvGrpSpPr>
        <p:grpSpPr bwMode="auto">
          <a:xfrm>
            <a:off x="4275138" y="4044950"/>
            <a:ext cx="92075" cy="92075"/>
            <a:chOff x="3139" y="1728"/>
            <a:chExt cx="58" cy="58"/>
          </a:xfrm>
        </p:grpSpPr>
        <p:sp>
          <p:nvSpPr>
            <p:cNvPr id="15396" name="Line 10"/>
            <p:cNvSpPr>
              <a:spLocks noChangeShapeType="1"/>
            </p:cNvSpPr>
            <p:nvPr/>
          </p:nvSpPr>
          <p:spPr bwMode="auto">
            <a:xfrm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11"/>
            <p:cNvSpPr>
              <a:spLocks noChangeShapeType="1"/>
            </p:cNvSpPr>
            <p:nvPr/>
          </p:nvSpPr>
          <p:spPr bwMode="auto">
            <a:xfrm flipV="1"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9" name="Group 12"/>
          <p:cNvGrpSpPr>
            <a:grpSpLocks/>
          </p:cNvGrpSpPr>
          <p:nvPr/>
        </p:nvGrpSpPr>
        <p:grpSpPr bwMode="auto">
          <a:xfrm>
            <a:off x="3178175" y="3040062"/>
            <a:ext cx="92075" cy="92075"/>
            <a:chOff x="2448" y="2822"/>
            <a:chExt cx="58" cy="58"/>
          </a:xfrm>
        </p:grpSpPr>
        <p:sp>
          <p:nvSpPr>
            <p:cNvPr id="15394" name="Line 13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14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0" name="Group 15"/>
          <p:cNvGrpSpPr>
            <a:grpSpLocks/>
          </p:cNvGrpSpPr>
          <p:nvPr/>
        </p:nvGrpSpPr>
        <p:grpSpPr bwMode="auto">
          <a:xfrm>
            <a:off x="2767013" y="3222625"/>
            <a:ext cx="92075" cy="92075"/>
            <a:chOff x="2448" y="2822"/>
            <a:chExt cx="58" cy="58"/>
          </a:xfrm>
        </p:grpSpPr>
        <p:sp>
          <p:nvSpPr>
            <p:cNvPr id="15392" name="Line 16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17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1" name="Group 18"/>
          <p:cNvGrpSpPr>
            <a:grpSpLocks/>
          </p:cNvGrpSpPr>
          <p:nvPr/>
        </p:nvGrpSpPr>
        <p:grpSpPr bwMode="auto">
          <a:xfrm>
            <a:off x="2767013" y="2901950"/>
            <a:ext cx="92075" cy="92075"/>
            <a:chOff x="2448" y="2822"/>
            <a:chExt cx="58" cy="58"/>
          </a:xfrm>
        </p:grpSpPr>
        <p:sp>
          <p:nvSpPr>
            <p:cNvPr id="15390" name="Line 19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20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2" name="Group 21"/>
          <p:cNvGrpSpPr>
            <a:grpSpLocks/>
          </p:cNvGrpSpPr>
          <p:nvPr/>
        </p:nvGrpSpPr>
        <p:grpSpPr bwMode="auto">
          <a:xfrm>
            <a:off x="1670050" y="3040062"/>
            <a:ext cx="92075" cy="92075"/>
            <a:chOff x="2448" y="2822"/>
            <a:chExt cx="58" cy="58"/>
          </a:xfrm>
        </p:grpSpPr>
        <p:sp>
          <p:nvSpPr>
            <p:cNvPr id="15388" name="Line 22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3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3" name="Oval 24"/>
          <p:cNvSpPr>
            <a:spLocks noChangeArrowheads="1"/>
          </p:cNvSpPr>
          <p:nvPr/>
        </p:nvSpPr>
        <p:spPr bwMode="auto">
          <a:xfrm>
            <a:off x="2081213" y="3040062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4" name="Oval 25"/>
          <p:cNvSpPr>
            <a:spLocks noChangeArrowheads="1"/>
          </p:cNvSpPr>
          <p:nvPr/>
        </p:nvSpPr>
        <p:spPr bwMode="auto">
          <a:xfrm>
            <a:off x="1074738" y="3040062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457700" y="1255712"/>
            <a:ext cx="2825750" cy="2698750"/>
            <a:chOff x="2621" y="1382"/>
            <a:chExt cx="1780" cy="1700"/>
          </a:xfrm>
        </p:grpSpPr>
        <p:sp>
          <p:nvSpPr>
            <p:cNvPr id="15385" name="Line 27"/>
            <p:cNvSpPr>
              <a:spLocks noChangeShapeType="1"/>
            </p:cNvSpPr>
            <p:nvPr/>
          </p:nvSpPr>
          <p:spPr bwMode="auto">
            <a:xfrm flipH="1">
              <a:off x="2621" y="1670"/>
              <a:ext cx="662" cy="231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8"/>
            <p:cNvSpPr>
              <a:spLocks noChangeShapeType="1"/>
            </p:cNvSpPr>
            <p:nvPr/>
          </p:nvSpPr>
          <p:spPr bwMode="auto">
            <a:xfrm flipH="1">
              <a:off x="2621" y="1670"/>
              <a:ext cx="835" cy="1412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Text Box 29"/>
            <p:cNvSpPr txBox="1">
              <a:spLocks noChangeArrowheads="1"/>
            </p:cNvSpPr>
            <p:nvPr/>
          </p:nvSpPr>
          <p:spPr bwMode="auto">
            <a:xfrm>
              <a:off x="2966" y="1382"/>
              <a:ext cx="1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chemeClr val="folHlink"/>
                  </a:solidFill>
                </a:rPr>
                <a:t>Dominant poles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319588" y="2125662"/>
            <a:ext cx="503237" cy="1965325"/>
            <a:chOff x="2534" y="1930"/>
            <a:chExt cx="317" cy="1238"/>
          </a:xfrm>
        </p:grpSpPr>
        <p:sp>
          <p:nvSpPr>
            <p:cNvPr id="15381" name="Line 31"/>
            <p:cNvSpPr>
              <a:spLocks noChangeShapeType="1"/>
            </p:cNvSpPr>
            <p:nvPr/>
          </p:nvSpPr>
          <p:spPr bwMode="auto">
            <a:xfrm>
              <a:off x="2535" y="1930"/>
              <a:ext cx="0" cy="605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32"/>
            <p:cNvSpPr>
              <a:spLocks noChangeShapeType="1"/>
            </p:cNvSpPr>
            <p:nvPr/>
          </p:nvSpPr>
          <p:spPr bwMode="auto">
            <a:xfrm>
              <a:off x="2535" y="2535"/>
              <a:ext cx="0" cy="605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33"/>
            <p:cNvSpPr>
              <a:spLocks noChangeShapeType="1"/>
            </p:cNvSpPr>
            <p:nvPr/>
          </p:nvSpPr>
          <p:spPr bwMode="auto">
            <a:xfrm>
              <a:off x="2534" y="1930"/>
              <a:ext cx="317" cy="0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34"/>
            <p:cNvSpPr>
              <a:spLocks noChangeShapeType="1"/>
            </p:cNvSpPr>
            <p:nvPr/>
          </p:nvSpPr>
          <p:spPr bwMode="auto">
            <a:xfrm>
              <a:off x="2534" y="3168"/>
              <a:ext cx="317" cy="0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5667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3130550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6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079625"/>
            <a:ext cx="2952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69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044950"/>
            <a:ext cx="47466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22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Dominant Poles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400" dirty="0"/>
                  <a:t>In a second order approximation</a:t>
                </a:r>
                <a:r>
                  <a:rPr lang="en-US" sz="2400" dirty="0">
                    <a:sym typeface="Wingdings" pitchFamily="2" charset="2"/>
                  </a:rPr>
                  <a:t>: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/>
                  <a:t> should have the same steady state response to a step input, the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will be found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We derive: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285" t="-10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pic>
        <p:nvPicPr>
          <p:cNvPr id="16387" name="Picture 9" descr="2ndAppr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00100"/>
            <a:ext cx="75438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14500" y="114300"/>
            <a:ext cx="6629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Second-order approximation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14400" y="914400"/>
            <a:ext cx="1943100" cy="527050"/>
          </a:xfrm>
          <a:prstGeom prst="rect">
            <a:avLst/>
          </a:prstGeom>
          <a:solidFill>
            <a:schemeClr val="tx2">
              <a:alpha val="87057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</a:rPr>
              <a:t>Response of 2</a:t>
            </a:r>
            <a:r>
              <a:rPr lang="en-US" altLang="en-US" sz="1400" baseline="30000">
                <a:solidFill>
                  <a:srgbClr val="FF3300"/>
                </a:solidFill>
              </a:rPr>
              <a:t>nd</a:t>
            </a:r>
            <a:r>
              <a:rPr lang="en-US" altLang="en-US" sz="1400">
                <a:solidFill>
                  <a:srgbClr val="FF3300"/>
                </a:solidFill>
              </a:rPr>
              <a:t> order approximation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2971800" y="2286000"/>
            <a:ext cx="1028700" cy="1143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114800" y="2057400"/>
            <a:ext cx="1038225" cy="314325"/>
          </a:xfrm>
          <a:prstGeom prst="rect">
            <a:avLst/>
          </a:prstGeom>
          <a:solidFill>
            <a:schemeClr val="tx2">
              <a:alpha val="87057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</a:rPr>
              <a:t>Response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600200" y="1485900"/>
            <a:ext cx="685800" cy="571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Approximation—Example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400" dirty="0"/>
                  <a:t>Find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settling time to a step input of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+30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+8)(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+10)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The system has poles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−2±2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and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There is also a zero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The dominant poles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−2±2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The approximation is: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0+30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+8)(0+10)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From the theory of second order systems: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sec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1140" t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9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Higher Order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5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16572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Physical systems have poles.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Because of poles, the output will be negligible when the frequency of the input is high enough.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The order of a system equals the number of poles.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Consider time response specifications.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The previous lectures show how to design controllers for first and second order systems.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How about systems or order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&gt;2 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Commonly, systems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&gt;2 </m:t>
                    </m:r>
                  </m:oMath>
                </a14:m>
                <a:r>
                  <a:rPr lang="en-US" sz="2400" dirty="0"/>
                  <a:t>! </a:t>
                </a:r>
              </a:p>
            </p:txBody>
          </p:sp>
        </mc:Choice>
        <mc:Fallback xmlns="">
          <p:sp>
            <p:nvSpPr>
              <p:cNvPr id="321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165725"/>
              </a:xfrm>
              <a:blipFill>
                <a:blip r:embed="rId3"/>
                <a:stretch>
                  <a:fillRect l="-519" t="-1299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194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Approximation—Example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400" dirty="0"/>
                  <a:t>Find a lower order approximation of</a:t>
                </a:r>
                <a:endParaRPr lang="en-US" sz="2400" dirty="0">
                  <a:sym typeface="Wingdings" pitchFamily="2" charset="2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+8)(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+10)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The system has poles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−2±2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and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There is also a zero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The dominant poles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−2±2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However, the zero is equally close to the imaginary axis. Clearly, it cannot be neglected!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+8)(0+10)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0.1(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1140" t="-10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0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Justifying the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Assume</a:t>
                </a:r>
                <a:endParaRPr lang="en-US" sz="2800" dirty="0">
                  <a:sym typeface="Wingdings" pitchFamily="2" charset="2"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eaLnBrk="1" hangingPunct="1">
                  <a:defRPr/>
                </a:pPr>
                <a:r>
                  <a:rPr lang="en-US" sz="2800" dirty="0"/>
                  <a:t>Consider an approximation in which the 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 the zeros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are neglected: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eaLnBrk="1" hangingPunct="1">
                  <a:defRPr/>
                </a:pPr>
                <a:r>
                  <a:rPr lang="en-US" sz="2800" dirty="0"/>
                  <a:t>Consider also the unit step response:</a:t>
                </a:r>
              </a:p>
              <a:p>
                <a:pPr marL="400050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endParaRPr lang="en-US" dirty="0"/>
              </a:p>
              <a:p>
                <a:pPr eaLnBrk="1" hangingPunct="1">
                  <a:defRPr/>
                </a:pPr>
                <a:r>
                  <a:rPr lang="en-US" sz="2800" dirty="0"/>
                  <a:t>For a reasonable approximation,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499" t="-1243" b="-46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3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Justifying the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1800" dirty="0"/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1600" dirty="0"/>
              </a:p>
              <a:p>
                <a:pPr eaLnBrk="1" hangingPunct="1">
                  <a:defRPr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…|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, then</a:t>
                </a:r>
              </a:p>
              <a:p>
                <a:pPr marL="400050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≃−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+1…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400050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≃−</m:t>
                    </m:r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+1…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400050" lvl="1" indent="0" eaLnBrk="1" hangingPunct="1">
                  <a:buNone/>
                  <a:defRPr/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4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21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Justifying the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endParaRPr lang="en-US" sz="1600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1600" dirty="0"/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1600" dirty="0"/>
              </a:p>
              <a:p>
                <a:pPr eaLnBrk="1" hangingPunct="1">
                  <a:defRPr/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in the LHP,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decays much faster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+1…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 eaLnBrk="1" hangingPunct="1">
                  <a:defRPr/>
                </a:pPr>
                <a:r>
                  <a:rPr lang="en-US" sz="2800" dirty="0"/>
                  <a:t>Accounting also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, it follows that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4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1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Higher Order Systems—Example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5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429000"/>
                <a:ext cx="8504238" cy="310832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Consider a simple speed control system.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The PI controller has one pole.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The power amplifier has at least one pole.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The motor has one pole.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The total number of poles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21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429000"/>
                <a:ext cx="8504238" cy="3108325"/>
              </a:xfrm>
              <a:blipFill>
                <a:blip r:embed="rId3"/>
                <a:stretch>
                  <a:fillRect l="-502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5ABE291-5EB0-4CD0-82D5-094C664BB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46" y="1371600"/>
            <a:ext cx="8504238" cy="177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04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Higher Order Systems—Example 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8250"/>
            <a:ext cx="850423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Consider an analog implementation of the controller.</a:t>
            </a:r>
          </a:p>
        </p:txBody>
      </p:sp>
      <p:pic>
        <p:nvPicPr>
          <p:cNvPr id="7" name="Picture 5" descr="hw11.jpg">
            <a:extLst>
              <a:ext uri="{FF2B5EF4-FFF2-40B4-BE49-F238E27FC236}">
                <a16:creationId xmlns:a16="http://schemas.microsoft.com/office/drawing/2014/main" id="{4D5856CC-F69E-4131-BD02-0F6AA8721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" y="1839516"/>
            <a:ext cx="7132637" cy="485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0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Higher Order Systems—Example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5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4229100"/>
                <a:ext cx="8504238" cy="219392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The PI controller and the summing junction are implemented by the operational amplifier.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The operational amplifier adds poles.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Clearly, the total number of poles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21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4229100"/>
                <a:ext cx="8504238" cy="2193925"/>
              </a:xfrm>
              <a:blipFill>
                <a:blip r:embed="rId3"/>
                <a:stretch>
                  <a:fillRect l="-502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hw11.jpg">
            <a:extLst>
              <a:ext uri="{FF2B5EF4-FFF2-40B4-BE49-F238E27FC236}">
                <a16:creationId xmlns:a16="http://schemas.microsoft.com/office/drawing/2014/main" id="{F28FFB3D-E4D0-470F-97C0-B051DDCFB1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500" y="1204913"/>
            <a:ext cx="5486400" cy="291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62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2" y="342900"/>
            <a:ext cx="8778875" cy="21717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The figure shows the implementation of a classic operational amplifier (741).</a:t>
            </a:r>
          </a:p>
          <a:p>
            <a:pPr eaLnBrk="1" hangingPunct="1">
              <a:defRPr/>
            </a:pPr>
            <a:r>
              <a:rPr lang="en-US" sz="2400" dirty="0"/>
              <a:t>There are 22 transistors.</a:t>
            </a:r>
          </a:p>
          <a:p>
            <a:pPr eaLnBrk="1" hangingPunct="1">
              <a:defRPr/>
            </a:pPr>
            <a:r>
              <a:rPr lang="en-US" sz="2400" dirty="0"/>
              <a:t>Transistors have poles …</a:t>
            </a:r>
          </a:p>
          <a:p>
            <a:pPr eaLnBrk="1" hangingPunct="1">
              <a:defRPr/>
            </a:pPr>
            <a:r>
              <a:rPr lang="en-US" sz="2400" dirty="0"/>
              <a:t>Note that operational amplifiers have multiple poles!</a:t>
            </a:r>
          </a:p>
          <a:p>
            <a:pPr eaLnBrk="1" hangingPunct="1">
              <a:defRPr/>
            </a:pPr>
            <a:endParaRPr lang="en-US" sz="28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618836"/>
            <a:ext cx="6416910" cy="410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Higher Order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5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2563" y="1371600"/>
                <a:ext cx="8778875" cy="516572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How to design controllers for time response specifications when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&gt;2 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It turns out that the time response is determined by the </a:t>
                </a:r>
                <a:r>
                  <a:rPr lang="en-US" sz="2800" dirty="0">
                    <a:solidFill>
                      <a:schemeClr val="folHlink"/>
                    </a:solidFill>
                  </a:rPr>
                  <a:t>dominant pole(s)</a:t>
                </a:r>
                <a:r>
                  <a:rPr lang="en-US" sz="2800" dirty="0"/>
                  <a:t>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The dominant pole is the pole (or pair of complex poles) closest to the imaginary axis. 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Therefore, approximate the system as a first order system or as a second order system.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The approximation will include the dominant pole(s) and neglect the poles and zeros that are considerably further from the imaginary axis.</a:t>
                </a:r>
              </a:p>
              <a:p>
                <a:pPr eaLnBrk="1" hangingPunct="1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21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2563" y="1371600"/>
                <a:ext cx="8778875" cy="5165725"/>
              </a:xfrm>
              <a:blipFill>
                <a:blip r:embed="rId3"/>
                <a:stretch>
                  <a:fillRect l="-556" t="-1299" r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Approximations—Principle 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6777A93F-59C0-460B-995C-882933EC6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1" y="1066800"/>
            <a:ext cx="8618538" cy="517842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Assume a stable system. </a:t>
            </a:r>
          </a:p>
          <a:p>
            <a:pPr eaLnBrk="1" hangingPunct="1">
              <a:defRPr/>
            </a:pPr>
            <a:r>
              <a:rPr lang="en-US" sz="2800" dirty="0"/>
              <a:t>The poles and zeros sufficiently close to the imaginary axis are kept; the others are neglected.</a:t>
            </a:r>
          </a:p>
          <a:p>
            <a:pPr marL="0" indent="0" eaLnBrk="1" hangingPunct="1">
              <a:buNone/>
              <a:defRPr/>
            </a:pPr>
            <a:endParaRPr lang="en-US" sz="2800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BD377E9D-3325-43AB-92FD-B00113CCF4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517" y="2813232"/>
            <a:ext cx="0" cy="2743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669944C4-DD13-4F02-A080-D13440063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204" y="4826182"/>
            <a:ext cx="6035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CBA966-8714-4CD2-A804-A4C22C233E62}"/>
              </a:ext>
            </a:extLst>
          </p:cNvPr>
          <p:cNvGrpSpPr>
            <a:grpSpLocks/>
          </p:cNvGrpSpPr>
          <p:nvPr/>
        </p:nvGrpSpPr>
        <p:grpSpPr bwMode="auto">
          <a:xfrm>
            <a:off x="4435792" y="4778557"/>
            <a:ext cx="92075" cy="92075"/>
            <a:chOff x="3139" y="1728"/>
            <a:chExt cx="58" cy="58"/>
          </a:xfrm>
        </p:grpSpPr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5B46FDF1-46AF-4DE0-B182-F6DC6A58F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88D6BB1D-BAE5-4B56-9347-9B2B22CEB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2269FC-B7E0-4ACB-9700-1419C21536E6}"/>
              </a:ext>
            </a:extLst>
          </p:cNvPr>
          <p:cNvGrpSpPr>
            <a:grpSpLocks/>
          </p:cNvGrpSpPr>
          <p:nvPr/>
        </p:nvGrpSpPr>
        <p:grpSpPr bwMode="auto">
          <a:xfrm>
            <a:off x="3383279" y="4780144"/>
            <a:ext cx="92075" cy="92075"/>
            <a:chOff x="2448" y="2822"/>
            <a:chExt cx="58" cy="58"/>
          </a:xfrm>
        </p:grpSpPr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20608992-2926-4AA5-BCB8-494959DDB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96F4D7B3-CFC5-47DA-ABAC-A704FDF827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DD29E-284E-4BF7-BB00-833DD6C4A2C7}"/>
              </a:ext>
            </a:extLst>
          </p:cNvPr>
          <p:cNvGrpSpPr>
            <a:grpSpLocks/>
          </p:cNvGrpSpPr>
          <p:nvPr/>
        </p:nvGrpSpPr>
        <p:grpSpPr bwMode="auto">
          <a:xfrm>
            <a:off x="2972117" y="4962707"/>
            <a:ext cx="92075" cy="92075"/>
            <a:chOff x="2448" y="2822"/>
            <a:chExt cx="58" cy="58"/>
          </a:xfrm>
        </p:grpSpPr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5E85065B-D596-4AC2-8A85-9B02D9D1F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8DC4A0F2-B5A4-4D0D-81D3-DF71008F74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B39AD9-1D0A-472E-A1A8-AF2DE673EAF1}"/>
              </a:ext>
            </a:extLst>
          </p:cNvPr>
          <p:cNvGrpSpPr>
            <a:grpSpLocks/>
          </p:cNvGrpSpPr>
          <p:nvPr/>
        </p:nvGrpSpPr>
        <p:grpSpPr bwMode="auto">
          <a:xfrm>
            <a:off x="2972117" y="4642032"/>
            <a:ext cx="92075" cy="92075"/>
            <a:chOff x="2448" y="2822"/>
            <a:chExt cx="58" cy="58"/>
          </a:xfrm>
        </p:grpSpPr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0EFE0C5A-A624-4740-9DAA-C8C275BE1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C06A2660-8EBA-43DC-B330-4D1B356B63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3E30EB-4BD5-42EF-A0D1-E56185F52A92}"/>
              </a:ext>
            </a:extLst>
          </p:cNvPr>
          <p:cNvGrpSpPr>
            <a:grpSpLocks/>
          </p:cNvGrpSpPr>
          <p:nvPr/>
        </p:nvGrpSpPr>
        <p:grpSpPr bwMode="auto">
          <a:xfrm>
            <a:off x="1875154" y="4780144"/>
            <a:ext cx="92075" cy="92075"/>
            <a:chOff x="2448" y="2822"/>
            <a:chExt cx="58" cy="58"/>
          </a:xfrm>
        </p:grpSpPr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E0FA0BCB-4543-4292-BADE-C4FC85DB2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F72193C7-A192-4CB8-B6C8-3B4993E8C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153B8160-EA28-4057-9C1E-BA9DF764C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317" y="4780144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FB1079-5F8F-41F3-A35D-FA4B4E064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842" y="4780144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85DCB69-C66B-41B6-9109-9B778D512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395" y="4771402"/>
            <a:ext cx="90487" cy="92075"/>
          </a:xfrm>
          <a:prstGeom prst="ellipse">
            <a:avLst/>
          </a:prstGeom>
          <a:noFill/>
          <a:ln w="158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AC642A-119A-4250-B466-6ACBD221C388}"/>
              </a:ext>
            </a:extLst>
          </p:cNvPr>
          <p:cNvGrpSpPr>
            <a:grpSpLocks/>
          </p:cNvGrpSpPr>
          <p:nvPr/>
        </p:nvGrpSpPr>
        <p:grpSpPr bwMode="auto">
          <a:xfrm>
            <a:off x="3954779" y="4515279"/>
            <a:ext cx="92075" cy="92075"/>
            <a:chOff x="3139" y="1728"/>
            <a:chExt cx="58" cy="58"/>
          </a:xfrm>
        </p:grpSpPr>
        <p:sp>
          <p:nvSpPr>
            <p:cNvPr id="31" name="Line 7">
              <a:extLst>
                <a:ext uri="{FF2B5EF4-FFF2-40B4-BE49-F238E27FC236}">
                  <a16:creationId xmlns:a16="http://schemas.microsoft.com/office/drawing/2014/main" id="{3ACBA1EB-4CFA-4E2A-A450-01AA4F9BC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8">
              <a:extLst>
                <a:ext uri="{FF2B5EF4-FFF2-40B4-BE49-F238E27FC236}">
                  <a16:creationId xmlns:a16="http://schemas.microsoft.com/office/drawing/2014/main" id="{49C20FA8-A577-44B9-A3E7-C3D8D1B16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36DBB2-F13A-488A-A864-461F0779F982}"/>
              </a:ext>
            </a:extLst>
          </p:cNvPr>
          <p:cNvGrpSpPr>
            <a:grpSpLocks/>
          </p:cNvGrpSpPr>
          <p:nvPr/>
        </p:nvGrpSpPr>
        <p:grpSpPr bwMode="auto">
          <a:xfrm>
            <a:off x="3954779" y="5029382"/>
            <a:ext cx="92075" cy="92075"/>
            <a:chOff x="3139" y="1728"/>
            <a:chExt cx="58" cy="58"/>
          </a:xfrm>
        </p:grpSpPr>
        <p:sp>
          <p:nvSpPr>
            <p:cNvPr id="34" name="Line 7">
              <a:extLst>
                <a:ext uri="{FF2B5EF4-FFF2-40B4-BE49-F238E27FC236}">
                  <a16:creationId xmlns:a16="http://schemas.microsoft.com/office/drawing/2014/main" id="{A75556CE-6104-4126-9467-16DE4E0C7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1F5AC396-381F-4C98-9AA9-11177399F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1CBCF991-F3B3-4187-AA8F-23A8872B3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117" y="4303894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2324C5-BA13-4BC2-932B-91E65432D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117" y="5280206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087A988-0695-48CE-A322-B618A6CC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880" y="4778556"/>
            <a:ext cx="90487" cy="92075"/>
          </a:xfrm>
          <a:prstGeom prst="ellipse">
            <a:avLst/>
          </a:prstGeom>
          <a:noFill/>
          <a:ln w="158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C3279-E785-489E-8126-C98DF5897FB3}"/>
              </a:ext>
            </a:extLst>
          </p:cNvPr>
          <p:cNvSpPr txBox="1">
            <a:spLocks/>
          </p:cNvSpPr>
          <p:nvPr/>
        </p:nvSpPr>
        <p:spPr>
          <a:xfrm flipH="1">
            <a:off x="3771900" y="3086100"/>
            <a:ext cx="2560320" cy="3017520"/>
          </a:xfrm>
          <a:prstGeom prst="rect">
            <a:avLst/>
          </a:prstGeom>
          <a:solidFill>
            <a:schemeClr val="tx2">
              <a:alpha val="22000"/>
            </a:schemeClr>
          </a:solidFill>
        </p:spPr>
        <p:txBody>
          <a:bodyPr wrap="square" rtlCol="0" anchor="b" anchorCtr="1"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KEEP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3A737F-51D2-4E98-BAD3-AA83EA6D1350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6343417" y="3084647"/>
            <a:ext cx="1737360" cy="3017520"/>
          </a:xfrm>
          <a:prstGeom prst="rect">
            <a:avLst/>
          </a:prstGeom>
          <a:solidFill>
            <a:srgbClr val="FFCCFF">
              <a:alpha val="26000"/>
            </a:srgbClr>
          </a:solidFill>
        </p:spPr>
        <p:txBody>
          <a:bodyPr wrap="square" rtlCol="0" anchor="b" anchorCtr="0">
            <a:noAutofit/>
          </a:bodyPr>
          <a:lstStyle/>
          <a:p>
            <a:r>
              <a:rPr lang="en-US" dirty="0">
                <a:solidFill>
                  <a:srgbClr val="FFCCFF"/>
                </a:solidFill>
              </a:rPr>
              <a:t>NEGLECT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56F7C5-8A87-4C0E-9DA7-6D72D228547C}"/>
              </a:ext>
            </a:extLst>
          </p:cNvPr>
          <p:cNvSpPr txBox="1">
            <a:spLocks/>
          </p:cNvSpPr>
          <p:nvPr/>
        </p:nvSpPr>
        <p:spPr>
          <a:xfrm flipH="1">
            <a:off x="1046396" y="3077016"/>
            <a:ext cx="2743200" cy="3017520"/>
          </a:xfrm>
          <a:prstGeom prst="rect">
            <a:avLst/>
          </a:prstGeom>
          <a:solidFill>
            <a:srgbClr val="FFCCFF">
              <a:alpha val="26000"/>
            </a:srgbClr>
          </a:solidFill>
        </p:spPr>
        <p:txBody>
          <a:bodyPr wrap="square" rtlCol="0" anchor="b" anchorCtr="0">
            <a:noAutofit/>
          </a:bodyPr>
          <a:lstStyle/>
          <a:p>
            <a:r>
              <a:rPr lang="en-US" dirty="0">
                <a:solidFill>
                  <a:srgbClr val="FFCCFF"/>
                </a:solidFill>
              </a:rPr>
              <a:t>NEGLECT</a:t>
            </a:r>
          </a:p>
        </p:txBody>
      </p:sp>
    </p:spTree>
    <p:extLst>
      <p:ext uri="{BB962C8B-B14F-4D97-AF65-F5344CB8AC3E}">
        <p14:creationId xmlns:p14="http://schemas.microsoft.com/office/powerpoint/2010/main" val="15792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Approximations—Principle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1" y="1066800"/>
                <a:ext cx="8618538" cy="5178425"/>
              </a:xfrm>
              <a:noFill/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Assume that the highlighted terms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will be neglected.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eaLnBrk="1" hangingPunct="1">
                  <a:defRPr/>
                </a:pPr>
                <a:endParaRPr lang="en-US" sz="1200" dirty="0"/>
              </a:p>
              <a:p>
                <a:pPr eaLnBrk="1" hangingPunct="1">
                  <a:defRPr/>
                </a:pPr>
                <a:r>
                  <a:rPr lang="en-US" sz="2800" dirty="0"/>
                  <a:t>The approximate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is obtained by replacing the neglected terms with their DC gain:</a:t>
                </a:r>
              </a:p>
              <a:p>
                <a:pPr eaLnBrk="1" hangingPunct="1">
                  <a:defRPr/>
                </a:pPr>
                <a:endParaRPr lang="en-US" sz="1600" dirty="0"/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1" y="1066800"/>
                <a:ext cx="8618538" cy="5178425"/>
              </a:xfrm>
              <a:blipFill>
                <a:blip r:embed="rId3"/>
                <a:stretch>
                  <a:fillRect l="-495" t="-14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old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06"/>
  <p:tag name="DEFAULTHEIGHT" val="3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p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9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H(s)\simeq \frac{A}{s-p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4"/>
  <p:tag name="PICTUREFILESIZE" val="119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-\zeta\omega_n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9"/>
  <p:tag name="PICTUREFILESIZE" val="43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omega_d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3"/>
  <p:tag name="PICTUREFILESIZE" val="2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-\omega_d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7"/>
  <p:tag name="PICTUREFILESIZE" val="3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-\zeta\omega_n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9"/>
  <p:tag name="PICTUREFILESIZE" val="43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omega_d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3"/>
  <p:tag name="PICTUREFILESIZE" val="29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-\omega_d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7"/>
  <p:tag name="PICTUREFILESIZE" val="326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51095</TotalTime>
  <Words>1316</Words>
  <Application>Microsoft Office PowerPoint</Application>
  <PresentationFormat>On-screen Show (4:3)</PresentationFormat>
  <Paragraphs>204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Tahoma</vt:lpstr>
      <vt:lpstr>Times New Roman</vt:lpstr>
      <vt:lpstr>Wingdings</vt:lpstr>
      <vt:lpstr>Textured</vt:lpstr>
      <vt:lpstr>Approximating Transfer Functions</vt:lpstr>
      <vt:lpstr>Higher Order Systems</vt:lpstr>
      <vt:lpstr>Higher Order Systems—Example </vt:lpstr>
      <vt:lpstr>Higher Order Systems—Example </vt:lpstr>
      <vt:lpstr>Higher Order Systems—Example </vt:lpstr>
      <vt:lpstr>PowerPoint Presentation</vt:lpstr>
      <vt:lpstr>Higher Order Systems</vt:lpstr>
      <vt:lpstr>Approximations—Principle </vt:lpstr>
      <vt:lpstr>Approximations—Principle </vt:lpstr>
      <vt:lpstr>Dominant Poles</vt:lpstr>
      <vt:lpstr>Dominant Poles</vt:lpstr>
      <vt:lpstr>First order approximation</vt:lpstr>
      <vt:lpstr>Approximation—Example </vt:lpstr>
      <vt:lpstr>Approximation—Example </vt:lpstr>
      <vt:lpstr>Dominant Poles</vt:lpstr>
      <vt:lpstr>Dominant Poles</vt:lpstr>
      <vt:lpstr>Dominant Poles</vt:lpstr>
      <vt:lpstr>Second-order approximation</vt:lpstr>
      <vt:lpstr>Approximation—Example </vt:lpstr>
      <vt:lpstr>Approximation—Example </vt:lpstr>
      <vt:lpstr>Justifying the Approximations</vt:lpstr>
      <vt:lpstr>Justifying the Approximations</vt:lpstr>
      <vt:lpstr>Justifying the Approximations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135</cp:revision>
  <cp:lastPrinted>1601-01-01T00:00:00Z</cp:lastPrinted>
  <dcterms:created xsi:type="dcterms:W3CDTF">2004-08-25T22:08:53Z</dcterms:created>
  <dcterms:modified xsi:type="dcterms:W3CDTF">2020-12-17T23:35:36Z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