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8" r:id="rId13"/>
    <p:sldId id="267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7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ED3F87-46A1-4D78-8EDE-80002CF2E3B3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9DB3A4-522E-4CE4-A865-B16D34FEE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705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presm</a:t>
            </a:r>
            <a:r>
              <a:rPr lang="en-US" dirty="0"/>
              <a:t>/Firstorder.png. MATLAB code: s = </a:t>
            </a:r>
            <a:r>
              <a:rPr lang="en-US" dirty="0" err="1"/>
              <a:t>tf</a:t>
            </a:r>
            <a:r>
              <a:rPr lang="en-US" dirty="0"/>
              <a:t>('s'); H = 10/(s+10); t = 0:0.02:5; n = length(t); m = floor(n/5); </a:t>
            </a:r>
            <a:r>
              <a:rPr lang="en-US" dirty="0" err="1"/>
              <a:t>vect</a:t>
            </a:r>
            <a:r>
              <a:rPr lang="en-US" dirty="0"/>
              <a:t> =[1, -0.5, 2, -1, 0]; u = [ones(1,m)*</a:t>
            </a:r>
            <a:r>
              <a:rPr lang="en-US" dirty="0" err="1"/>
              <a:t>vect</a:t>
            </a:r>
            <a:r>
              <a:rPr lang="en-US" dirty="0"/>
              <a:t>(1), ones(1,m)*</a:t>
            </a:r>
            <a:r>
              <a:rPr lang="en-US" dirty="0" err="1"/>
              <a:t>vect</a:t>
            </a:r>
            <a:r>
              <a:rPr lang="en-US" dirty="0"/>
              <a:t>(2), ones(1,m)*</a:t>
            </a:r>
            <a:r>
              <a:rPr lang="en-US" dirty="0" err="1"/>
              <a:t>vect</a:t>
            </a:r>
            <a:r>
              <a:rPr lang="en-US" dirty="0"/>
              <a:t>(3),ones(1,m)*</a:t>
            </a:r>
            <a:r>
              <a:rPr lang="en-US" dirty="0" err="1"/>
              <a:t>vect</a:t>
            </a:r>
            <a:r>
              <a:rPr lang="en-US" dirty="0"/>
              <a:t>(4), ones(1,m)*</a:t>
            </a:r>
            <a:r>
              <a:rPr lang="en-US" dirty="0" err="1"/>
              <a:t>vect</a:t>
            </a:r>
            <a:r>
              <a:rPr lang="en-US" dirty="0"/>
              <a:t>(5)]; t = t(1:length(u)); y = </a:t>
            </a:r>
            <a:r>
              <a:rPr lang="en-US" dirty="0" err="1"/>
              <a:t>lsim</a:t>
            </a:r>
            <a:r>
              <a:rPr lang="en-US" dirty="0"/>
              <a:t>(</a:t>
            </a:r>
            <a:r>
              <a:rPr lang="en-US" dirty="0" err="1"/>
              <a:t>H,u,t</a:t>
            </a:r>
            <a:r>
              <a:rPr lang="en-US" dirty="0"/>
              <a:t>); plot(</a:t>
            </a:r>
            <a:r>
              <a:rPr lang="en-US" dirty="0" err="1"/>
              <a:t>t,u,'r</a:t>
            </a:r>
            <a:r>
              <a:rPr lang="en-US" dirty="0"/>
              <a:t>--',</a:t>
            </a:r>
            <a:r>
              <a:rPr lang="en-US" dirty="0" err="1"/>
              <a:t>t,y,'b</a:t>
            </a:r>
            <a:r>
              <a:rPr lang="en-US" dirty="0"/>
              <a:t>-'); grid on; axis([0 5 -1.5 2.5])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9DB3A4-522E-4CE4-A865-B16D34FEEE1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296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presm</a:t>
            </a:r>
            <a:r>
              <a:rPr lang="en-US" dirty="0"/>
              <a:t>/secondorder.png. MATLAB: s = </a:t>
            </a:r>
            <a:r>
              <a:rPr lang="en-US" dirty="0" err="1"/>
              <a:t>tf</a:t>
            </a:r>
            <a:r>
              <a:rPr lang="en-US" dirty="0"/>
              <a:t>('s'); H = 400/(s^2+20*s+400); t = 0:0.02:5; n = length(t); m = floor(n/5); </a:t>
            </a:r>
            <a:r>
              <a:rPr lang="en-US" dirty="0" err="1"/>
              <a:t>vect</a:t>
            </a:r>
            <a:r>
              <a:rPr lang="en-US" dirty="0"/>
              <a:t> =[1, -0.5, 2, -1, 0]; u = [ones(1,m)*</a:t>
            </a:r>
            <a:r>
              <a:rPr lang="en-US" dirty="0" err="1"/>
              <a:t>vect</a:t>
            </a:r>
            <a:r>
              <a:rPr lang="en-US" dirty="0"/>
              <a:t>(1), ones(1,m)*</a:t>
            </a:r>
            <a:r>
              <a:rPr lang="en-US" dirty="0" err="1"/>
              <a:t>vect</a:t>
            </a:r>
            <a:r>
              <a:rPr lang="en-US" dirty="0"/>
              <a:t>(2), ones(1,m)*</a:t>
            </a:r>
            <a:r>
              <a:rPr lang="en-US" dirty="0" err="1"/>
              <a:t>vect</a:t>
            </a:r>
            <a:r>
              <a:rPr lang="en-US" dirty="0"/>
              <a:t>(3),ones(1,m)*</a:t>
            </a:r>
            <a:r>
              <a:rPr lang="en-US" dirty="0" err="1"/>
              <a:t>vect</a:t>
            </a:r>
            <a:r>
              <a:rPr lang="en-US" dirty="0"/>
              <a:t>(4), ones(1,m)*</a:t>
            </a:r>
            <a:r>
              <a:rPr lang="en-US" dirty="0" err="1"/>
              <a:t>vect</a:t>
            </a:r>
            <a:r>
              <a:rPr lang="en-US" dirty="0"/>
              <a:t>(5)]; t = t(1:length(u)); y = </a:t>
            </a:r>
            <a:r>
              <a:rPr lang="en-US" dirty="0" err="1"/>
              <a:t>lsim</a:t>
            </a:r>
            <a:r>
              <a:rPr lang="en-US" dirty="0"/>
              <a:t>(</a:t>
            </a:r>
            <a:r>
              <a:rPr lang="en-US" dirty="0" err="1"/>
              <a:t>H,u,t</a:t>
            </a:r>
            <a:r>
              <a:rPr lang="en-US" dirty="0"/>
              <a:t>); plot(</a:t>
            </a:r>
            <a:r>
              <a:rPr lang="en-US" dirty="0" err="1"/>
              <a:t>t,u,'r</a:t>
            </a:r>
            <a:r>
              <a:rPr lang="en-US" dirty="0"/>
              <a:t>--',</a:t>
            </a:r>
            <a:r>
              <a:rPr lang="en-US" dirty="0" err="1"/>
              <a:t>t,y,'b</a:t>
            </a:r>
            <a:r>
              <a:rPr lang="en-US" dirty="0"/>
              <a:t>-'); grid on; %axis([0 5 -1.5 2.5])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9DB3A4-522E-4CE4-A865-B16D34FEEE1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3534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9DB3A4-522E-4CE4-A865-B16D34FEEE1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3043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9DB3A4-522E-4CE4-A865-B16D34FEEE1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7545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9DB3A4-522E-4CE4-A865-B16D34FEEE1D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406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D4C89-3538-4D56-93D4-B9BDE98F0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908AB7-860E-4782-8E7D-0191B25786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A84B69-3625-4B76-9BFA-985DAAF20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F9CCD-83B1-4158-93C7-E80D5A9F4DD2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63F832-23BE-416F-A710-1F8E84ACB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EE640A-4538-421E-BF1A-2597757BB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43E28-1AA5-4330-9FBE-97E2E8FFB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145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599D82-8701-46F6-A454-D5DE3DCCD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5AA26E-7C7B-4E8A-853B-E6E2F47A52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4D0E23-6FC6-451E-B410-60C6D84AA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F9CCD-83B1-4158-93C7-E80D5A9F4DD2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8972F9-56F6-40AB-8726-1D322173C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6EFB87-2396-4419-9565-076F1E667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43E28-1AA5-4330-9FBE-97E2E8FFB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670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DCDA6DD-9666-4833-B9AF-2681DDBA5F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BBDA8A-5BA4-4DCC-B3AA-D8FCD3C605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F2CE39-977D-4D0E-87D8-6C3A54FA2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F9CCD-83B1-4158-93C7-E80D5A9F4DD2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A430C9-B378-4750-9051-172D198F3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FBA474-FCFE-4DEF-AD7C-37193E4E4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43E28-1AA5-4330-9FBE-97E2E8FFB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712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9C6E2B-7A7D-4EC5-B298-1344BF343B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2B8B25-637A-46FB-9923-91C177A64A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CC406E-944D-4331-8078-B92FB6BBC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F9CCD-83B1-4158-93C7-E80D5A9F4DD2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7C16E4-F879-4F39-A061-17439F93E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40B0FC-1B53-4557-A32A-62F6D15E8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43E28-1AA5-4330-9FBE-97E2E8FFB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347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D5E41-A500-4671-AC0E-F32765852F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7FAF56-27C8-40F7-8BED-C98E9DE50E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2FD593-BCC6-49C0-9A9F-296E78E0A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F9CCD-83B1-4158-93C7-E80D5A9F4DD2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80C9E4-DD81-4923-A80E-2C7928530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C51A9E-FCC1-4B25-BC30-96E289BE2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43E28-1AA5-4330-9FBE-97E2E8FFB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935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43007-9CBA-4179-9F9A-295E8EC56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1B439C-685A-41B8-AB2F-78BD779A59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5AA401-C576-45EA-A515-2548C0E2C6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E6F5B0-AD9C-4186-8E7D-26DA67374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F9CCD-83B1-4158-93C7-E80D5A9F4DD2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4FEDC5-478B-466C-8ABD-2BF065AB6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DAFB9E-6E5C-4EC7-A850-CC1D90361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43E28-1AA5-4330-9FBE-97E2E8FFB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168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DEC688-8DA3-45DC-BEDC-EDB53DB212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8D7308-BBE8-4F5C-A27B-779029C588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416ED3-DC7E-4BE8-A52F-F0866AFB10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657463-55E1-4A0B-BD2C-0E55418198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6EB21F-6F7E-4400-B034-75FF00E726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155785-7FA4-4C75-8E68-8A49CE2F7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F9CCD-83B1-4158-93C7-E80D5A9F4DD2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AB16CCE-F073-4728-95D4-C8486D835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B29F77-F791-4AAB-9D6E-0C0624273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43E28-1AA5-4330-9FBE-97E2E8FFB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222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4F85B-C693-43F7-A8AD-1EFF014AE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71DF6D-F05B-46C1-9E3E-DA728CBED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F9CCD-83B1-4158-93C7-E80D5A9F4DD2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1194D4-1B15-41CF-BA46-A3E940025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7B5ED9-8CFE-4EA9-AA54-F3B7CA4A7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43E28-1AA5-4330-9FBE-97E2E8FFB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675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11DB37-C57C-4D6F-A06E-3406E8798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F9CCD-83B1-4158-93C7-E80D5A9F4DD2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AD6FBF-22A1-4E20-B26C-9FFD5B0E1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B57E66-F809-4D02-BAB1-BE695828D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43E28-1AA5-4330-9FBE-97E2E8FFB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855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243CC-1D26-4D38-8871-9EEAE6B738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E8159-8654-4620-BE2E-F7F24745F2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8EEF19-12B5-4F64-B4EA-5DA7B29812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822BAB-2507-440D-AB0C-B2D4E0831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F9CCD-83B1-4158-93C7-E80D5A9F4DD2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AC126A-371D-4445-9D41-ADC1ED579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A70497-E607-4040-8A58-A57891E1C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43E28-1AA5-4330-9FBE-97E2E8FFB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4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6FA0C-028A-4631-84C3-93CA3F307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B035AF9-AB92-4219-991D-05EB8ED51F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83BBD4-5204-4DF0-99AF-144550AD9D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B70C67-C302-45A5-9B7A-8A03ABF22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F9CCD-83B1-4158-93C7-E80D5A9F4DD2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1D47A5-440D-4A20-9A44-09EEFA03A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C6D87B-71F8-42FB-963C-8487D6D59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43E28-1AA5-4330-9FBE-97E2E8FFB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441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80F52E-D9CA-4BAB-B296-74A4347D7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864D28-C3FC-4250-8C1A-1725CA3321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074CF1-3B33-408C-B8DF-0344454B3A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7F9CCD-83B1-4158-93C7-E80D5A9F4DD2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DA0A9B-8AA2-488B-BB68-D7685F7D42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837EDC-3726-453A-AEFF-6A9DF38606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F43E28-1AA5-4330-9FBE-97E2E8FFB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298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4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7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0.png"/><Relationship Id="rId5" Type="http://schemas.openxmlformats.org/officeDocument/2006/relationships/image" Target="../media/image160.png"/><Relationship Id="rId10" Type="http://schemas.openxmlformats.org/officeDocument/2006/relationships/image" Target="../media/image21.png"/><Relationship Id="rId4" Type="http://schemas.openxmlformats.org/officeDocument/2006/relationships/image" Target="../media/image150.png"/><Relationship Id="rId9" Type="http://schemas.openxmlformats.org/officeDocument/2006/relationships/image" Target="../media/image20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4.png"/><Relationship Id="rId7" Type="http://schemas.openxmlformats.org/officeDocument/2006/relationships/image" Target="../media/image26.png"/><Relationship Id="rId2" Type="http://schemas.openxmlformats.org/officeDocument/2006/relationships/image" Target="../media/image2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0.png"/><Relationship Id="rId5" Type="http://schemas.openxmlformats.org/officeDocument/2006/relationships/image" Target="../media/image230.png"/><Relationship Id="rId4" Type="http://schemas.openxmlformats.org/officeDocument/2006/relationships/image" Target="../media/image25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7" Type="http://schemas.openxmlformats.org/officeDocument/2006/relationships/image" Target="../media/image3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0.png"/><Relationship Id="rId5" Type="http://schemas.openxmlformats.org/officeDocument/2006/relationships/image" Target="../media/image32.png"/><Relationship Id="rId4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F36AD5-7962-4681-A45A-D6D7424EB87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The Time Response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9B1926-B3FC-4577-88F1-AB8C14E22BF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First and Second Order Systems. 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CE562CA-6801-4DB4-B2F5-1A7BD8705D61}"/>
              </a:ext>
            </a:extLst>
          </p:cNvPr>
          <p:cNvSpPr txBox="1">
            <a:spLocks/>
          </p:cNvSpPr>
          <p:nvPr/>
        </p:nvSpPr>
        <p:spPr>
          <a:xfrm>
            <a:off x="233586" y="5825848"/>
            <a:ext cx="9218428" cy="70729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M.V. Iordache, </a:t>
            </a:r>
            <a:r>
              <a:rPr lang="en-US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EEGR3523 Mechatronics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Spring 2021, LeTourneau University</a:t>
            </a:r>
          </a:p>
        </p:txBody>
      </p:sp>
    </p:spTree>
    <p:extLst>
      <p:ext uri="{BB962C8B-B14F-4D97-AF65-F5344CB8AC3E}">
        <p14:creationId xmlns:p14="http://schemas.microsoft.com/office/powerpoint/2010/main" val="26485722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9A789-C1E2-4B2C-ACFC-1E8EBD9E42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90798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First Order Systems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5D23030-B550-4697-954A-256823EBFFD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3769" y="2598821"/>
                <a:ext cx="11057020" cy="390715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400" dirty="0"/>
                  <a:t>If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𝐶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2400" dirty="0"/>
                  <a:t> and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is a first order system, </a:t>
                </a:r>
                <a14:m>
                  <m:oMath xmlns:m="http://schemas.openxmlformats.org/officeDocument/2006/math">
                    <m:limLow>
                      <m:limLow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</a:rPr>
                          <m:t>lim</m:t>
                        </m:r>
                      </m:e>
                      <m:li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→∞</m:t>
                        </m:r>
                      </m:lim>
                    </m:limLow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sz="2400" dirty="0"/>
                  <a:t>.</a:t>
                </a:r>
              </a:p>
              <a:p>
                <a:pPr marL="457200" lvl="1" indent="0">
                  <a:buNone/>
                </a:pPr>
                <a:r>
                  <a:rPr lang="en-US" i="1" dirty="0"/>
                  <a:t>Consequently, any settling time can be achieved with a high enough value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i="1" dirty="0"/>
                  <a:t>!</a:t>
                </a:r>
              </a:p>
              <a:p>
                <a:pPr marL="0" indent="0">
                  <a:buNone/>
                </a:pPr>
                <a:r>
                  <a:rPr lang="en-US" sz="2400" dirty="0"/>
                  <a:t>From a practical viewpoint, large values of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2400" dirty="0"/>
                  <a:t> will create several issues:</a:t>
                </a:r>
              </a:p>
              <a:p>
                <a:r>
                  <a:rPr lang="en-US" sz="2400" dirty="0">
                    <a:solidFill>
                      <a:srgbClr val="0070C0"/>
                    </a:solidFill>
                  </a:rPr>
                  <a:t>Instability:</a:t>
                </a:r>
                <a:r>
                  <a:rPr lang="en-US" sz="2400" dirty="0"/>
                  <a:t> Plants are only approximately first-order systems. Because of neglected high frequency poles, a large enough gain will lead to instability.</a:t>
                </a:r>
              </a:p>
              <a:p>
                <a:r>
                  <a:rPr lang="en-US" sz="2400" dirty="0">
                    <a:solidFill>
                      <a:srgbClr val="0070C0"/>
                    </a:solidFill>
                  </a:rPr>
                  <a:t>Actuator saturation: </a:t>
                </a:r>
              </a:p>
              <a:p>
                <a:pPr lvl="1"/>
                <a:r>
                  <a:rPr lang="en-US" dirty="0"/>
                  <a:t>Consider a unit step input. Assume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dirty="0"/>
                  <a:t>.</a:t>
                </a:r>
              </a:p>
              <a:p>
                <a:pPr lvl="1"/>
                <a:r>
                  <a:rPr lang="en-US" dirty="0"/>
                  <a:t>At time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dirty="0"/>
                  <a:t>, when the step is applied,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𝑟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dirty="0"/>
                  <a:t>, so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𝑒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𝑢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.</a:t>
                </a:r>
              </a:p>
              <a:p>
                <a:pPr lvl="1"/>
                <a:r>
                  <a:rPr lang="en-US" dirty="0"/>
                  <a:t>Practical actuators cannot apply the control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𝑢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unless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is small enough.</a:t>
                </a:r>
              </a:p>
              <a:p>
                <a:pPr marL="0" indent="0">
                  <a:buNone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5D23030-B550-4697-954A-256823EBFFD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3769" y="2598821"/>
                <a:ext cx="11057020" cy="3907153"/>
              </a:xfrm>
              <a:blipFill>
                <a:blip r:embed="rId2"/>
                <a:stretch>
                  <a:fillRect l="-883" t="-2028" b="-4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180BCC4C-E50B-46A2-9ED1-E4C9F12671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343" y="1144624"/>
            <a:ext cx="7439526" cy="1333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9488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9A789-C1E2-4B2C-ACFC-1E8EBD9E42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90798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Second Order Systems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D23030-B550-4697-954A-256823EBFF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4924903"/>
            <a:ext cx="10837127" cy="1505811"/>
          </a:xfrm>
        </p:spPr>
        <p:txBody>
          <a:bodyPr/>
          <a:lstStyle/>
          <a:p>
            <a:r>
              <a:rPr lang="en-US" dirty="0"/>
              <a:t>They can overshoot when the input changes in steps.</a:t>
            </a:r>
          </a:p>
          <a:p>
            <a:r>
              <a:rPr lang="en-US" dirty="0"/>
              <a:t>Two important parameters: the </a:t>
            </a:r>
            <a:r>
              <a:rPr lang="en-US" dirty="0">
                <a:solidFill>
                  <a:srgbClr val="FF0000"/>
                </a:solidFill>
              </a:rPr>
              <a:t>settling time </a:t>
            </a:r>
            <a:r>
              <a:rPr lang="en-US" dirty="0"/>
              <a:t>and the </a:t>
            </a:r>
            <a:r>
              <a:rPr lang="en-US" dirty="0">
                <a:solidFill>
                  <a:srgbClr val="FF0000"/>
                </a:solidFill>
              </a:rPr>
              <a:t>percent overshoot</a:t>
            </a:r>
            <a:r>
              <a:rPr lang="en-US" dirty="0"/>
              <a:t>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236FFB4-C299-46DD-9FCF-FD5816116F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45" t="4570" r="9005" b="4840"/>
          <a:stretch/>
        </p:blipFill>
        <p:spPr>
          <a:xfrm>
            <a:off x="709863" y="1085459"/>
            <a:ext cx="10734419" cy="3839444"/>
          </a:xfrm>
          <a:prstGeom prst="rect">
            <a:avLst/>
          </a:prstGeom>
        </p:spPr>
      </p:pic>
      <p:grpSp>
        <p:nvGrpSpPr>
          <p:cNvPr id="6" name="Group 4">
            <a:extLst>
              <a:ext uri="{FF2B5EF4-FFF2-40B4-BE49-F238E27FC236}">
                <a16:creationId xmlns:a16="http://schemas.microsoft.com/office/drawing/2014/main" id="{98B279B5-263D-4354-AD69-E3B816B21DB3}"/>
              </a:ext>
            </a:extLst>
          </p:cNvPr>
          <p:cNvGrpSpPr>
            <a:grpSpLocks/>
          </p:cNvGrpSpPr>
          <p:nvPr/>
        </p:nvGrpSpPr>
        <p:grpSpPr bwMode="auto">
          <a:xfrm>
            <a:off x="381804" y="1262704"/>
            <a:ext cx="4706948" cy="835025"/>
            <a:chOff x="2011" y="672"/>
            <a:chExt cx="2965" cy="526"/>
          </a:xfrm>
        </p:grpSpPr>
        <p:sp>
          <p:nvSpPr>
            <p:cNvPr id="7" name="Text Box 5">
              <a:extLst>
                <a:ext uri="{FF2B5EF4-FFF2-40B4-BE49-F238E27FC236}">
                  <a16:creationId xmlns:a16="http://schemas.microsoft.com/office/drawing/2014/main" id="{7EEFBE46-19C1-434B-94D5-E7C7651CE6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1" y="672"/>
              <a:ext cx="2798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en-US" sz="2000" dirty="0">
                  <a:solidFill>
                    <a:srgbClr val="FF3300"/>
                  </a:solidFill>
                </a:rPr>
                <a:t>Ideal response (proportional to input)</a:t>
              </a:r>
            </a:p>
          </p:txBody>
        </p:sp>
        <p:sp>
          <p:nvSpPr>
            <p:cNvPr id="8" name="Line 6">
              <a:extLst>
                <a:ext uri="{FF2B5EF4-FFF2-40B4-BE49-F238E27FC236}">
                  <a16:creationId xmlns:a16="http://schemas.microsoft.com/office/drawing/2014/main" id="{EA53E214-0AC9-4A37-96EF-6AD7186FFF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9" y="914"/>
              <a:ext cx="1947" cy="284"/>
            </a:xfrm>
            <a:prstGeom prst="line">
              <a:avLst/>
            </a:prstGeom>
            <a:noFill/>
            <a:ln w="15875">
              <a:solidFill>
                <a:srgbClr val="FF0000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4">
            <a:extLst>
              <a:ext uri="{FF2B5EF4-FFF2-40B4-BE49-F238E27FC236}">
                <a16:creationId xmlns:a16="http://schemas.microsoft.com/office/drawing/2014/main" id="{0953B3F3-E2D7-45D7-BB46-FF0557DFADAE}"/>
              </a:ext>
            </a:extLst>
          </p:cNvPr>
          <p:cNvGrpSpPr>
            <a:grpSpLocks/>
          </p:cNvGrpSpPr>
          <p:nvPr/>
        </p:nvGrpSpPr>
        <p:grpSpPr bwMode="auto">
          <a:xfrm>
            <a:off x="7406382" y="1719082"/>
            <a:ext cx="2520955" cy="514350"/>
            <a:chOff x="1756" y="662"/>
            <a:chExt cx="1588" cy="324"/>
          </a:xfrm>
        </p:grpSpPr>
        <p:sp>
          <p:nvSpPr>
            <p:cNvPr id="10" name="Text Box 5">
              <a:extLst>
                <a:ext uri="{FF2B5EF4-FFF2-40B4-BE49-F238E27FC236}">
                  <a16:creationId xmlns:a16="http://schemas.microsoft.com/office/drawing/2014/main" id="{8B9E57B2-DF99-471E-B2C6-54137FC24C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02" y="662"/>
              <a:ext cx="1242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en-US" sz="2000" dirty="0">
                  <a:solidFill>
                    <a:srgbClr val="0070C0"/>
                  </a:solidFill>
                </a:rPr>
                <a:t>Actual response</a:t>
              </a:r>
            </a:p>
          </p:txBody>
        </p:sp>
        <p:sp>
          <p:nvSpPr>
            <p:cNvPr id="11" name="Line 6">
              <a:extLst>
                <a:ext uri="{FF2B5EF4-FFF2-40B4-BE49-F238E27FC236}">
                  <a16:creationId xmlns:a16="http://schemas.microsoft.com/office/drawing/2014/main" id="{842CAF58-9C14-48D3-AA0B-B356717C330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56" y="792"/>
              <a:ext cx="332" cy="194"/>
            </a:xfrm>
            <a:prstGeom prst="line">
              <a:avLst/>
            </a:prstGeom>
            <a:noFill/>
            <a:ln w="15875">
              <a:solidFill>
                <a:schemeClr val="accent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96160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>
            <a:extLst>
              <a:ext uri="{FF2B5EF4-FFF2-40B4-BE49-F238E27FC236}">
                <a16:creationId xmlns:a16="http://schemas.microsoft.com/office/drawing/2014/main" id="{92974DEF-2D88-43D4-A726-70456AF51B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45" t="4570" r="9005" b="4840"/>
          <a:stretch/>
        </p:blipFill>
        <p:spPr>
          <a:xfrm>
            <a:off x="709863" y="1085459"/>
            <a:ext cx="10734419" cy="383944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EC9A789-C1E2-4B2C-ACFC-1E8EBD9E42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90798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Second Order Systems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5D23030-B550-4697-954A-256823EBFFD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4924903"/>
                <a:ext cx="10515600" cy="1505811"/>
              </a:xfrm>
            </p:spPr>
            <p:txBody>
              <a:bodyPr/>
              <a:lstStyle/>
              <a:p>
                <a:r>
                  <a:rPr lang="en-US" dirty="0"/>
                  <a:t>The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2%</m:t>
                    </m:r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 settling time </a:t>
                </a:r>
                <a:r>
                  <a:rPr lang="en-US" dirty="0"/>
                  <a:t>is the time until the output stays within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±2%</m:t>
                    </m:r>
                  </m:oMath>
                </a14:m>
                <a:r>
                  <a:rPr lang="en-US" dirty="0"/>
                  <a:t> of the step from its previous steady-state value.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5D23030-B550-4697-954A-256823EBFFD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4924903"/>
                <a:ext cx="10515600" cy="1505811"/>
              </a:xfrm>
              <a:blipFill>
                <a:blip r:embed="rId4"/>
                <a:stretch>
                  <a:fillRect l="-1043" t="-6883" r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934C19A-BFB6-4E5D-B838-7672C9E173D2}"/>
              </a:ext>
            </a:extLst>
          </p:cNvPr>
          <p:cNvCxnSpPr/>
          <p:nvPr/>
        </p:nvCxnSpPr>
        <p:spPr>
          <a:xfrm>
            <a:off x="4626402" y="1532611"/>
            <a:ext cx="1781060" cy="0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9F7BEA7-922F-4BA7-B99C-2DB903941A47}"/>
              </a:ext>
            </a:extLst>
          </p:cNvPr>
          <p:cNvCxnSpPr/>
          <p:nvPr/>
        </p:nvCxnSpPr>
        <p:spPr>
          <a:xfrm>
            <a:off x="4626402" y="1653233"/>
            <a:ext cx="1781060" cy="0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923903B4-4876-44B6-A5E4-FE87E7ED53D0}"/>
              </a:ext>
            </a:extLst>
          </p:cNvPr>
          <p:cNvCxnSpPr/>
          <p:nvPr/>
        </p:nvCxnSpPr>
        <p:spPr>
          <a:xfrm>
            <a:off x="4823318" y="1105708"/>
            <a:ext cx="0" cy="42690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6556383B-2BA1-4529-9480-067157E14D83}"/>
              </a:ext>
            </a:extLst>
          </p:cNvPr>
          <p:cNvCxnSpPr>
            <a:cxnSpLocks/>
          </p:cNvCxnSpPr>
          <p:nvPr/>
        </p:nvCxnSpPr>
        <p:spPr>
          <a:xfrm flipV="1">
            <a:off x="4820799" y="1653233"/>
            <a:ext cx="0" cy="33234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E5623C3-FEE3-4022-A8F2-1D1CEDE878FB}"/>
              </a:ext>
            </a:extLst>
          </p:cNvPr>
          <p:cNvCxnSpPr/>
          <p:nvPr/>
        </p:nvCxnSpPr>
        <p:spPr>
          <a:xfrm>
            <a:off x="6559756" y="4246288"/>
            <a:ext cx="1781060" cy="0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FF1345CE-51D1-49CF-86F0-A68BEAEF5DCB}"/>
              </a:ext>
            </a:extLst>
          </p:cNvPr>
          <p:cNvCxnSpPr/>
          <p:nvPr/>
        </p:nvCxnSpPr>
        <p:spPr>
          <a:xfrm>
            <a:off x="6559756" y="4366910"/>
            <a:ext cx="1781060" cy="0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4F36CC43-3034-4781-B498-5E471DF77B18}"/>
              </a:ext>
            </a:extLst>
          </p:cNvPr>
          <p:cNvCxnSpPr/>
          <p:nvPr/>
        </p:nvCxnSpPr>
        <p:spPr>
          <a:xfrm>
            <a:off x="6756672" y="3819385"/>
            <a:ext cx="0" cy="42690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5EEEAF1D-BF2E-4C05-A452-4CFE33C2EE84}"/>
              </a:ext>
            </a:extLst>
          </p:cNvPr>
          <p:cNvCxnSpPr>
            <a:cxnSpLocks/>
          </p:cNvCxnSpPr>
          <p:nvPr/>
        </p:nvCxnSpPr>
        <p:spPr>
          <a:xfrm flipV="1">
            <a:off x="6754153" y="4366910"/>
            <a:ext cx="0" cy="33234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7698C11F-A29F-4157-ADC9-38B8188F48EC}"/>
              </a:ext>
            </a:extLst>
          </p:cNvPr>
          <p:cNvCxnSpPr>
            <a:cxnSpLocks/>
          </p:cNvCxnSpPr>
          <p:nvPr/>
        </p:nvCxnSpPr>
        <p:spPr>
          <a:xfrm rot="16200000">
            <a:off x="4835864" y="2095490"/>
            <a:ext cx="1781060" cy="0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D9957E5E-7CD9-4354-A5E3-59C839BCE9AD}"/>
              </a:ext>
            </a:extLst>
          </p:cNvPr>
          <p:cNvCxnSpPr>
            <a:cxnSpLocks/>
          </p:cNvCxnSpPr>
          <p:nvPr/>
        </p:nvCxnSpPr>
        <p:spPr>
          <a:xfrm>
            <a:off x="5219618" y="2434150"/>
            <a:ext cx="506776" cy="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 Box 5">
                <a:extLst>
                  <a:ext uri="{FF2B5EF4-FFF2-40B4-BE49-F238E27FC236}">
                    <a16:creationId xmlns:a16="http://schemas.microsoft.com/office/drawing/2014/main" id="{10143721-441D-443A-A6F7-BF763DBB6A7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315128" y="2095596"/>
                <a:ext cx="41126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en-US" sz="1600" b="0" i="1" dirty="0" smtClean="0">
                              <a:solidFill>
                                <a:srgbClr val="FF33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en-US" sz="1600" b="0" i="1" dirty="0" smtClean="0">
                              <a:solidFill>
                                <a:srgbClr val="FF33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altLang="en-US" sz="1600" b="0" i="1" dirty="0" smtClean="0">
                              <a:solidFill>
                                <a:srgbClr val="FF3300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</m:oMath>
                  </m:oMathPara>
                </a14:m>
                <a:endParaRPr lang="en-US" altLang="en-US" sz="1600" dirty="0">
                  <a:solidFill>
                    <a:srgbClr val="FF3300"/>
                  </a:solidFill>
                </a:endParaRPr>
              </a:p>
            </p:txBody>
          </p:sp>
        </mc:Choice>
        <mc:Fallback xmlns="">
          <p:sp>
            <p:nvSpPr>
              <p:cNvPr id="34" name="Text Box 5">
                <a:extLst>
                  <a:ext uri="{FF2B5EF4-FFF2-40B4-BE49-F238E27FC236}">
                    <a16:creationId xmlns:a16="http://schemas.microsoft.com/office/drawing/2014/main" id="{10143721-441D-443A-A6F7-BF763DBB6A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15128" y="2095596"/>
                <a:ext cx="411266" cy="33855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480BF62-AB88-4792-AAC1-21F8FAA43FF3}"/>
              </a:ext>
            </a:extLst>
          </p:cNvPr>
          <p:cNvCxnSpPr>
            <a:cxnSpLocks/>
          </p:cNvCxnSpPr>
          <p:nvPr/>
        </p:nvCxnSpPr>
        <p:spPr>
          <a:xfrm rot="16200000">
            <a:off x="6916758" y="3650108"/>
            <a:ext cx="1781060" cy="0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FA4E557B-9DA4-4D2A-A7BC-0328FA69FC77}"/>
              </a:ext>
            </a:extLst>
          </p:cNvPr>
          <p:cNvCxnSpPr>
            <a:cxnSpLocks/>
          </p:cNvCxnSpPr>
          <p:nvPr/>
        </p:nvCxnSpPr>
        <p:spPr>
          <a:xfrm>
            <a:off x="7300512" y="3991032"/>
            <a:ext cx="506776" cy="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 Box 5">
                <a:extLst>
                  <a:ext uri="{FF2B5EF4-FFF2-40B4-BE49-F238E27FC236}">
                    <a16:creationId xmlns:a16="http://schemas.microsoft.com/office/drawing/2014/main" id="{5E510C1D-B81F-4A72-9967-0F3148EEEF3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396045" y="3650108"/>
                <a:ext cx="41126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en-US" sz="1600" b="0" i="1" dirty="0" smtClean="0">
                              <a:solidFill>
                                <a:srgbClr val="FF33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en-US" sz="1600" b="0" i="1" dirty="0" smtClean="0">
                              <a:solidFill>
                                <a:srgbClr val="FF33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altLang="en-US" sz="1600" b="0" i="1" dirty="0" smtClean="0">
                              <a:solidFill>
                                <a:srgbClr val="FF3300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</m:oMath>
                  </m:oMathPara>
                </a14:m>
                <a:endParaRPr lang="en-US" altLang="en-US" sz="1600" dirty="0">
                  <a:solidFill>
                    <a:srgbClr val="FF3300"/>
                  </a:solidFill>
                </a:endParaRPr>
              </a:p>
            </p:txBody>
          </p:sp>
        </mc:Choice>
        <mc:Fallback xmlns="">
          <p:sp>
            <p:nvSpPr>
              <p:cNvPr id="37" name="Text Box 5">
                <a:extLst>
                  <a:ext uri="{FF2B5EF4-FFF2-40B4-BE49-F238E27FC236}">
                    <a16:creationId xmlns:a16="http://schemas.microsoft.com/office/drawing/2014/main" id="{5E510C1D-B81F-4A72-9967-0F3148EEEF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396045" y="3650108"/>
                <a:ext cx="411266" cy="33855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7C03F93A-FDED-4054-85CE-C158D7DB3886}"/>
              </a:ext>
            </a:extLst>
          </p:cNvPr>
          <p:cNvCxnSpPr/>
          <p:nvPr/>
        </p:nvCxnSpPr>
        <p:spPr>
          <a:xfrm>
            <a:off x="4626402" y="1770072"/>
            <a:ext cx="1781060" cy="0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A8235C3A-35FC-40F7-831A-2DACA71D2A76}"/>
              </a:ext>
            </a:extLst>
          </p:cNvPr>
          <p:cNvCxnSpPr/>
          <p:nvPr/>
        </p:nvCxnSpPr>
        <p:spPr>
          <a:xfrm>
            <a:off x="6559756" y="4102146"/>
            <a:ext cx="1781060" cy="0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 Box 5">
                <a:extLst>
                  <a:ext uri="{FF2B5EF4-FFF2-40B4-BE49-F238E27FC236}">
                    <a16:creationId xmlns:a16="http://schemas.microsoft.com/office/drawing/2014/main" id="{AFAB554F-FA8D-4D5A-9851-208EC798CC5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04546" y="1363334"/>
                <a:ext cx="1273810" cy="338554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r>
                  <a:rPr lang="en-US" altLang="en-US" sz="1600" dirty="0">
                    <a:solidFill>
                      <a:srgbClr val="FF3300"/>
                    </a:solidFill>
                  </a:rPr>
                  <a:t>2% of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en-US" sz="1600" b="0" i="0" smtClean="0">
                        <a:solidFill>
                          <a:srgbClr val="FF3300"/>
                        </a:solidFill>
                        <a:latin typeface="Cambria Math" panose="02040503050406030204" pitchFamily="18" charset="0"/>
                      </a:rPr>
                      <m:t>Δ</m:t>
                    </m:r>
                    <m:sSub>
                      <m:sSubPr>
                        <m:ctrlPr>
                          <a:rPr lang="en-US" altLang="en-US" sz="1600" b="0" i="1" smtClean="0">
                            <a:solidFill>
                              <a:srgbClr val="FF33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en-US" sz="1600" b="0" i="1" smtClean="0">
                            <a:solidFill>
                              <a:srgbClr val="FF33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altLang="en-US" sz="1600" b="0" i="1" smtClean="0">
                            <a:solidFill>
                              <a:srgbClr val="FF3300"/>
                            </a:solidFill>
                            <a:latin typeface="Cambria Math" panose="02040503050406030204" pitchFamily="18" charset="0"/>
                          </a:rPr>
                          <m:t>𝑠𝑠</m:t>
                        </m:r>
                        <m:r>
                          <a:rPr lang="en-US" altLang="en-US" sz="1600" b="0" i="1" smtClean="0">
                            <a:solidFill>
                              <a:srgbClr val="FF33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altLang="en-US" sz="1600" dirty="0">
                  <a:solidFill>
                    <a:srgbClr val="FF3300"/>
                  </a:solidFill>
                </a:endParaRPr>
              </a:p>
            </p:txBody>
          </p:sp>
        </mc:Choice>
        <mc:Fallback xmlns="">
          <p:sp>
            <p:nvSpPr>
              <p:cNvPr id="23" name="Text Box 5">
                <a:extLst>
                  <a:ext uri="{FF2B5EF4-FFF2-40B4-BE49-F238E27FC236}">
                    <a16:creationId xmlns:a16="http://schemas.microsoft.com/office/drawing/2014/main" id="{AFAB554F-FA8D-4D5A-9851-208EC798CC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504546" y="1363334"/>
                <a:ext cx="1273810" cy="338554"/>
              </a:xfrm>
              <a:prstGeom prst="rect">
                <a:avLst/>
              </a:prstGeom>
              <a:blipFill>
                <a:blip r:embed="rId7"/>
                <a:stretch>
                  <a:fillRect l="-2871" t="-5455" b="-23636"/>
                </a:stretch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 Box 5">
                <a:extLst>
                  <a:ext uri="{FF2B5EF4-FFF2-40B4-BE49-F238E27FC236}">
                    <a16:creationId xmlns:a16="http://schemas.microsoft.com/office/drawing/2014/main" id="{66B683E3-C04B-4724-BB10-1E07D3245F3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473006" y="4254573"/>
                <a:ext cx="1273810" cy="338554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r>
                  <a:rPr lang="en-US" altLang="en-US" sz="1600" dirty="0">
                    <a:solidFill>
                      <a:srgbClr val="FF3300"/>
                    </a:solidFill>
                  </a:rPr>
                  <a:t>2% of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en-US" sz="1600" b="0" i="0" smtClean="0">
                        <a:solidFill>
                          <a:srgbClr val="FF3300"/>
                        </a:solidFill>
                        <a:latin typeface="Cambria Math" panose="02040503050406030204" pitchFamily="18" charset="0"/>
                      </a:rPr>
                      <m:t>Δ</m:t>
                    </m:r>
                    <m:sSub>
                      <m:sSubPr>
                        <m:ctrlPr>
                          <a:rPr lang="en-US" altLang="en-US" sz="1600" b="0" i="1" smtClean="0">
                            <a:solidFill>
                              <a:srgbClr val="FF33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en-US" sz="1600" b="0" i="1" smtClean="0">
                            <a:solidFill>
                              <a:srgbClr val="FF33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altLang="en-US" sz="1600" b="0" i="1" smtClean="0">
                            <a:solidFill>
                              <a:srgbClr val="FF3300"/>
                            </a:solidFill>
                            <a:latin typeface="Cambria Math" panose="02040503050406030204" pitchFamily="18" charset="0"/>
                          </a:rPr>
                          <m:t>𝑠𝑠</m:t>
                        </m:r>
                        <m:r>
                          <a:rPr lang="en-US" altLang="en-US" sz="1600" b="0" i="1" smtClean="0">
                            <a:solidFill>
                              <a:srgbClr val="FF33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altLang="en-US" sz="1600" dirty="0">
                  <a:solidFill>
                    <a:srgbClr val="FF3300"/>
                  </a:solidFill>
                </a:endParaRPr>
              </a:p>
            </p:txBody>
          </p:sp>
        </mc:Choice>
        <mc:Fallback xmlns="">
          <p:sp>
            <p:nvSpPr>
              <p:cNvPr id="24" name="Text Box 5">
                <a:extLst>
                  <a:ext uri="{FF2B5EF4-FFF2-40B4-BE49-F238E27FC236}">
                    <a16:creationId xmlns:a16="http://schemas.microsoft.com/office/drawing/2014/main" id="{66B683E3-C04B-4724-BB10-1E07D3245F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473006" y="4254573"/>
                <a:ext cx="1273810" cy="338554"/>
              </a:xfrm>
              <a:prstGeom prst="rect">
                <a:avLst/>
              </a:prstGeom>
              <a:blipFill>
                <a:blip r:embed="rId8"/>
                <a:stretch>
                  <a:fillRect l="-2871" t="-5455" b="-23636"/>
                </a:stretch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4AC12842-7709-486B-B95D-9692365BE559}"/>
              </a:ext>
            </a:extLst>
          </p:cNvPr>
          <p:cNvCxnSpPr>
            <a:cxnSpLocks/>
          </p:cNvCxnSpPr>
          <p:nvPr/>
        </p:nvCxnSpPr>
        <p:spPr>
          <a:xfrm>
            <a:off x="6231482" y="1640912"/>
            <a:ext cx="1688" cy="2178473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headEnd type="arrow" w="med" len="med"/>
            <a:tailEnd type="arrow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 Box 5">
                <a:extLst>
                  <a:ext uri="{FF2B5EF4-FFF2-40B4-BE49-F238E27FC236}">
                    <a16:creationId xmlns:a16="http://schemas.microsoft.com/office/drawing/2014/main" id="{F898566D-3D58-4478-A66E-6C3B4E00345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233170" y="2393292"/>
                <a:ext cx="736035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en-US" sz="2000" b="0" i="1" smtClean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altLang="en-US" sz="2000" b="0" i="0" smtClean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en-US" altLang="en-US" sz="2000" b="0" i="1" smtClean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altLang="en-US" sz="2000" b="0" i="1" smtClean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𝑠𝑠</m:t>
                          </m:r>
                          <m:r>
                            <a:rPr lang="en-US" altLang="en-US" sz="2000" b="0" i="1" smtClean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altLang="en-US" sz="2000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60" name="Text Box 5">
                <a:extLst>
                  <a:ext uri="{FF2B5EF4-FFF2-40B4-BE49-F238E27FC236}">
                    <a16:creationId xmlns:a16="http://schemas.microsoft.com/office/drawing/2014/main" id="{F898566D-3D58-4478-A66E-6C3B4E0034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233170" y="2393292"/>
                <a:ext cx="736035" cy="400110"/>
              </a:xfrm>
              <a:prstGeom prst="rect">
                <a:avLst/>
              </a:prstGeom>
              <a:blipFill>
                <a:blip r:embed="rId9"/>
                <a:stretch>
                  <a:fillRect b="-1076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D066D65D-D651-4A0E-BFE0-6AD25C863630}"/>
              </a:ext>
            </a:extLst>
          </p:cNvPr>
          <p:cNvCxnSpPr>
            <a:cxnSpLocks/>
          </p:cNvCxnSpPr>
          <p:nvPr/>
        </p:nvCxnSpPr>
        <p:spPr>
          <a:xfrm>
            <a:off x="8490236" y="1653233"/>
            <a:ext cx="0" cy="2593055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headEnd type="arrow" w="med" len="med"/>
            <a:tailEnd type="arrow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 Box 5">
                <a:extLst>
                  <a:ext uri="{FF2B5EF4-FFF2-40B4-BE49-F238E27FC236}">
                    <a16:creationId xmlns:a16="http://schemas.microsoft.com/office/drawing/2014/main" id="{4543E4DD-8320-4383-B69D-B7099EA7DA7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490236" y="2512799"/>
                <a:ext cx="736035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en-US" sz="2000" b="0" i="1" smtClean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altLang="en-US" sz="2000" b="0" i="0" smtClean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en-US" altLang="en-US" sz="2000" b="0" i="1" smtClean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altLang="en-US" sz="2000" b="0" i="1" smtClean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𝑠𝑠</m:t>
                          </m:r>
                          <m:r>
                            <a:rPr lang="en-US" altLang="en-US" sz="2000" b="0" i="1" smtClean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altLang="en-US" sz="2000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62" name="Text Box 5">
                <a:extLst>
                  <a:ext uri="{FF2B5EF4-FFF2-40B4-BE49-F238E27FC236}">
                    <a16:creationId xmlns:a16="http://schemas.microsoft.com/office/drawing/2014/main" id="{4543E4DD-8320-4383-B69D-B7099EA7DA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490236" y="2512799"/>
                <a:ext cx="736035" cy="400110"/>
              </a:xfrm>
              <a:prstGeom prst="rect">
                <a:avLst/>
              </a:prstGeom>
              <a:blipFill>
                <a:blip r:embed="rId10"/>
                <a:stretch>
                  <a:fillRect b="-1060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503505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9A789-C1E2-4B2C-ACFC-1E8EBD9E42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90798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Second Order Systems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5D23030-B550-4697-954A-256823EBFFD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255924"/>
                <a:ext cx="10515600" cy="5250051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Consider a second-order system described by a transfer function</a:t>
                </a: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𝐻</m:t>
                      </m:r>
                      <m:d>
                        <m:dPr>
                          <m:ctrlPr>
                            <a:rPr lang="en-US" sz="26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6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  <m:r>
                        <a:rPr lang="en-US" sz="2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6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6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num>
                        <m:den>
                          <m:sSup>
                            <m:sSupPr>
                              <m:ctrlPr>
                                <a:rPr lang="en-US" sz="26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6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n-US" sz="26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6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+2</m:t>
                          </m:r>
                          <m:r>
                            <a:rPr lang="en-US" sz="26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𝜁</m:t>
                          </m:r>
                          <m:sSub>
                            <m:sSubPr>
                              <m:ctrlPr>
                                <a:rPr lang="en-US" sz="26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6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sz="26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26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en-US" sz="26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Sup>
                            <m:sSubSupPr>
                              <m:ctrlPr>
                                <a:rPr lang="en-US" sz="26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6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sz="26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  <m:sup>
                              <m:r>
                                <a:rPr lang="en-US" sz="26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en-US" sz="2600" dirty="0">
                  <a:solidFill>
                    <a:srgbClr val="0070C0"/>
                  </a:solidFill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>
                    <a:solidFill>
                      <a:srgbClr val="0070C0"/>
                    </a:solidFill>
                  </a:rPr>
                  <a:t> </a:t>
                </a:r>
                <a:r>
                  <a:rPr lang="en-US" dirty="0"/>
                  <a:t>is a constant.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𝜁</m:t>
                    </m:r>
                  </m:oMath>
                </a14:m>
                <a:r>
                  <a:rPr lang="en-US" dirty="0"/>
                  <a:t> is the </a:t>
                </a:r>
                <a:r>
                  <a:rPr lang="en-US" dirty="0">
                    <a:solidFill>
                      <a:srgbClr val="FF0000"/>
                    </a:solidFill>
                  </a:rPr>
                  <a:t>damping ratio</a:t>
                </a:r>
                <a:r>
                  <a:rPr lang="en-US" dirty="0"/>
                  <a:t>. It is </a:t>
                </a:r>
                <a:r>
                  <a:rPr lang="en-US" dirty="0">
                    <a:solidFill>
                      <a:srgbClr val="7030A0"/>
                    </a:solidFill>
                  </a:rPr>
                  <a:t>dimensionless</a:t>
                </a:r>
                <a:r>
                  <a:rPr lang="en-US" dirty="0"/>
                  <a:t>.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US" dirty="0"/>
                  <a:t> is the </a:t>
                </a:r>
                <a:r>
                  <a:rPr lang="en-US" dirty="0">
                    <a:solidFill>
                      <a:srgbClr val="FF0000"/>
                    </a:solidFill>
                  </a:rPr>
                  <a:t>natural frequency</a:t>
                </a:r>
                <a:r>
                  <a:rPr lang="en-US" dirty="0"/>
                  <a:t>. It is measured in </a:t>
                </a:r>
                <a:r>
                  <a:rPr lang="en-US" dirty="0">
                    <a:solidFill>
                      <a:srgbClr val="7030A0"/>
                    </a:solidFill>
                  </a:rPr>
                  <a:t>rad/s</a:t>
                </a:r>
                <a:r>
                  <a:rPr lang="en-US" dirty="0"/>
                  <a:t> (like the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dirty="0"/>
                  <a:t> variable).</a:t>
                </a:r>
              </a:p>
              <a:p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𝜁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≤0</m:t>
                    </m:r>
                  </m:oMath>
                </a14:m>
                <a:r>
                  <a:rPr lang="en-US" dirty="0"/>
                  <a:t>, the system is </a:t>
                </a:r>
                <a:r>
                  <a:rPr lang="en-US" dirty="0">
                    <a:solidFill>
                      <a:srgbClr val="00B050"/>
                    </a:solidFill>
                  </a:rPr>
                  <a:t>unstable</a:t>
                </a:r>
                <a:r>
                  <a:rPr lang="en-US" dirty="0"/>
                  <a:t>.</a:t>
                </a:r>
              </a:p>
              <a:p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0&lt;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𝜁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&lt;1</m:t>
                    </m:r>
                  </m:oMath>
                </a14:m>
                <a:r>
                  <a:rPr lang="en-US" dirty="0"/>
                  <a:t>, the step response will </a:t>
                </a:r>
                <a:r>
                  <a:rPr lang="en-US" dirty="0">
                    <a:solidFill>
                      <a:srgbClr val="00B050"/>
                    </a:solidFill>
                  </a:rPr>
                  <a:t>overshoot</a:t>
                </a:r>
                <a:r>
                  <a:rPr lang="en-US" dirty="0"/>
                  <a:t>.</a:t>
                </a:r>
              </a:p>
              <a:p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𝜁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≥1</m:t>
                    </m:r>
                  </m:oMath>
                </a14:m>
                <a:r>
                  <a:rPr lang="en-US" dirty="0"/>
                  <a:t>, the step response will resemble the response of a first order system; it will have </a:t>
                </a:r>
                <a:r>
                  <a:rPr lang="en-US" dirty="0">
                    <a:solidFill>
                      <a:srgbClr val="00B050"/>
                    </a:solidFill>
                  </a:rPr>
                  <a:t>no overshoot</a:t>
                </a:r>
                <a:r>
                  <a:rPr lang="en-US" dirty="0"/>
                  <a:t>.</a:t>
                </a:r>
              </a:p>
              <a:p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𝜁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dirty="0"/>
                  <a:t>, the system is said to be </a:t>
                </a:r>
                <a:r>
                  <a:rPr lang="en-US" dirty="0">
                    <a:solidFill>
                      <a:srgbClr val="00B050"/>
                    </a:solidFill>
                  </a:rPr>
                  <a:t>critically damped</a:t>
                </a:r>
                <a:r>
                  <a:rPr lang="en-US" dirty="0"/>
                  <a:t>.</a:t>
                </a:r>
              </a:p>
              <a:p>
                <a:pPr marL="0" indent="0">
                  <a:buNone/>
                </a:pPr>
                <a:endParaRPr lang="en-US" sz="2400" dirty="0">
                  <a:solidFill>
                    <a:srgbClr val="00B050"/>
                  </a:solidFill>
                </a:endParaRPr>
              </a:p>
              <a:p>
                <a:pPr marL="0" indent="0">
                  <a:buNone/>
                </a:pPr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5D23030-B550-4697-954A-256823EBFFD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255924"/>
                <a:ext cx="10515600" cy="5250051"/>
              </a:xfrm>
              <a:blipFill>
                <a:blip r:embed="rId2"/>
                <a:stretch>
                  <a:fillRect l="-1043" t="-1858" r="-5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188955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9A789-C1E2-4B2C-ACFC-1E8EBD9E42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90798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Second Order Systems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5D23030-B550-4697-954A-256823EBFFD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255924"/>
                <a:ext cx="10515600" cy="5250051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Assume </a:t>
                </a:r>
                <a14:m>
                  <m:oMath xmlns:m="http://schemas.openxmlformats.org/officeDocument/2006/math">
                    <m:r>
                      <a:rPr lang="en-US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0&lt;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𝜁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&lt;1</m:t>
                    </m:r>
                  </m:oMath>
                </a14:m>
                <a:r>
                  <a:rPr lang="en-US" dirty="0"/>
                  <a:t>.</a:t>
                </a:r>
              </a:p>
              <a:p>
                <a:r>
                  <a:rPr lang="en-US" dirty="0"/>
                  <a:t>The unit-step response is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num>
                        <m:den>
                          <m:sSubSup>
                            <m:sSubSupPr>
                              <m:ctrlP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  <m:sup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  <m:d>
                        <m:d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Sup>
                                <m:sSubSupPr>
                                  <m:ctrlPr>
                                    <a:rPr lang="en-US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sub>
                                <m:sup>
                                  <m:r>
                                    <a:rPr lang="en-US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𝜁</m:t>
                                  </m:r>
                                  <m:sSub>
                                    <m:sSubPr>
                                      <m:ctrlPr>
                                        <a:rPr lang="en-US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𝜔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n-US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p>
                              </m:sSubSup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1−</m:t>
                                  </m:r>
                                  <m:sSup>
                                    <m:sSupPr>
                                      <m:ctrlPr>
                                        <a:rPr lang="en-US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𝜁</m:t>
                                      </m:r>
                                    </m:e>
                                    <m:sup>
                                      <m:r>
                                        <a:rPr lang="en-US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rad>
                            </m:den>
                          </m:f>
                          <m:func>
                            <m:funcPr>
                              <m:ctrlP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𝜔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𝑑</m:t>
                                      </m:r>
                                    </m:sub>
                                  </m:sSub>
                                  <m:r>
                                    <a:rPr lang="en-US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𝜑</m:t>
                                  </m:r>
                                </m:e>
                              </m:d>
                            </m:e>
                          </m:func>
                        </m:e>
                      </m:d>
                    </m:oMath>
                  </m:oMathPara>
                </a14:m>
                <a:endParaRPr lang="en-US" dirty="0"/>
              </a:p>
              <a:p>
                <a:pPr marL="234950" indent="0">
                  <a:buNone/>
                </a:pPr>
                <a:r>
                  <a:rPr lang="en-US" dirty="0"/>
                  <a:t>where 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  <m:r>
                      <a:rPr lang="en-US" sz="28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ad>
                      <m:radPr>
                        <m:degHide m:val="on"/>
                        <m:ctrlPr>
                          <a:rPr lang="en-US" sz="2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1−</m:t>
                        </m:r>
                        <m:sSup>
                          <m:sSupPr>
                            <m:ctrlPr>
                              <a:rPr lang="en-US" sz="28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𝜁</m:t>
                            </m:r>
                          </m:e>
                          <m:sup>
                            <m:r>
                              <a:rPr lang="en-US" sz="28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lang="en-US" sz="2800" dirty="0"/>
                  <a:t> is the </a:t>
                </a:r>
                <a:r>
                  <a:rPr lang="en-US" sz="2800" dirty="0">
                    <a:solidFill>
                      <a:srgbClr val="00B050"/>
                    </a:solidFill>
                  </a:rPr>
                  <a:t>damped natural frequency</a:t>
                </a:r>
                <a:r>
                  <a:rPr lang="en-US" sz="2800" dirty="0"/>
                  <a:t>.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𝜑</m:t>
                    </m:r>
                    <m:r>
                      <a:rPr lang="en-US" sz="28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sz="2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US" sz="28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2800" b="0" i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cos</m:t>
                            </m:r>
                          </m:e>
                          <m:sup>
                            <m:r>
                              <a:rPr lang="en-US" sz="28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fName>
                      <m:e>
                        <m:r>
                          <a:rPr lang="en-US" sz="2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𝜁</m:t>
                        </m:r>
                      </m:e>
                    </m:func>
                  </m:oMath>
                </a14:m>
                <a:r>
                  <a:rPr lang="en-US" sz="2800" dirty="0"/>
                  <a:t>.</a:t>
                </a:r>
              </a:p>
              <a:p>
                <a:pPr marL="0" indent="0">
                  <a:buNone/>
                </a:pPr>
                <a:endParaRPr lang="en-US" sz="2400" dirty="0">
                  <a:solidFill>
                    <a:srgbClr val="00B050"/>
                  </a:solidFill>
                </a:endParaRPr>
              </a:p>
              <a:p>
                <a:pPr marL="0" indent="0">
                  <a:buNone/>
                </a:pPr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5D23030-B550-4697-954A-256823EBFFD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255924"/>
                <a:ext cx="10515600" cy="5250051"/>
              </a:xfrm>
              <a:blipFill>
                <a:blip r:embed="rId2"/>
                <a:stretch>
                  <a:fillRect l="-1043" t="-18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253412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9A789-C1E2-4B2C-ACFC-1E8EBD9E42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90798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Second Order Systems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5D23030-B550-4697-954A-256823EBFFD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255924"/>
                <a:ext cx="4756483" cy="5250051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Assume </a:t>
                </a:r>
                <a14:m>
                  <m:oMath xmlns:m="http://schemas.openxmlformats.org/officeDocument/2006/math">
                    <m:r>
                      <a:rPr lang="en-US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0&lt;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𝜁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&lt;1</m:t>
                    </m:r>
                  </m:oMath>
                </a14:m>
                <a:r>
                  <a:rPr lang="en-US" dirty="0"/>
                  <a:t>.</a:t>
                </a:r>
              </a:p>
              <a:p>
                <a:endParaRPr lang="en-US" dirty="0"/>
              </a:p>
              <a:p>
                <a:r>
                  <a:rPr lang="en-US" dirty="0"/>
                  <a:t>The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2%</m:t>
                    </m:r>
                  </m:oMath>
                </a14:m>
                <a:r>
                  <a:rPr lang="en-US" sz="2800" dirty="0">
                    <a:solidFill>
                      <a:srgbClr val="FF0000"/>
                    </a:solidFill>
                  </a:rPr>
                  <a:t> settling time</a:t>
                </a:r>
                <a:r>
                  <a:rPr lang="en-US" sz="2800" dirty="0"/>
                  <a:t> is: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≈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𝜁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B050"/>
                  </a:solidFill>
                </a:endParaRPr>
              </a:p>
              <a:p>
                <a:r>
                  <a:rPr lang="en-US" dirty="0"/>
                  <a:t>The </a:t>
                </a:r>
                <a:r>
                  <a:rPr lang="en-US" dirty="0">
                    <a:solidFill>
                      <a:srgbClr val="00B050"/>
                    </a:solidFill>
                  </a:rPr>
                  <a:t>percent overshoot </a:t>
                </a:r>
                <a:r>
                  <a:rPr lang="en-US" dirty="0"/>
                  <a:t>is: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sz="24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4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𝑂</m:t>
                      </m:r>
                      <m:r>
                        <a:rPr lang="en-US" sz="24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.=100⋅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exp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− </m:t>
                              </m:r>
                              <m:f>
                                <m:fPr>
                                  <m:ctrlPr>
                                    <a:rPr lang="en-US" sz="2400" b="0" i="1" smtClean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𝜋𝜁</m:t>
                                  </m:r>
                                </m:num>
                                <m:den>
                                  <m:rad>
                                    <m:radPr>
                                      <m:degHide m:val="on"/>
                                      <m:ctrlPr>
                                        <a:rPr lang="en-US" sz="2400" b="0" i="1" smtClean="0">
                                          <a:solidFill>
                                            <a:srgbClr val="00B05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400" b="0" i="1" smtClean="0">
                                          <a:solidFill>
                                            <a:srgbClr val="00B05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1−</m:t>
                                      </m:r>
                                      <m:sSup>
                                        <m:sSupPr>
                                          <m:ctrlPr>
                                            <a:rPr lang="en-US" sz="2400" b="0" i="1" smtClean="0">
                                              <a:solidFill>
                                                <a:srgbClr val="00B05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2400" b="0" i="1" smtClean="0">
                                              <a:solidFill>
                                                <a:srgbClr val="00B05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𝜁</m:t>
                                          </m:r>
                                        </m:e>
                                        <m:sup>
                                          <m:r>
                                            <a:rPr lang="en-US" sz="2400" b="0" i="1" smtClean="0">
                                              <a:solidFill>
                                                <a:srgbClr val="00B05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e>
                                  </m:rad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  <a:p>
                <a:endParaRPr lang="en-US" sz="2400" dirty="0"/>
              </a:p>
              <a:p>
                <a:r>
                  <a:rPr lang="en-US" sz="2400" dirty="0"/>
                  <a:t>The </a:t>
                </a:r>
                <a:r>
                  <a:rPr lang="en-US" sz="2400" dirty="0">
                    <a:solidFill>
                      <a:srgbClr val="7030A0"/>
                    </a:solidFill>
                  </a:rPr>
                  <a:t>peak time </a:t>
                </a:r>
                <a:r>
                  <a:rPr lang="en-US" sz="2400" dirty="0"/>
                  <a:t>is: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5D23030-B550-4697-954A-256823EBFFD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255924"/>
                <a:ext cx="4756483" cy="5250051"/>
              </a:xfrm>
              <a:blipFill>
                <a:blip r:embed="rId2"/>
                <a:stretch>
                  <a:fillRect l="-2308" t="-18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CA35A4D5-CC47-4DA5-8DF9-A19893CFAE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459" t="271" r="2459" b="-271"/>
          <a:stretch/>
        </p:blipFill>
        <p:spPr bwMode="auto">
          <a:xfrm>
            <a:off x="5470713" y="1663182"/>
            <a:ext cx="6414181" cy="4581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 Box 5">
                <a:extLst>
                  <a:ext uri="{FF2B5EF4-FFF2-40B4-BE49-F238E27FC236}">
                    <a16:creationId xmlns:a16="http://schemas.microsoft.com/office/drawing/2014/main" id="{742D68A0-F473-4677-86B8-9F8061663A9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839119" y="3953785"/>
                <a:ext cx="2416176" cy="42386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en-US" sz="2000" b="0" i="1" dirty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en-US" sz="2000" i="1" dirty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altLang="en-US" sz="2000" b="0" i="1" dirty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</m:oMath>
                </a14:m>
                <a:r>
                  <a:rPr lang="en-US" altLang="en-US" sz="2000" dirty="0">
                    <a:solidFill>
                      <a:srgbClr val="00B050"/>
                    </a:solidFill>
                  </a:rPr>
                  <a:t> peak magnitude</a:t>
                </a:r>
              </a:p>
            </p:txBody>
          </p:sp>
        </mc:Choice>
        <mc:Fallback xmlns="">
          <p:sp>
            <p:nvSpPr>
              <p:cNvPr id="6" name="Text Box 5">
                <a:extLst>
                  <a:ext uri="{FF2B5EF4-FFF2-40B4-BE49-F238E27FC236}">
                    <a16:creationId xmlns:a16="http://schemas.microsoft.com/office/drawing/2014/main" id="{742D68A0-F473-4677-86B8-9F8061663A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839119" y="3953785"/>
                <a:ext cx="2416176" cy="423863"/>
              </a:xfrm>
              <a:prstGeom prst="rect">
                <a:avLst/>
              </a:prstGeom>
              <a:blipFill>
                <a:blip r:embed="rId4"/>
                <a:stretch>
                  <a:fillRect t="-10145" r="-1768" b="-18841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" name="Group 7">
            <a:extLst>
              <a:ext uri="{FF2B5EF4-FFF2-40B4-BE49-F238E27FC236}">
                <a16:creationId xmlns:a16="http://schemas.microsoft.com/office/drawing/2014/main" id="{11ECD3A4-5869-4FBF-B857-9E4EB45CC74B}"/>
              </a:ext>
            </a:extLst>
          </p:cNvPr>
          <p:cNvGrpSpPr>
            <a:grpSpLocks/>
          </p:cNvGrpSpPr>
          <p:nvPr/>
        </p:nvGrpSpPr>
        <p:grpSpPr bwMode="auto">
          <a:xfrm>
            <a:off x="9153977" y="1990219"/>
            <a:ext cx="2530475" cy="639762"/>
            <a:chOff x="3110" y="979"/>
            <a:chExt cx="1594" cy="40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 Box 8">
                  <a:extLst>
                    <a:ext uri="{FF2B5EF4-FFF2-40B4-BE49-F238E27FC236}">
                      <a16:creationId xmlns:a16="http://schemas.microsoft.com/office/drawing/2014/main" id="{48423516-73C2-4CD6-9C3A-AD19291E5ED5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110" y="979"/>
                  <a:ext cx="1594" cy="2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altLang="en-US" sz="2000" b="0" i="1" smtClean="0">
                              <a:solidFill>
                                <a:srgbClr val="FF33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en-US" sz="2000" b="0" i="1" smtClean="0">
                              <a:solidFill>
                                <a:srgbClr val="FF33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altLang="en-US" sz="2000" b="0" i="1" smtClean="0">
                              <a:solidFill>
                                <a:srgbClr val="FF3300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</m:oMath>
                  </a14:m>
                  <a:r>
                    <a:rPr lang="en-US" altLang="en-US" sz="2000" dirty="0">
                      <a:solidFill>
                        <a:srgbClr val="FF3300"/>
                      </a:solidFill>
                    </a:rPr>
                    <a:t> (2% settling time)</a:t>
                  </a:r>
                </a:p>
              </p:txBody>
            </p:sp>
          </mc:Choice>
          <mc:Fallback xmlns="">
            <p:sp>
              <p:nvSpPr>
                <p:cNvPr id="9" name="Text Box 8">
                  <a:extLst>
                    <a:ext uri="{FF2B5EF4-FFF2-40B4-BE49-F238E27FC236}">
                      <a16:creationId xmlns:a16="http://schemas.microsoft.com/office/drawing/2014/main" id="{48423516-73C2-4CD6-9C3A-AD19291E5ED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110" y="979"/>
                  <a:ext cx="1594" cy="252"/>
                </a:xfrm>
                <a:prstGeom prst="rect">
                  <a:avLst/>
                </a:prstGeom>
                <a:blipFill>
                  <a:blip r:embed="rId5"/>
                  <a:stretch>
                    <a:fillRect t="-7576" r="-1687" b="-25758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" name="Line 9">
              <a:extLst>
                <a:ext uri="{FF2B5EF4-FFF2-40B4-BE49-F238E27FC236}">
                  <a16:creationId xmlns:a16="http://schemas.microsoft.com/office/drawing/2014/main" id="{40057E9F-D0B6-43F3-9A93-C42FE08C140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197" y="1238"/>
              <a:ext cx="0" cy="144"/>
            </a:xfrm>
            <a:prstGeom prst="line">
              <a:avLst/>
            </a:prstGeom>
            <a:noFill/>
            <a:ln w="15875">
              <a:solidFill>
                <a:srgbClr val="FF0000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2B6047B-6967-45EE-8082-F9416F6C2078}"/>
              </a:ext>
            </a:extLst>
          </p:cNvPr>
          <p:cNvGrpSpPr>
            <a:grpSpLocks/>
          </p:cNvGrpSpPr>
          <p:nvPr/>
        </p:nvGrpSpPr>
        <p:grpSpPr bwMode="auto">
          <a:xfrm>
            <a:off x="6930893" y="1170394"/>
            <a:ext cx="1803400" cy="660400"/>
            <a:chOff x="1437" y="333"/>
            <a:chExt cx="1136" cy="41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 Box 11">
                  <a:extLst>
                    <a:ext uri="{FF2B5EF4-FFF2-40B4-BE49-F238E27FC236}">
                      <a16:creationId xmlns:a16="http://schemas.microsoft.com/office/drawing/2014/main" id="{8ADE2572-622D-42BC-BE9E-175797CBAE46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437" y="333"/>
                  <a:ext cx="1136" cy="267"/>
                </a:xfrm>
                <a:prstGeom prst="rect">
                  <a:avLst/>
                </a:prstGeom>
                <a:solidFill>
                  <a:schemeClr val="bg1"/>
                </a:solidFill>
                <a:ln w="9525" algn="ctr">
                  <a:solidFill>
                    <a:schemeClr val="bg1"/>
                  </a:solidFill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altLang="en-US" sz="20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en-US" sz="200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altLang="en-US" sz="20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</m:oMath>
                  </a14:m>
                  <a:r>
                    <a:rPr lang="en-US" altLang="en-US" sz="2000" dirty="0">
                      <a:solidFill>
                        <a:srgbClr val="7030A0"/>
                      </a:solidFill>
                    </a:rPr>
                    <a:t> (peak time)</a:t>
                  </a:r>
                </a:p>
              </p:txBody>
            </p:sp>
          </mc:Choice>
          <mc:Fallback xmlns="">
            <p:sp>
              <p:nvSpPr>
                <p:cNvPr id="12" name="Text Box 11">
                  <a:extLst>
                    <a:ext uri="{FF2B5EF4-FFF2-40B4-BE49-F238E27FC236}">
                      <a16:creationId xmlns:a16="http://schemas.microsoft.com/office/drawing/2014/main" id="{8ADE2572-622D-42BC-BE9E-175797CBAE4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437" y="333"/>
                  <a:ext cx="1136" cy="267"/>
                </a:xfrm>
                <a:prstGeom prst="rect">
                  <a:avLst/>
                </a:prstGeom>
                <a:blipFill>
                  <a:blip r:embed="rId6"/>
                  <a:stretch>
                    <a:fillRect t="-8333" r="-2013" b="-15278"/>
                  </a:stretch>
                </a:blipFill>
                <a:ln w="9525" algn="ctr">
                  <a:solidFill>
                    <a:schemeClr val="bg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" name="Line 12">
              <a:extLst>
                <a:ext uri="{FF2B5EF4-FFF2-40B4-BE49-F238E27FC236}">
                  <a16:creationId xmlns:a16="http://schemas.microsoft.com/office/drawing/2014/main" id="{65E4FA68-2264-460B-9A91-70A8F9945C2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55" y="605"/>
              <a:ext cx="0" cy="144"/>
            </a:xfrm>
            <a:prstGeom prst="line">
              <a:avLst/>
            </a:prstGeom>
            <a:noFill/>
            <a:ln w="15875">
              <a:solidFill>
                <a:srgbClr val="7030A0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 Box 5">
                <a:extLst>
                  <a:ext uri="{FF2B5EF4-FFF2-40B4-BE49-F238E27FC236}">
                    <a16:creationId xmlns:a16="http://schemas.microsoft.com/office/drawing/2014/main" id="{E8F6703C-3A82-4B9C-A4A3-09F03733A11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301246" y="4556061"/>
                <a:ext cx="2790443" cy="73103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sz="20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altLang="en-US" sz="20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altLang="en-US" sz="20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𝑂</m:t>
                      </m:r>
                      <m:r>
                        <a:rPr lang="en-US" altLang="en-US" sz="20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.=100⋅</m:t>
                      </m:r>
                      <m:f>
                        <m:fPr>
                          <m:ctrlPr>
                            <a:rPr lang="en-US" altLang="en-US" sz="20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altLang="en-US" sz="20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en-US" sz="20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en-US" altLang="en-US" sz="20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  <m:r>
                            <a:rPr lang="en-US" altLang="en-US" sz="20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altLang="en-US" sz="20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altLang="en-US" sz="2000" b="0" i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Δ</m:t>
                              </m:r>
                              <m:r>
                                <a:rPr lang="en-US" altLang="en-US" sz="20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en-US" sz="20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𝑠𝑠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altLang="en-US" sz="20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altLang="en-US" sz="2000" b="0" i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Δ</m:t>
                              </m:r>
                              <m:r>
                                <a:rPr lang="en-US" altLang="en-US" sz="20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en-US" sz="20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𝑠𝑠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altLang="en-US" sz="2000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32" name="Text Box 5">
                <a:extLst>
                  <a:ext uri="{FF2B5EF4-FFF2-40B4-BE49-F238E27FC236}">
                    <a16:creationId xmlns:a16="http://schemas.microsoft.com/office/drawing/2014/main" id="{E8F6703C-3A82-4B9C-A4A3-09F03733A1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301246" y="4556061"/>
                <a:ext cx="2790443" cy="73103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5677F0B8-9F27-4CC0-B460-9F427C052DAD}"/>
              </a:ext>
            </a:extLst>
          </p:cNvPr>
          <p:cNvCxnSpPr>
            <a:cxnSpLocks/>
          </p:cNvCxnSpPr>
          <p:nvPr/>
        </p:nvCxnSpPr>
        <p:spPr>
          <a:xfrm>
            <a:off x="6839119" y="1990219"/>
            <a:ext cx="0" cy="4254170"/>
          </a:xfrm>
          <a:prstGeom prst="straightConnector1">
            <a:avLst/>
          </a:prstGeom>
          <a:ln>
            <a:solidFill>
              <a:srgbClr val="00B050"/>
            </a:solidFill>
            <a:headEnd type="arrow" w="med" len="med"/>
            <a:tailEnd type="arrow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B33DD545-12B0-4F65-860E-C230EF570B1A}"/>
              </a:ext>
            </a:extLst>
          </p:cNvPr>
          <p:cNvCxnSpPr>
            <a:cxnSpLocks/>
          </p:cNvCxnSpPr>
          <p:nvPr/>
        </p:nvCxnSpPr>
        <p:spPr>
          <a:xfrm>
            <a:off x="6233257" y="2791326"/>
            <a:ext cx="0" cy="3453063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headEnd type="arrow" w="med" len="med"/>
            <a:tailEnd type="arrow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 Box 5">
                <a:extLst>
                  <a:ext uri="{FF2B5EF4-FFF2-40B4-BE49-F238E27FC236}">
                    <a16:creationId xmlns:a16="http://schemas.microsoft.com/office/drawing/2014/main" id="{4E90D238-570A-4663-BA64-D6ACF25439A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160033" y="4117747"/>
                <a:ext cx="736035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en-US" sz="2000" b="0" i="1" smtClean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altLang="en-US" sz="2000" b="0" i="0" smtClean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en-US" altLang="en-US" sz="2000" b="0" i="1" smtClean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altLang="en-US" sz="2000" b="0" i="1" smtClean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𝑠𝑠</m:t>
                          </m:r>
                        </m:sub>
                      </m:sSub>
                    </m:oMath>
                  </m:oMathPara>
                </a14:m>
                <a:endParaRPr lang="en-US" altLang="en-US" sz="2000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51" name="Text Box 5">
                <a:extLst>
                  <a:ext uri="{FF2B5EF4-FFF2-40B4-BE49-F238E27FC236}">
                    <a16:creationId xmlns:a16="http://schemas.microsoft.com/office/drawing/2014/main" id="{4E90D238-570A-4663-BA64-D6ACF25439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160033" y="4117747"/>
                <a:ext cx="736035" cy="400110"/>
              </a:xfrm>
              <a:prstGeom prst="rect">
                <a:avLst/>
              </a:prstGeom>
              <a:blipFill>
                <a:blip r:embed="rId8"/>
                <a:stretch>
                  <a:fillRect b="-1060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09573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9A789-C1E2-4B2C-ACFC-1E8EBD9E42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90798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Second Order Systems—Examples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5D23030-B550-4697-954A-256823EBFFD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255924"/>
                <a:ext cx="10515600" cy="5250051"/>
              </a:xfrm>
            </p:spPr>
            <p:txBody>
              <a:bodyPr>
                <a:normAutofit/>
              </a:bodyPr>
              <a:lstStyle/>
              <a:p>
                <a:r>
                  <a:rPr lang="en-US" dirty="0">
                    <a:solidFill>
                      <a:schemeClr val="tx1"/>
                    </a:solidFill>
                  </a:rPr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be the position of a vehicle and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𝜏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the torque of the motor. The transfer function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</m:d>
                      </m:num>
                      <m:den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</m:d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corresponds, approximately, to a </a:t>
                </a:r>
                <a:r>
                  <a:rPr lang="en-US" dirty="0"/>
                  <a:t>second</a:t>
                </a:r>
                <a:r>
                  <a:rPr lang="en-US" dirty="0">
                    <a:solidFill>
                      <a:schemeClr val="tx1"/>
                    </a:solidFill>
                  </a:rPr>
                  <a:t> order system.</a:t>
                </a:r>
              </a:p>
              <a:p>
                <a:r>
                  <a:rPr lang="en-US" dirty="0"/>
                  <a:t>A block connected to a spring.</a:t>
                </a:r>
              </a:p>
              <a:p>
                <a:r>
                  <a:rPr lang="en-US" dirty="0"/>
                  <a:t>An RLC circuit. 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5D23030-B550-4697-954A-256823EBFFD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255924"/>
                <a:ext cx="10515600" cy="5250051"/>
              </a:xfrm>
              <a:blipFill>
                <a:blip r:embed="rId2"/>
                <a:stretch>
                  <a:fillRect l="-1043" t="-18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664327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9A789-C1E2-4B2C-ACFC-1E8EBD9E42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90798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Second Order Systems—Example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5D23030-B550-4697-954A-256823EBFFD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27183" y="1255924"/>
                <a:ext cx="10515600" cy="525005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i="1" dirty="0">
                    <a:solidFill>
                      <a:srgbClr val="00B050"/>
                    </a:solidFill>
                  </a:rPr>
                  <a:t>Find the percent overshoot and the settling time of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𝐻</m:t>
                    </m:r>
                    <m:d>
                      <m:dPr>
                        <m:ctrlPr>
                          <a:rPr lang="en-US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n-US" i="1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20</m:t>
                        </m:r>
                      </m:num>
                      <m:den>
                        <m:r>
                          <a:rPr lang="en-US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  <m:sSup>
                          <m:sSupPr>
                            <m:ctrlPr>
                              <a:rPr lang="en-US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n-US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+2</m:t>
                        </m:r>
                        <m:r>
                          <a:rPr lang="en-US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+1</m:t>
                        </m:r>
                      </m:den>
                    </m:f>
                  </m:oMath>
                </a14:m>
                <a:r>
                  <a:rPr lang="en-US" i="1" dirty="0">
                    <a:solidFill>
                      <a:srgbClr val="00B050"/>
                    </a:solidFill>
                  </a:rPr>
                  <a:t>.</a:t>
                </a:r>
              </a:p>
              <a:p>
                <a:r>
                  <a:rPr lang="en-US" sz="2400" dirty="0"/>
                  <a:t>F</a:t>
                </a:r>
                <a:r>
                  <a:rPr lang="en-US" sz="2400" dirty="0">
                    <a:solidFill>
                      <a:schemeClr val="tx1"/>
                    </a:solidFill>
                  </a:rPr>
                  <a:t>irst, let’s write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𝐻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in the form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num>
                      <m:den>
                        <m:sSup>
                          <m:sSupPr>
                            <m:ctrlP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𝜁</m:t>
                        </m:r>
                        <m:sSub>
                          <m:sSubPr>
                            <m:ctrlP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Sup>
                          <m:sSubSupPr>
                            <m:ctrlPr>
                              <a:rPr lang="en-US" sz="240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2400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  <m:sup>
                            <m:r>
                              <a:rPr lang="en-US" sz="2400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den>
                    </m:f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.</a:t>
                </a:r>
              </a:p>
              <a:p>
                <a:pPr marL="0" indent="0">
                  <a:buNone/>
                </a:pPr>
                <a:endParaRPr lang="en-US" sz="1800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8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20</m:t>
                          </m:r>
                        </m:num>
                        <m:den>
                          <m:r>
                            <a:rPr lang="en-US" sz="18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  <m:sSup>
                            <m:sSupPr>
                              <m:ctrlPr>
                                <a:rPr lang="en-US" sz="1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n-US" sz="1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8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+2</m:t>
                          </m:r>
                          <m:r>
                            <a:rPr lang="en-US" sz="18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en-US" sz="18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+1</m:t>
                          </m:r>
                        </m:den>
                      </m:f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20/4</m:t>
                          </m:r>
                        </m:num>
                        <m:den>
                          <m:sSup>
                            <m:sSupPr>
                              <m:ctrlPr>
                                <a:rPr lang="en-US" sz="1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n-US" sz="1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8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1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0.5</m:t>
                          </m:r>
                          <m:r>
                            <a:rPr lang="en-US" sz="18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en-US" sz="18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+0.25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  <a:p>
                <a:pPr marL="0" indent="0">
                  <a:buNone/>
                </a:pPr>
                <a:endParaRPr lang="en-US" sz="1800" dirty="0"/>
              </a:p>
              <a:p>
                <a:r>
                  <a:rPr lang="en-US" sz="2400" dirty="0">
                    <a:solidFill>
                      <a:schemeClr val="tx1"/>
                    </a:solidFill>
                  </a:rPr>
                  <a:t>We infer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𝜁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=0.5</m:t>
                    </m:r>
                  </m:oMath>
                </a14:m>
                <a:r>
                  <a:rPr lang="en-US" sz="2400" dirty="0">
                    <a:solidFill>
                      <a:srgbClr val="FF0000"/>
                    </a:solidFill>
                  </a:rPr>
                  <a:t> </a:t>
                </a:r>
                <a:r>
                  <a:rPr lang="en-US" sz="2400" dirty="0">
                    <a:solidFill>
                      <a:schemeClr val="tx1"/>
                    </a:solidFill>
                  </a:rPr>
                  <a:t>and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  <m:sup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=0.25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.</a:t>
                </a:r>
              </a:p>
              <a:p>
                <a:r>
                  <a:rPr lang="en-US" sz="2400" dirty="0"/>
                  <a:t>Therefore,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𝜁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=0.5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=0.5</m:t>
                    </m:r>
                    <m:r>
                      <a:rPr lang="en-US" sz="2400" b="0" i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>
                    <a:solidFill>
                      <a:srgbClr val="7030A0"/>
                    </a:solidFill>
                  </a:rPr>
                  <a:t>rad/s</a:t>
                </a:r>
                <a:r>
                  <a:rPr lang="en-US" sz="2400" dirty="0">
                    <a:solidFill>
                      <a:schemeClr val="tx1"/>
                    </a:solidFill>
                  </a:rPr>
                  <a:t>.</a:t>
                </a:r>
              </a:p>
              <a:p>
                <a:r>
                  <a:rPr lang="en-US" sz="2400" dirty="0"/>
                  <a:t>Since 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0&lt;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𝜁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&lt;1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, the following formulas may be used:</a:t>
                </a:r>
              </a:p>
              <a:p>
                <a:pPr marL="457200" lvl="1" indent="0">
                  <a:lnSpc>
                    <a:spcPct val="150000"/>
                  </a:lnSpc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≈</m:t>
                    </m:r>
                    <m:f>
                      <m:f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𝜁</m:t>
                        </m:r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den>
                    </m:f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=16 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sec </a:t>
                </a:r>
                <a:r>
                  <a:rPr lang="en-US" dirty="0">
                    <a:solidFill>
                      <a:schemeClr val="tx1"/>
                    </a:solidFill>
                  </a:rPr>
                  <a:t>and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.=100⋅</m:t>
                    </m:r>
                    <m:func>
                      <m:func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exp</m:t>
                        </m:r>
                      </m:fName>
                      <m:e>
                        <m:d>
                          <m:d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𝜋𝜁</m:t>
                                </m:r>
                              </m:num>
                              <m:den>
                                <m:rad>
                                  <m:radPr>
                                    <m:degHide m:val="on"/>
                                    <m:ctrlPr>
                                      <a:rPr lang="en-US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1−</m:t>
                                    </m:r>
                                    <m:sSup>
                                      <m:sSupPr>
                                        <m:ctrlPr>
                                          <a:rPr lang="en-US" b="0" i="1" smtClean="0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b="0" i="1" smtClean="0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𝜁</m:t>
                                        </m:r>
                                      </m:e>
                                      <m:sup>
                                        <m:r>
                                          <a:rPr lang="en-US" b="0" i="1" smtClean="0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e>
                                </m:rad>
                              </m:den>
                            </m:f>
                          </m:e>
                        </m:d>
                      </m:e>
                    </m:func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=16.3%</m:t>
                    </m:r>
                  </m:oMath>
                </a14:m>
                <a:endParaRPr lang="en-US" dirty="0">
                  <a:solidFill>
                    <a:srgbClr val="C00000"/>
                  </a:solidFill>
                </a:endParaRPr>
              </a:p>
              <a:p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5D23030-B550-4697-954A-256823EBFFD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27183" y="1255924"/>
                <a:ext cx="10515600" cy="5250051"/>
              </a:xfrm>
              <a:blipFill>
                <a:blip r:embed="rId2"/>
                <a:stretch>
                  <a:fillRect l="-1217" t="-2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391730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9A789-C1E2-4B2C-ACFC-1E8EBD9E42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90798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Second Order Systems—Example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5D23030-B550-4697-954A-256823EBFFD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4924903"/>
                <a:ext cx="10515600" cy="1505811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i="1" dirty="0">
                    <a:solidFill>
                      <a:srgbClr val="00B050"/>
                    </a:solidFill>
                  </a:rPr>
                  <a:t>Find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𝜁</m:t>
                    </m:r>
                  </m:oMath>
                </a14:m>
                <a:r>
                  <a:rPr lang="en-US" i="1" dirty="0">
                    <a:solidFill>
                      <a:srgbClr val="00B050"/>
                    </a:solidFill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i="1" dirty="0">
                    <a:solidFill>
                      <a:srgbClr val="00B050"/>
                    </a:solidFill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sz="2400" b="0" dirty="0"/>
                  <a:t>Note that any of the five edges could be used to find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𝜁</m:t>
                    </m:r>
                  </m:oMath>
                </a14:m>
                <a:r>
                  <a:rPr lang="en-US" sz="2400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2400" dirty="0"/>
                  <a:t>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5D23030-B550-4697-954A-256823EBFFD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4924903"/>
                <a:ext cx="10515600" cy="1505811"/>
              </a:xfrm>
              <a:blipFill>
                <a:blip r:embed="rId3"/>
                <a:stretch>
                  <a:fillRect l="-1217" t="-68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0236FFB4-C299-46DD-9FCF-FD5816116F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45" t="4570" r="9005" b="4840"/>
          <a:stretch/>
        </p:blipFill>
        <p:spPr>
          <a:xfrm>
            <a:off x="709863" y="1085459"/>
            <a:ext cx="10734419" cy="3839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8951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9A789-C1E2-4B2C-ACFC-1E8EBD9E42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90798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Second Order Systems—Example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5D23030-B550-4697-954A-256823EBFFD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5016385"/>
                <a:ext cx="10515600" cy="1565503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sz="2000" b="0" dirty="0"/>
                  <a:t>Since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latin typeface="Cambria Math" panose="02040503050406030204" pitchFamily="18" charset="0"/>
                      </a:rPr>
                      <m:t>Δ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𝑠𝑠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=3</m:t>
                    </m:r>
                  </m:oMath>
                </a14:m>
                <a:r>
                  <a:rPr lang="en-US" sz="2000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=3.5</m:t>
                    </m:r>
                  </m:oMath>
                </a14:m>
                <a:r>
                  <a:rPr lang="en-US" sz="2000" dirty="0"/>
                  <a:t>, it follows that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.=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100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sz="2000" dirty="0"/>
                  <a:t>. </a:t>
                </a:r>
              </a:p>
              <a:p>
                <a:pPr marL="0" indent="0">
                  <a:buNone/>
                </a:pPr>
                <a:r>
                  <a:rPr lang="en-US" sz="2000" dirty="0"/>
                  <a:t>Now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. ≠0⇒</m:t>
                    </m:r>
                  </m:oMath>
                </a14:m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en-US" sz="2000" b="0" i="0" smtClean="0">
                        <a:latin typeface="Cambria Math" panose="02040503050406030204" pitchFamily="18" charset="0"/>
                      </a:rPr>
                      <m:t>0&lt;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𝜁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&lt;1</m:t>
                    </m:r>
                  </m:oMath>
                </a14:m>
                <a:r>
                  <a:rPr lang="en-US" sz="2000" dirty="0"/>
                  <a:t>. Therefore, </a:t>
                </a:r>
                <a14:m>
                  <m:oMath xmlns:m="http://schemas.openxmlformats.org/officeDocument/2006/math">
                    <m:r>
                      <a:rPr lang="en-US" sz="20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20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0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sz="20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.=100⋅</m:t>
                    </m:r>
                    <m:func>
                      <m:funcPr>
                        <m:ctrlPr>
                          <a:rPr lang="en-US" sz="20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00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exp</m:t>
                        </m:r>
                      </m:fName>
                      <m:e>
                        <m:d>
                          <m:dPr>
                            <m:ctrlPr>
                              <a:rPr lang="en-US" sz="20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sz="20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0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𝜋𝜁</m:t>
                                </m:r>
                              </m:num>
                              <m:den>
                                <m:rad>
                                  <m:radPr>
                                    <m:degHide m:val="on"/>
                                    <m:ctrlPr>
                                      <a:rPr lang="en-US" sz="20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sz="20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1−</m:t>
                                    </m:r>
                                    <m:sSup>
                                      <m:sSupPr>
                                        <m:ctrlPr>
                                          <a:rPr lang="en-US" sz="2000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sz="2000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𝜁</m:t>
                                        </m:r>
                                      </m:e>
                                      <m:sup>
                                        <m:r>
                                          <a:rPr lang="en-US" sz="2000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e>
                                </m:rad>
                              </m:den>
                            </m:f>
                          </m:e>
                        </m:d>
                      </m:e>
                    </m:func>
                  </m:oMath>
                </a14:m>
                <a:r>
                  <a:rPr lang="en-US" sz="2000" dirty="0"/>
                  <a:t>. This implies </a:t>
                </a:r>
                <a14:m>
                  <m:oMath xmlns:m="http://schemas.openxmlformats.org/officeDocument/2006/math">
                    <m:r>
                      <a:rPr lang="en-US" sz="20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𝜁</m:t>
                    </m:r>
                    <m:r>
                      <a:rPr lang="en-US" sz="20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=0.495</m:t>
                    </m:r>
                  </m:oMath>
                </a14:m>
                <a:r>
                  <a:rPr lang="en-US" sz="2000" dirty="0"/>
                  <a:t>.</a:t>
                </a:r>
              </a:p>
              <a:p>
                <a:pPr marL="0" indent="0">
                  <a:buNone/>
                </a:pPr>
                <a:r>
                  <a:rPr lang="en-US" sz="2000" dirty="0"/>
                  <a:t>From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≃0.2 </m:t>
                    </m:r>
                  </m:oMath>
                </a14:m>
                <a:r>
                  <a:rPr lang="en-US" sz="2000" dirty="0"/>
                  <a:t>s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000" dirty="0"/>
                  <a:t> we find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=5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𝜋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latin typeface="Cambria Math" panose="02040503050406030204" pitchFamily="18" charset="0"/>
                      </a:rPr>
                      <m:t>rad</m:t>
                    </m:r>
                    <m:r>
                      <a:rPr lang="en-US" sz="2000" b="0" i="0" smtClean="0">
                        <a:latin typeface="Cambria Math" panose="02040503050406030204" pitchFamily="18" charset="0"/>
                      </a:rPr>
                      <m:t>/</m:t>
                    </m:r>
                    <m:r>
                      <m:rPr>
                        <m:sty m:val="p"/>
                      </m:rPr>
                      <a:rPr lang="en-US" sz="2000" b="0" i="0" smtClean="0">
                        <a:latin typeface="Cambria Math" panose="02040503050406030204" pitchFamily="18" charset="0"/>
                      </a:rPr>
                      <m:t>s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⇒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sub>
                        </m:sSub>
                      </m:num>
                      <m:den>
                        <m:rad>
                          <m:radPr>
                            <m:degHide m:val="on"/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1−</m:t>
                            </m:r>
                            <m:sSup>
                              <m:sSup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𝜁</m:t>
                                </m:r>
                              </m:e>
                              <m:sup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18.1 </m:t>
                    </m:r>
                  </m:oMath>
                </a14:m>
                <a:r>
                  <a:rPr lang="en-US" sz="2000" dirty="0">
                    <a:solidFill>
                      <a:srgbClr val="C00000"/>
                    </a:solidFill>
                  </a:rPr>
                  <a:t>rad/s</a:t>
                </a:r>
                <a:r>
                  <a:rPr lang="en-US" sz="2000" dirty="0"/>
                  <a:t>.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5D23030-B550-4697-954A-256823EBFFD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5016385"/>
                <a:ext cx="10515600" cy="1565503"/>
              </a:xfrm>
              <a:blipFill>
                <a:blip r:embed="rId3"/>
                <a:stretch>
                  <a:fillRect l="-638" t="-23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0236FFB4-C299-46DD-9FCF-FD5816116F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45" t="4570" r="9005" b="4840"/>
          <a:stretch/>
        </p:blipFill>
        <p:spPr>
          <a:xfrm>
            <a:off x="709863" y="1085459"/>
            <a:ext cx="10734419" cy="3839444"/>
          </a:xfrm>
          <a:prstGeom prst="rect">
            <a:avLst/>
          </a:prstGeom>
        </p:spPr>
      </p:pic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480BF62-AB88-4792-AAC1-21F8FAA43FF3}"/>
              </a:ext>
            </a:extLst>
          </p:cNvPr>
          <p:cNvCxnSpPr>
            <a:cxnSpLocks/>
          </p:cNvCxnSpPr>
          <p:nvPr/>
        </p:nvCxnSpPr>
        <p:spPr>
          <a:xfrm rot="16200000">
            <a:off x="6744898" y="3774086"/>
            <a:ext cx="1781060" cy="0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FA4E557B-9DA4-4D2A-A7BC-0328FA69FC77}"/>
              </a:ext>
            </a:extLst>
          </p:cNvPr>
          <p:cNvCxnSpPr>
            <a:cxnSpLocks/>
          </p:cNvCxnSpPr>
          <p:nvPr/>
        </p:nvCxnSpPr>
        <p:spPr>
          <a:xfrm>
            <a:off x="7258050" y="3235325"/>
            <a:ext cx="377378" cy="1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 Box 5">
                <a:extLst>
                  <a:ext uri="{FF2B5EF4-FFF2-40B4-BE49-F238E27FC236}">
                    <a16:creationId xmlns:a16="http://schemas.microsoft.com/office/drawing/2014/main" id="{5E510C1D-B81F-4A72-9967-0F3148EEEF3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294445" y="2877791"/>
                <a:ext cx="432426" cy="3575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en-US" sz="1600" b="0" i="1" dirty="0" smtClean="0">
                              <a:solidFill>
                                <a:srgbClr val="FF33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en-US" sz="1600" b="0" i="1" dirty="0" smtClean="0">
                              <a:solidFill>
                                <a:srgbClr val="FF33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altLang="en-US" sz="1600" b="0" i="1" dirty="0" smtClean="0">
                              <a:solidFill>
                                <a:srgbClr val="FF330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</m:oMath>
                  </m:oMathPara>
                </a14:m>
                <a:endParaRPr lang="en-US" altLang="en-US" sz="1600" dirty="0">
                  <a:solidFill>
                    <a:srgbClr val="FF3300"/>
                  </a:solidFill>
                </a:endParaRPr>
              </a:p>
            </p:txBody>
          </p:sp>
        </mc:Choice>
        <mc:Fallback xmlns="">
          <p:sp>
            <p:nvSpPr>
              <p:cNvPr id="37" name="Text Box 5">
                <a:extLst>
                  <a:ext uri="{FF2B5EF4-FFF2-40B4-BE49-F238E27FC236}">
                    <a16:creationId xmlns:a16="http://schemas.microsoft.com/office/drawing/2014/main" id="{5E510C1D-B81F-4A72-9967-0F3148EEEF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294445" y="2877791"/>
                <a:ext cx="432426" cy="357534"/>
              </a:xfrm>
              <a:prstGeom prst="rect">
                <a:avLst/>
              </a:prstGeom>
              <a:blipFill>
                <a:blip r:embed="rId5"/>
                <a:stretch>
                  <a:fillRect b="-339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D066D65D-D651-4A0E-BFE0-6AD25C863630}"/>
              </a:ext>
            </a:extLst>
          </p:cNvPr>
          <p:cNvCxnSpPr>
            <a:cxnSpLocks/>
          </p:cNvCxnSpPr>
          <p:nvPr/>
        </p:nvCxnSpPr>
        <p:spPr>
          <a:xfrm>
            <a:off x="8490236" y="1653233"/>
            <a:ext cx="0" cy="2593055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headEnd type="arrow" w="med" len="med"/>
            <a:tailEnd type="arrow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 Box 5">
                <a:extLst>
                  <a:ext uri="{FF2B5EF4-FFF2-40B4-BE49-F238E27FC236}">
                    <a16:creationId xmlns:a16="http://schemas.microsoft.com/office/drawing/2014/main" id="{4543E4DD-8320-4383-B69D-B7099EA7DA7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490236" y="2512799"/>
                <a:ext cx="736035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en-US" sz="2000" b="0" i="1" smtClean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altLang="en-US" sz="2000" b="0" i="0" smtClean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en-US" altLang="en-US" sz="2000" b="0" i="1" smtClean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altLang="en-US" sz="2000" b="0" i="1" smtClean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𝑠𝑠</m:t>
                          </m:r>
                        </m:sub>
                      </m:sSub>
                    </m:oMath>
                  </m:oMathPara>
                </a14:m>
                <a:endParaRPr lang="en-US" altLang="en-US" sz="2000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62" name="Text Box 5">
                <a:extLst>
                  <a:ext uri="{FF2B5EF4-FFF2-40B4-BE49-F238E27FC236}">
                    <a16:creationId xmlns:a16="http://schemas.microsoft.com/office/drawing/2014/main" id="{4543E4DD-8320-4383-B69D-B7099EA7DA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490236" y="2512799"/>
                <a:ext cx="736035" cy="400110"/>
              </a:xfrm>
              <a:prstGeom prst="rect">
                <a:avLst/>
              </a:prstGeom>
              <a:blipFill>
                <a:blip r:embed="rId6"/>
                <a:stretch>
                  <a:fillRect b="-1060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 Box 5">
                <a:extLst>
                  <a:ext uri="{FF2B5EF4-FFF2-40B4-BE49-F238E27FC236}">
                    <a16:creationId xmlns:a16="http://schemas.microsoft.com/office/drawing/2014/main" id="{D997E119-FFA5-44B5-83E1-C6E46D602CC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865739" y="3591524"/>
                <a:ext cx="394183" cy="42386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en-US" sz="2000" b="0" i="1" dirty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en-US" sz="2000" i="1" dirty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en-US" altLang="en-US" sz="2000" b="0" i="1" dirty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</m:oMath>
                  </m:oMathPara>
                </a14:m>
                <a:endParaRPr lang="en-US" altLang="en-US" sz="2000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40" name="Text Box 5">
                <a:extLst>
                  <a:ext uri="{FF2B5EF4-FFF2-40B4-BE49-F238E27FC236}">
                    <a16:creationId xmlns:a16="http://schemas.microsoft.com/office/drawing/2014/main" id="{D997E119-FFA5-44B5-83E1-C6E46D602C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865739" y="3591524"/>
                <a:ext cx="394183" cy="423863"/>
              </a:xfrm>
              <a:prstGeom prst="rect">
                <a:avLst/>
              </a:prstGeom>
              <a:blipFill>
                <a:blip r:embed="rId7"/>
                <a:stretch>
                  <a:fillRect r="-21538" b="-5714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94C9275C-09B0-4064-9EDB-222E7C25BFEE}"/>
              </a:ext>
            </a:extLst>
          </p:cNvPr>
          <p:cNvCxnSpPr>
            <a:cxnSpLocks/>
          </p:cNvCxnSpPr>
          <p:nvPr/>
        </p:nvCxnSpPr>
        <p:spPr>
          <a:xfrm>
            <a:off x="7865739" y="1627958"/>
            <a:ext cx="0" cy="3036658"/>
          </a:xfrm>
          <a:prstGeom prst="straightConnector1">
            <a:avLst/>
          </a:prstGeom>
          <a:ln>
            <a:solidFill>
              <a:srgbClr val="00B050"/>
            </a:solidFill>
            <a:headEnd type="arrow" w="med" len="med"/>
            <a:tailEnd type="arrow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3843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732A06-62FC-430C-9A62-F7B129CC9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Control Systems 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73AC6A-A17F-425F-8AA7-C40649063D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3378"/>
            <a:ext cx="10515600" cy="4623585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US" dirty="0"/>
              <a:t>Involves several steps:</a:t>
            </a:r>
          </a:p>
          <a:p>
            <a:pPr marL="533400" indent="-533400">
              <a:buFont typeface="Wingdings" panose="05000000000000000000" pitchFamily="2" charset="2"/>
              <a:buAutoNum type="arabicPeriod"/>
              <a:defRPr/>
            </a:pPr>
            <a:r>
              <a:rPr lang="en-US" dirty="0"/>
              <a:t>Find </a:t>
            </a:r>
            <a:r>
              <a:rPr lang="en-US" dirty="0">
                <a:solidFill>
                  <a:schemeClr val="folHlink"/>
                </a:solidFill>
              </a:rPr>
              <a:t>models</a:t>
            </a:r>
            <a:r>
              <a:rPr lang="en-US" dirty="0"/>
              <a:t> for plant, sensors, actuators.</a:t>
            </a:r>
          </a:p>
          <a:p>
            <a:pPr marL="533400" indent="-533400">
              <a:buFont typeface="Wingdings" panose="05000000000000000000" pitchFamily="2" charset="2"/>
              <a:buAutoNum type="arabicPeriod"/>
              <a:defRPr/>
            </a:pPr>
            <a:r>
              <a:rPr lang="en-US" dirty="0"/>
              <a:t>Select </a:t>
            </a:r>
            <a:r>
              <a:rPr lang="en-US" dirty="0">
                <a:solidFill>
                  <a:schemeClr val="folHlink"/>
                </a:solidFill>
              </a:rPr>
              <a:t>control structure</a:t>
            </a:r>
            <a:r>
              <a:rPr lang="en-US" dirty="0"/>
              <a:t>, based on specifications </a:t>
            </a:r>
            <a:r>
              <a:rPr lang="en-US" sz="2400" dirty="0"/>
              <a:t>(feedforward, feedback, …).</a:t>
            </a:r>
          </a:p>
          <a:p>
            <a:pPr marL="533400" indent="-533400">
              <a:buFont typeface="Wingdings" panose="05000000000000000000" pitchFamily="2" charset="2"/>
              <a:buAutoNum type="arabicPeriod"/>
              <a:defRPr/>
            </a:pPr>
            <a:r>
              <a:rPr lang="en-US" dirty="0"/>
              <a:t>Select </a:t>
            </a:r>
            <a:r>
              <a:rPr lang="en-US" dirty="0">
                <a:solidFill>
                  <a:schemeClr val="folHlink"/>
                </a:solidFill>
              </a:rPr>
              <a:t>controller type</a:t>
            </a:r>
            <a:r>
              <a:rPr lang="en-US" dirty="0"/>
              <a:t> </a:t>
            </a:r>
            <a:r>
              <a:rPr lang="en-US" sz="2400" dirty="0"/>
              <a:t>(PID, lead, lag, …).</a:t>
            </a:r>
          </a:p>
          <a:p>
            <a:pPr marL="533400" indent="-533400">
              <a:buFont typeface="Wingdings" panose="05000000000000000000" pitchFamily="2" charset="2"/>
              <a:buAutoNum type="arabicPeriod"/>
              <a:defRPr/>
            </a:pPr>
            <a:r>
              <a:rPr lang="en-US" dirty="0">
                <a:solidFill>
                  <a:schemeClr val="folHlink"/>
                </a:solidFill>
              </a:rPr>
              <a:t>Design</a:t>
            </a:r>
            <a:r>
              <a:rPr lang="en-US" dirty="0"/>
              <a:t> controller.</a:t>
            </a:r>
          </a:p>
          <a:p>
            <a:pPr marL="533400" indent="-533400">
              <a:buFont typeface="Wingdings" panose="05000000000000000000" pitchFamily="2" charset="2"/>
              <a:buAutoNum type="arabicPeriod"/>
              <a:defRPr/>
            </a:pPr>
            <a:r>
              <a:rPr lang="en-US" dirty="0"/>
              <a:t>If specification cannot be satisfied, go to step 2.</a:t>
            </a:r>
          </a:p>
          <a:p>
            <a:pPr marL="533400" indent="-533400">
              <a:buFont typeface="Wingdings" panose="05000000000000000000" pitchFamily="2" charset="2"/>
              <a:buAutoNum type="arabicPeriod"/>
              <a:defRPr/>
            </a:pPr>
            <a:r>
              <a:rPr lang="en-US" dirty="0">
                <a:solidFill>
                  <a:schemeClr val="folHlink"/>
                </a:solidFill>
              </a:rPr>
              <a:t>Tune</a:t>
            </a:r>
            <a:r>
              <a:rPr lang="en-US" dirty="0"/>
              <a:t> controller parameters based on system simulation.</a:t>
            </a:r>
          </a:p>
          <a:p>
            <a:pPr marL="533400" indent="-533400">
              <a:buFont typeface="Wingdings" panose="05000000000000000000" pitchFamily="2" charset="2"/>
              <a:buAutoNum type="arabicPeriod"/>
              <a:defRPr/>
            </a:pPr>
            <a:r>
              <a:rPr lang="en-US" dirty="0">
                <a:solidFill>
                  <a:schemeClr val="folHlink"/>
                </a:solidFill>
              </a:rPr>
              <a:t>Tune</a:t>
            </a:r>
            <a:r>
              <a:rPr lang="en-US" dirty="0"/>
              <a:t> controller parameters on the real plant.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01705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9A789-C1E2-4B2C-ACFC-1E8EBD9E42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90798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Second Order Systems—Example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5D23030-B550-4697-954A-256823EBFFD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27183" y="2775098"/>
                <a:ext cx="10515600" cy="3730877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en-US" i="1" dirty="0">
                    <a:solidFill>
                      <a:srgbClr val="00B050"/>
                    </a:solidFill>
                  </a:rPr>
                  <a:t>Assume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𝐺</m:t>
                    </m:r>
                    <m:d>
                      <m:dPr>
                        <m:ctrlPr>
                          <a:rPr lang="en-US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n-US" i="1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0.</m:t>
                        </m:r>
                        <m:r>
                          <a:rPr lang="en-US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sSup>
                          <m:sSupPr>
                            <m:ctrlPr>
                              <a:rPr lang="en-US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n-US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i="1" dirty="0">
                    <a:solidFill>
                      <a:srgbClr val="00B050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i="1" dirty="0">
                    <a:solidFill>
                      <a:srgbClr val="00B050"/>
                    </a:solidFill>
                  </a:rPr>
                  <a:t>, and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𝐻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=1+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i="1" dirty="0">
                    <a:solidFill>
                      <a:srgbClr val="00B050"/>
                    </a:solidFill>
                  </a:rPr>
                  <a:t>. Find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i="1" dirty="0">
                    <a:solidFill>
                      <a:srgbClr val="00B050"/>
                    </a:solidFill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</m:oMath>
                </a14:m>
                <a:r>
                  <a:rPr lang="en-US" i="1" dirty="0">
                    <a:solidFill>
                      <a:srgbClr val="00B050"/>
                    </a:solidFill>
                  </a:rPr>
                  <a:t> so that the system responds to a step input with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.=5%</m:t>
                    </m:r>
                  </m:oMath>
                </a14:m>
                <a:r>
                  <a:rPr lang="en-US" i="1" dirty="0">
                    <a:solidFill>
                      <a:srgbClr val="00B050"/>
                    </a:solidFill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=1 </m:t>
                    </m:r>
                  </m:oMath>
                </a14:m>
                <a:r>
                  <a:rPr lang="en-US" i="1" dirty="0">
                    <a:solidFill>
                      <a:srgbClr val="00B050"/>
                    </a:solidFill>
                  </a:rPr>
                  <a:t>s.</a:t>
                </a:r>
              </a:p>
              <a:p>
                <a:r>
                  <a:rPr lang="en-US" sz="2600" dirty="0"/>
                  <a:t>Using the formulas </a:t>
                </a:r>
              </a:p>
              <a:p>
                <a:pPr marL="0" indent="0">
                  <a:buNone/>
                </a:pPr>
                <a:r>
                  <a:rPr lang="en-US" sz="2600" b="0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sz="26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≈</m:t>
                    </m:r>
                    <m:f>
                      <m:fPr>
                        <m:ctrlP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𝜁</m:t>
                        </m:r>
                        <m:sSub>
                          <m:sSubPr>
                            <m:ctrlPr>
                              <a:rPr lang="en-US" sz="26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6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sz="26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600" dirty="0"/>
                  <a:t> and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26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6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sz="26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.=100⋅</m:t>
                    </m:r>
                    <m:func>
                      <m:funcPr>
                        <m:ctrlP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600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exp</m:t>
                        </m:r>
                      </m:fName>
                      <m:e>
                        <m:d>
                          <m:dPr>
                            <m:ctrlPr>
                              <a:rPr lang="en-US" sz="26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6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sz="26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6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𝜋𝜁</m:t>
                                </m:r>
                              </m:num>
                              <m:den>
                                <m:rad>
                                  <m:radPr>
                                    <m:degHide m:val="on"/>
                                    <m:ctrlPr>
                                      <a:rPr lang="en-US" sz="26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sz="26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1−</m:t>
                                    </m:r>
                                    <m:sSup>
                                      <m:sSupPr>
                                        <m:ctrlPr>
                                          <a:rPr lang="en-US" sz="2600" b="0" i="1" smtClean="0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sz="2600" b="0" i="1" smtClean="0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𝜁</m:t>
                                        </m:r>
                                      </m:e>
                                      <m:sup>
                                        <m:r>
                                          <a:rPr lang="en-US" sz="2600" b="0" i="1" smtClean="0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e>
                                </m:rad>
                              </m:den>
                            </m:f>
                          </m:e>
                        </m:d>
                      </m:e>
                    </m:func>
                  </m:oMath>
                </a14:m>
                <a:endParaRPr lang="en-US" sz="2600" b="0" dirty="0"/>
              </a:p>
              <a:p>
                <a:pPr marL="0" indent="0">
                  <a:buNone/>
                </a:pPr>
                <a:r>
                  <a:rPr lang="en-US" sz="2600" dirty="0"/>
                  <a:t>	we obtain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𝜁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=0.69</m:t>
                    </m:r>
                  </m:oMath>
                </a14:m>
                <a:r>
                  <a:rPr lang="en-US" sz="2600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≈</m:t>
                    </m:r>
                    <m:f>
                      <m:fPr>
                        <m:ctrlPr>
                          <a:rPr lang="en-US" sz="2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0.69</m:t>
                        </m:r>
                      </m:den>
                    </m:f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600" dirty="0"/>
                  <a:t>rad/s.</a:t>
                </a:r>
              </a:p>
              <a:p>
                <a:r>
                  <a:rPr lang="en-US" sz="2600" dirty="0"/>
                  <a:t>This corresponds to second order system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6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6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num>
                        <m:den>
                          <m:sSup>
                            <m:sSupPr>
                              <m:ctrlPr>
                                <a:rPr lang="en-US" sz="26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6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n-US" sz="26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6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+2</m:t>
                          </m:r>
                          <m:r>
                            <a:rPr lang="en-US" sz="26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𝜁</m:t>
                          </m:r>
                          <m:sSub>
                            <m:sSubPr>
                              <m:ctrlPr>
                                <a:rPr lang="en-US" sz="26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6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sz="26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26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en-US" sz="26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Sup>
                            <m:sSubSupPr>
                              <m:ctrlPr>
                                <a:rPr lang="en-US" sz="26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6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sz="26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  <m:sup>
                              <m:r>
                                <a:rPr lang="en-US" sz="26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  <m:r>
                        <a:rPr lang="en-US" sz="2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6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6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num>
                        <m:den>
                          <m:sSup>
                            <m:sSupPr>
                              <m:ctrlPr>
                                <a:rPr lang="en-US" sz="26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6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n-US" sz="26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6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6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  <m:r>
                            <a:rPr lang="en-US" sz="26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en-US" sz="26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+33.6</m:t>
                          </m:r>
                        </m:den>
                      </m:f>
                    </m:oMath>
                  </m:oMathPara>
                </a14:m>
                <a:endParaRPr lang="en-US" dirty="0"/>
              </a:p>
              <a:p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5D23030-B550-4697-954A-256823EBFFD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27183" y="2775098"/>
                <a:ext cx="10515600" cy="3730877"/>
              </a:xfrm>
              <a:blipFill>
                <a:blip r:embed="rId2"/>
                <a:stretch>
                  <a:fillRect l="-1043" t="-13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F0B4B340-7015-4D59-9672-C1BF682094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012" y="1153737"/>
            <a:ext cx="6222970" cy="1525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5665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9A789-C1E2-4B2C-ACFC-1E8EBD9E42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90798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Second Order Systems—Example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5D23030-B550-4697-954A-256823EBFFD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27183" y="2775098"/>
                <a:ext cx="10515600" cy="3730877"/>
              </a:xfrm>
            </p:spPr>
            <p:txBody>
              <a:bodyPr>
                <a:normAutofit/>
              </a:bodyPr>
              <a:lstStyle/>
              <a:p>
                <a:r>
                  <a:rPr lang="en-US" sz="2400" dirty="0"/>
                  <a:t>The closed-loop transfer function is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𝑌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𝐶𝐺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𝐶𝐺𝐻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0.2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num>
                        <m:den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0.2</m:t>
                          </m:r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+0.2</m:t>
                          </m:r>
                          <m:r>
                            <a:rPr lang="en-US" sz="2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  <a:p>
                <a:r>
                  <a:rPr lang="en-US" sz="2400" dirty="0">
                    <a:solidFill>
                      <a:schemeClr val="tx1"/>
                    </a:solidFill>
                  </a:rPr>
                  <a:t>It should equal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num>
                        <m:den>
                          <m:sSup>
                            <m:sSup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+33.6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chemeClr val="tx1"/>
                  </a:solidFill>
                </a:endParaRPr>
              </a:p>
              <a:p>
                <a:endParaRPr lang="en-US" sz="2400" dirty="0"/>
              </a:p>
              <a:p>
                <a:r>
                  <a:rPr lang="en-US" sz="2400" dirty="0"/>
                  <a:t>It follows that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0.2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=8</m:t>
                    </m:r>
                  </m:oMath>
                </a14:m>
                <a:r>
                  <a:rPr lang="en-US" sz="2400" dirty="0">
                    <a:solidFill>
                      <a:srgbClr val="C00000"/>
                    </a:solidFill>
                  </a:rPr>
                  <a:t> </a:t>
                </a:r>
                <a:r>
                  <a:rPr lang="en-US" sz="2400" dirty="0">
                    <a:solidFill>
                      <a:schemeClr val="tx1"/>
                    </a:solidFill>
                  </a:rPr>
                  <a:t>and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0.2</m:t>
                    </m:r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=33.6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.</a:t>
                </a:r>
              </a:p>
              <a:p>
                <a:r>
                  <a:rPr lang="en-US" sz="2400" dirty="0"/>
                  <a:t>Therefore,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=168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=0.238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5D23030-B550-4697-954A-256823EBFFD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27183" y="2775098"/>
                <a:ext cx="10515600" cy="3730877"/>
              </a:xfrm>
              <a:blipFill>
                <a:blip r:embed="rId2"/>
                <a:stretch>
                  <a:fillRect l="-812" t="-22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F0B4B340-7015-4D59-9672-C1BF682094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012" y="1153737"/>
            <a:ext cx="6222970" cy="1525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3920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F58ECC-C9C3-409A-8BFE-099014D01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Specifications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719D8B-B33E-46BA-BFB3-BCAC179734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i="1" dirty="0"/>
              <a:t>So far we have studied</a:t>
            </a:r>
          </a:p>
          <a:p>
            <a:pPr marL="533400" indent="-533400">
              <a:defRPr/>
            </a:pPr>
            <a:r>
              <a:rPr lang="en-US" dirty="0">
                <a:solidFill>
                  <a:srgbClr val="00B050"/>
                </a:solidFill>
              </a:rPr>
              <a:t>Stability</a:t>
            </a:r>
          </a:p>
          <a:p>
            <a:pPr marL="914400" lvl="2" indent="0">
              <a:buNone/>
              <a:defRPr/>
            </a:pPr>
            <a:r>
              <a:rPr lang="en-US" sz="2400" u="sng" dirty="0"/>
              <a:t>any</a:t>
            </a:r>
            <a:r>
              <a:rPr lang="en-US" sz="2400" dirty="0"/>
              <a:t> bounded input </a:t>
            </a:r>
            <a:r>
              <a:rPr lang="en-US" sz="2400" dirty="0">
                <a:sym typeface="Wingdings" pitchFamily="2" charset="2"/>
              </a:rPr>
              <a:t> bounded output.</a:t>
            </a:r>
            <a:endParaRPr lang="en-US" sz="2400" dirty="0"/>
          </a:p>
          <a:p>
            <a:pPr marL="533400" indent="-533400">
              <a:defRPr/>
            </a:pPr>
            <a:r>
              <a:rPr lang="en-US" dirty="0">
                <a:solidFill>
                  <a:srgbClr val="00B050"/>
                </a:solidFill>
              </a:rPr>
              <a:t>Steady state error</a:t>
            </a:r>
          </a:p>
          <a:p>
            <a:pPr marL="914400" lvl="2" indent="0">
              <a:buNone/>
              <a:defRPr/>
            </a:pPr>
            <a:r>
              <a:rPr lang="en-US" sz="2400" dirty="0"/>
              <a:t>how much the steady state may deviate from its prescribed value under constant disturbances.  </a:t>
            </a:r>
          </a:p>
          <a:p>
            <a:pPr marL="0" indent="0">
              <a:buNone/>
              <a:defRPr/>
            </a:pPr>
            <a:r>
              <a:rPr lang="en-US" i="1" dirty="0"/>
              <a:t>At this time we will consider</a:t>
            </a:r>
          </a:p>
          <a:p>
            <a:pPr marL="533400" indent="-533400">
              <a:defRPr/>
            </a:pPr>
            <a:r>
              <a:rPr lang="en-US" dirty="0">
                <a:solidFill>
                  <a:srgbClr val="FF0000"/>
                </a:solidFill>
              </a:rPr>
              <a:t>Time Response Specifications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1444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E5E1F74-D636-4C1E-A8B1-AC3FC4C65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65704" y="6029067"/>
            <a:ext cx="2895600" cy="476250"/>
          </a:xfrm>
        </p:spPr>
        <p:txBody>
          <a:bodyPr/>
          <a:lstStyle/>
          <a:p>
            <a:pPr>
              <a:defRPr/>
            </a:pPr>
            <a:r>
              <a:rPr lang="en-US" dirty="0"/>
              <a:t>Mechatronics—Time Response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2">
                <a:extLst>
                  <a:ext uri="{FF2B5EF4-FFF2-40B4-BE49-F238E27FC236}">
                    <a16:creationId xmlns:a16="http://schemas.microsoft.com/office/drawing/2014/main" id="{0E9D899A-9BAF-43B0-A36D-3A7AF6438C42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319494" y="534395"/>
                <a:ext cx="3079210" cy="5763135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rm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defRPr/>
                </a:pPr>
                <a:r>
                  <a:rPr lang="en-US" sz="3600" b="1" dirty="0">
                    <a:solidFill>
                      <a:srgbClr val="0070C0"/>
                    </a:solidFill>
                  </a:rPr>
                  <a:t>Typical Time Response Parameters</a:t>
                </a:r>
              </a:p>
              <a:p>
                <a:pPr>
                  <a:defRPr/>
                </a:pPr>
                <a:endParaRPr lang="en-US" sz="2800" dirty="0">
                  <a:solidFill>
                    <a:srgbClr val="0070C0"/>
                  </a:solidFill>
                </a:endParaRPr>
              </a:p>
              <a:p>
                <a:pPr marL="571500" indent="-571500">
                  <a:buFont typeface="Arial" panose="020B0604020202020204" pitchFamily="34" charset="0"/>
                  <a:buChar char="•"/>
                  <a:defRPr/>
                </a:pPr>
                <a:r>
                  <a:rPr lang="en-US" sz="2800" dirty="0">
                    <a:solidFill>
                      <a:srgbClr val="0070C0"/>
                    </a:solidFill>
                  </a:rPr>
                  <a:t>Settling time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endParaRPr lang="en-US" sz="2800" dirty="0">
                  <a:solidFill>
                    <a:srgbClr val="0070C0"/>
                  </a:solidFill>
                </a:endParaRPr>
              </a:p>
              <a:p>
                <a:pPr marL="571500" indent="-571500">
                  <a:buFont typeface="Arial" panose="020B0604020202020204" pitchFamily="34" charset="0"/>
                  <a:buChar char="•"/>
                  <a:defRPr/>
                </a:pPr>
                <a:r>
                  <a:rPr lang="en-US" sz="2800" dirty="0">
                    <a:solidFill>
                      <a:srgbClr val="0070C0"/>
                    </a:solidFill>
                  </a:rPr>
                  <a:t>Peak time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</m:oMath>
                </a14:m>
                <a:endParaRPr lang="en-US" sz="2800" dirty="0">
                  <a:solidFill>
                    <a:srgbClr val="0070C0"/>
                  </a:solidFill>
                </a:endParaRPr>
              </a:p>
              <a:p>
                <a:pPr marL="571500" indent="-571500">
                  <a:buFont typeface="Arial" panose="020B0604020202020204" pitchFamily="34" charset="0"/>
                  <a:buChar char="•"/>
                  <a:defRPr/>
                </a:pPr>
                <a:r>
                  <a:rPr lang="en-US" sz="2800" dirty="0">
                    <a:solidFill>
                      <a:srgbClr val="0070C0"/>
                    </a:solidFill>
                  </a:rPr>
                  <a:t>Percent overshoot (PO).</a:t>
                </a:r>
              </a:p>
              <a:p>
                <a:pPr marL="571500" indent="-571500">
                  <a:buFont typeface="Arial" panose="020B0604020202020204" pitchFamily="34" charset="0"/>
                  <a:buChar char="•"/>
                  <a:defRPr/>
                </a:pPr>
                <a:r>
                  <a:rPr lang="en-US" sz="2800" dirty="0">
                    <a:solidFill>
                      <a:srgbClr val="0070C0"/>
                    </a:solidFill>
                  </a:rPr>
                  <a:t>Steady-state value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𝑠𝑠</m:t>
                        </m:r>
                      </m:sub>
                    </m:sSub>
                  </m:oMath>
                </a14:m>
                <a:endParaRPr lang="en-US" sz="28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5" name="Rectangle 2">
                <a:extLst>
                  <a:ext uri="{FF2B5EF4-FFF2-40B4-BE49-F238E27FC236}">
                    <a16:creationId xmlns:a16="http://schemas.microsoft.com/office/drawing/2014/main" id="{0E9D899A-9BAF-43B0-A36D-3A7AF6438C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494" y="534395"/>
                <a:ext cx="3079210" cy="5763135"/>
              </a:xfrm>
              <a:prstGeom prst="rect">
                <a:avLst/>
              </a:prstGeom>
              <a:blipFill>
                <a:blip r:embed="rId3"/>
                <a:stretch>
                  <a:fillRect l="-5929" r="-7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3">
            <a:extLst>
              <a:ext uri="{FF2B5EF4-FFF2-40B4-BE49-F238E27FC236}">
                <a16:creationId xmlns:a16="http://schemas.microsoft.com/office/drawing/2014/main" id="{CFC36759-65A4-41C5-85F4-9F09470D70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9" t="9375" b="3906"/>
          <a:stretch>
            <a:fillRect/>
          </a:stretch>
        </p:blipFill>
        <p:spPr bwMode="auto">
          <a:xfrm>
            <a:off x="3398704" y="583942"/>
            <a:ext cx="8229600" cy="5932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" name="Group 7">
            <a:extLst>
              <a:ext uri="{FF2B5EF4-FFF2-40B4-BE49-F238E27FC236}">
                <a16:creationId xmlns:a16="http://schemas.microsoft.com/office/drawing/2014/main" id="{99D10F56-3F42-45FB-A2F5-82C42AE0AD9B}"/>
              </a:ext>
            </a:extLst>
          </p:cNvPr>
          <p:cNvGrpSpPr>
            <a:grpSpLocks/>
          </p:cNvGrpSpPr>
          <p:nvPr/>
        </p:nvGrpSpPr>
        <p:grpSpPr bwMode="auto">
          <a:xfrm>
            <a:off x="7878629" y="1338005"/>
            <a:ext cx="2466975" cy="639762"/>
            <a:chOff x="3110" y="979"/>
            <a:chExt cx="1554" cy="403"/>
          </a:xfrm>
        </p:grpSpPr>
        <p:sp>
          <p:nvSpPr>
            <p:cNvPr id="11" name="Text Box 8">
              <a:extLst>
                <a:ext uri="{FF2B5EF4-FFF2-40B4-BE49-F238E27FC236}">
                  <a16:creationId xmlns:a16="http://schemas.microsoft.com/office/drawing/2014/main" id="{F845D846-6A36-484D-989D-6B28F32E45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10" y="979"/>
              <a:ext cx="155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en-US" sz="2000">
                  <a:solidFill>
                    <a:srgbClr val="FF3300"/>
                  </a:solidFill>
                </a:rPr>
                <a:t>t</a:t>
              </a:r>
              <a:r>
                <a:rPr lang="en-US" altLang="en-US" sz="2000" baseline="-25000">
                  <a:solidFill>
                    <a:srgbClr val="FF3300"/>
                  </a:solidFill>
                </a:rPr>
                <a:t>s</a:t>
              </a:r>
              <a:r>
                <a:rPr lang="en-US" altLang="en-US" sz="2000">
                  <a:solidFill>
                    <a:srgbClr val="FF3300"/>
                  </a:solidFill>
                </a:rPr>
                <a:t> (2% settling time)</a:t>
              </a:r>
            </a:p>
          </p:txBody>
        </p:sp>
        <p:sp>
          <p:nvSpPr>
            <p:cNvPr id="12" name="Line 9">
              <a:extLst>
                <a:ext uri="{FF2B5EF4-FFF2-40B4-BE49-F238E27FC236}">
                  <a16:creationId xmlns:a16="http://schemas.microsoft.com/office/drawing/2014/main" id="{0DDEE6A3-DCA3-4040-85E2-F38F3413376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197" y="1238"/>
              <a:ext cx="0" cy="144"/>
            </a:xfrm>
            <a:prstGeom prst="line">
              <a:avLst/>
            </a:prstGeom>
            <a:noFill/>
            <a:ln w="15875">
              <a:solidFill>
                <a:srgbClr val="FF0000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" name="Group 10">
            <a:extLst>
              <a:ext uri="{FF2B5EF4-FFF2-40B4-BE49-F238E27FC236}">
                <a16:creationId xmlns:a16="http://schemas.microsoft.com/office/drawing/2014/main" id="{CC7DDC7F-4795-447B-96C8-502811E4DDD0}"/>
              </a:ext>
            </a:extLst>
          </p:cNvPr>
          <p:cNvGrpSpPr>
            <a:grpSpLocks/>
          </p:cNvGrpSpPr>
          <p:nvPr/>
        </p:nvGrpSpPr>
        <p:grpSpPr bwMode="auto">
          <a:xfrm>
            <a:off x="5222742" y="312480"/>
            <a:ext cx="1746250" cy="660400"/>
            <a:chOff x="1437" y="333"/>
            <a:chExt cx="1100" cy="416"/>
          </a:xfrm>
        </p:grpSpPr>
        <p:sp>
          <p:nvSpPr>
            <p:cNvPr id="14" name="Text Box 11">
              <a:extLst>
                <a:ext uri="{FF2B5EF4-FFF2-40B4-BE49-F238E27FC236}">
                  <a16:creationId xmlns:a16="http://schemas.microsoft.com/office/drawing/2014/main" id="{7FB8C29A-BC53-4EA7-8274-45C60047C2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37" y="333"/>
              <a:ext cx="1100" cy="256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en-US" sz="2000" dirty="0" err="1">
                  <a:solidFill>
                    <a:srgbClr val="FF3300"/>
                  </a:solidFill>
                </a:rPr>
                <a:t>t</a:t>
              </a:r>
              <a:r>
                <a:rPr lang="en-US" altLang="en-US" sz="2000" baseline="-25000" dirty="0" err="1">
                  <a:solidFill>
                    <a:srgbClr val="FF3300"/>
                  </a:solidFill>
                </a:rPr>
                <a:t>p</a:t>
              </a:r>
              <a:r>
                <a:rPr lang="en-US" altLang="en-US" sz="2000" dirty="0">
                  <a:solidFill>
                    <a:srgbClr val="FF3300"/>
                  </a:solidFill>
                </a:rPr>
                <a:t> (peak time)</a:t>
              </a:r>
            </a:p>
          </p:txBody>
        </p:sp>
        <p:sp>
          <p:nvSpPr>
            <p:cNvPr id="15" name="Line 12">
              <a:extLst>
                <a:ext uri="{FF2B5EF4-FFF2-40B4-BE49-F238E27FC236}">
                  <a16:creationId xmlns:a16="http://schemas.microsoft.com/office/drawing/2014/main" id="{DC2003DC-547C-4E85-A24D-45C8BB09FCD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55" y="605"/>
              <a:ext cx="0" cy="144"/>
            </a:xfrm>
            <a:prstGeom prst="line">
              <a:avLst/>
            </a:prstGeom>
            <a:noFill/>
            <a:ln w="15875">
              <a:solidFill>
                <a:srgbClr val="FF0000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 Box 5">
                <a:extLst>
                  <a:ext uri="{FF2B5EF4-FFF2-40B4-BE49-F238E27FC236}">
                    <a16:creationId xmlns:a16="http://schemas.microsoft.com/office/drawing/2014/main" id="{0BDA9569-C858-40C7-BD29-941B5CE9461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57779" y="3904229"/>
                <a:ext cx="2416176" cy="42386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en-US" sz="2000" b="0" i="1" dirty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en-US" sz="2000" i="1" dirty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altLang="en-US" sz="2000" b="0" i="1" dirty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</m:oMath>
                </a14:m>
                <a:r>
                  <a:rPr lang="en-US" altLang="en-US" sz="2000" dirty="0">
                    <a:solidFill>
                      <a:srgbClr val="00B050"/>
                    </a:solidFill>
                  </a:rPr>
                  <a:t> peak magnitude</a:t>
                </a:r>
              </a:p>
            </p:txBody>
          </p:sp>
        </mc:Choice>
        <mc:Fallback xmlns="">
          <p:sp>
            <p:nvSpPr>
              <p:cNvPr id="20" name="Text Box 5">
                <a:extLst>
                  <a:ext uri="{FF2B5EF4-FFF2-40B4-BE49-F238E27FC236}">
                    <a16:creationId xmlns:a16="http://schemas.microsoft.com/office/drawing/2014/main" id="{0BDA9569-C858-40C7-BD29-941B5CE946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657779" y="3904229"/>
                <a:ext cx="2416176" cy="423863"/>
              </a:xfrm>
              <a:prstGeom prst="rect">
                <a:avLst/>
              </a:prstGeom>
              <a:blipFill>
                <a:blip r:embed="rId5"/>
                <a:stretch>
                  <a:fillRect t="-8571" r="-2020" b="-1714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6E61E0D3-83D2-4555-8FBF-B3CD59D6A0B1}"/>
              </a:ext>
            </a:extLst>
          </p:cNvPr>
          <p:cNvCxnSpPr>
            <a:cxnSpLocks/>
          </p:cNvCxnSpPr>
          <p:nvPr/>
        </p:nvCxnSpPr>
        <p:spPr>
          <a:xfrm>
            <a:off x="4657779" y="1058350"/>
            <a:ext cx="0" cy="5136483"/>
          </a:xfrm>
          <a:prstGeom prst="straightConnector1">
            <a:avLst/>
          </a:prstGeom>
          <a:ln>
            <a:solidFill>
              <a:srgbClr val="00B050"/>
            </a:solidFill>
            <a:headEnd type="arrow" w="med" len="med"/>
            <a:tailEnd type="arrow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E381F715-DFED-4F40-8F5D-0D1506E778A6}"/>
              </a:ext>
            </a:extLst>
          </p:cNvPr>
          <p:cNvCxnSpPr>
            <a:cxnSpLocks/>
          </p:cNvCxnSpPr>
          <p:nvPr/>
        </p:nvCxnSpPr>
        <p:spPr>
          <a:xfrm>
            <a:off x="4051917" y="2083082"/>
            <a:ext cx="0" cy="4111751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headEnd type="arrow" w="med" len="med"/>
            <a:tailEnd type="arrow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 Box 5">
                <a:extLst>
                  <a:ext uri="{FF2B5EF4-FFF2-40B4-BE49-F238E27FC236}">
                    <a16:creationId xmlns:a16="http://schemas.microsoft.com/office/drawing/2014/main" id="{2485A9F3-01AC-4FCE-BA46-47764418EE8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78693" y="4068191"/>
                <a:ext cx="736035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en-US" sz="2000" b="0" i="1" smtClean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altLang="en-US" sz="2000" b="0" i="0" smtClean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en-US" altLang="en-US" sz="2000" b="0" i="1" smtClean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altLang="en-US" sz="2000" b="0" i="1" smtClean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𝑠𝑠</m:t>
                          </m:r>
                        </m:sub>
                      </m:sSub>
                    </m:oMath>
                  </m:oMathPara>
                </a14:m>
                <a:endParaRPr lang="en-US" altLang="en-US" sz="2000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23" name="Text Box 5">
                <a:extLst>
                  <a:ext uri="{FF2B5EF4-FFF2-40B4-BE49-F238E27FC236}">
                    <a16:creationId xmlns:a16="http://schemas.microsoft.com/office/drawing/2014/main" id="{2485A9F3-01AC-4FCE-BA46-47764418EE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978693" y="4068191"/>
                <a:ext cx="736035" cy="400110"/>
              </a:xfrm>
              <a:prstGeom prst="rect">
                <a:avLst/>
              </a:prstGeom>
              <a:blipFill>
                <a:blip r:embed="rId6"/>
                <a:stretch>
                  <a:fillRect b="-1060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 Box 5">
                <a:extLst>
                  <a:ext uri="{FF2B5EF4-FFF2-40B4-BE49-F238E27FC236}">
                    <a16:creationId xmlns:a16="http://schemas.microsoft.com/office/drawing/2014/main" id="{A96C5AC3-0042-4ABF-8677-4208D64F627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201176" y="4799756"/>
                <a:ext cx="3821880" cy="98642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sz="28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altLang="en-US" sz="28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altLang="en-US" sz="28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𝑂</m:t>
                      </m:r>
                      <m:r>
                        <a:rPr lang="en-US" altLang="en-US" sz="28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.=100⋅</m:t>
                      </m:r>
                      <m:f>
                        <m:fPr>
                          <m:ctrlPr>
                            <a:rPr lang="en-US" altLang="en-US" sz="28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altLang="en-US" sz="28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en-US" sz="28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en-US" altLang="en-US" sz="28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  <m:r>
                            <a:rPr lang="en-US" altLang="en-US" sz="28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altLang="en-US" sz="28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altLang="en-US" sz="2800" b="0" i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Δ</m:t>
                              </m:r>
                              <m:r>
                                <a:rPr lang="en-US" altLang="en-US" sz="28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en-US" sz="28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𝑠𝑠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altLang="en-US" sz="28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altLang="en-US" sz="2800" b="0" i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Δ</m:t>
                              </m:r>
                              <m:r>
                                <a:rPr lang="en-US" altLang="en-US" sz="28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en-US" sz="28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𝑠𝑠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altLang="en-US" sz="2000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26" name="Text Box 5">
                <a:extLst>
                  <a:ext uri="{FF2B5EF4-FFF2-40B4-BE49-F238E27FC236}">
                    <a16:creationId xmlns:a16="http://schemas.microsoft.com/office/drawing/2014/main" id="{A96C5AC3-0042-4ABF-8677-4208D64F62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201176" y="4799756"/>
                <a:ext cx="3821880" cy="98642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58277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9A789-C1E2-4B2C-ACFC-1E8EBD9E42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90798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First Order Systems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5D23030-B550-4697-954A-256823EBFFD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4924903"/>
                <a:ext cx="10515600" cy="1505811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Assume that the input of a first order system changes in steps.</a:t>
                </a:r>
              </a:p>
              <a:p>
                <a:r>
                  <a:rPr lang="en-US" dirty="0"/>
                  <a:t>The output will not overshoot (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𝑃𝑂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=0%</m:t>
                    </m:r>
                  </m:oMath>
                </a14:m>
                <a:r>
                  <a:rPr lang="en-US" dirty="0"/>
                  <a:t>) and will have no peak time.</a:t>
                </a:r>
              </a:p>
              <a:p>
                <a:r>
                  <a:rPr lang="en-US" dirty="0"/>
                  <a:t>The </a:t>
                </a:r>
                <a:r>
                  <a:rPr lang="en-US" dirty="0">
                    <a:solidFill>
                      <a:srgbClr val="FF0000"/>
                    </a:solidFill>
                  </a:rPr>
                  <a:t>settling time </a:t>
                </a:r>
                <a:r>
                  <a:rPr lang="en-US" dirty="0"/>
                  <a:t>describes the response.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5D23030-B550-4697-954A-256823EBFFD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4924903"/>
                <a:ext cx="10515600" cy="1505811"/>
              </a:xfrm>
              <a:blipFill>
                <a:blip r:embed="rId3"/>
                <a:stretch>
                  <a:fillRect l="-1043" t="-6883" r="-812" b="-109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0236FFB4-C299-46DD-9FCF-FD5816116F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29" t="16441" r="-804" b="4159"/>
          <a:stretch/>
        </p:blipFill>
        <p:spPr>
          <a:xfrm>
            <a:off x="451692" y="1490013"/>
            <a:ext cx="11578728" cy="3200801"/>
          </a:xfrm>
          <a:prstGeom prst="rect">
            <a:avLst/>
          </a:prstGeom>
        </p:spPr>
      </p:pic>
      <p:grpSp>
        <p:nvGrpSpPr>
          <p:cNvPr id="6" name="Group 4">
            <a:extLst>
              <a:ext uri="{FF2B5EF4-FFF2-40B4-BE49-F238E27FC236}">
                <a16:creationId xmlns:a16="http://schemas.microsoft.com/office/drawing/2014/main" id="{98B279B5-263D-4354-AD69-E3B816B21DB3}"/>
              </a:ext>
            </a:extLst>
          </p:cNvPr>
          <p:cNvGrpSpPr>
            <a:grpSpLocks/>
          </p:cNvGrpSpPr>
          <p:nvPr/>
        </p:nvGrpSpPr>
        <p:grpSpPr bwMode="auto">
          <a:xfrm>
            <a:off x="5365603" y="976093"/>
            <a:ext cx="4991111" cy="514350"/>
            <a:chOff x="1756" y="662"/>
            <a:chExt cx="3144" cy="324"/>
          </a:xfrm>
        </p:grpSpPr>
        <p:sp>
          <p:nvSpPr>
            <p:cNvPr id="7" name="Text Box 5">
              <a:extLst>
                <a:ext uri="{FF2B5EF4-FFF2-40B4-BE49-F238E27FC236}">
                  <a16:creationId xmlns:a16="http://schemas.microsoft.com/office/drawing/2014/main" id="{7EEFBE46-19C1-434B-94D5-E7C7651CE6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02" y="662"/>
              <a:ext cx="2798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en-US" sz="2000" dirty="0">
                  <a:solidFill>
                    <a:srgbClr val="FF3300"/>
                  </a:solidFill>
                </a:rPr>
                <a:t>Ideal response (proportional to input)</a:t>
              </a:r>
            </a:p>
          </p:txBody>
        </p:sp>
        <p:sp>
          <p:nvSpPr>
            <p:cNvPr id="8" name="Line 6">
              <a:extLst>
                <a:ext uri="{FF2B5EF4-FFF2-40B4-BE49-F238E27FC236}">
                  <a16:creationId xmlns:a16="http://schemas.microsoft.com/office/drawing/2014/main" id="{EA53E214-0AC9-4A37-96EF-6AD7186FFF4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56" y="792"/>
              <a:ext cx="332" cy="194"/>
            </a:xfrm>
            <a:prstGeom prst="line">
              <a:avLst/>
            </a:prstGeom>
            <a:noFill/>
            <a:ln w="15875">
              <a:solidFill>
                <a:srgbClr val="FF0000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4">
            <a:extLst>
              <a:ext uri="{FF2B5EF4-FFF2-40B4-BE49-F238E27FC236}">
                <a16:creationId xmlns:a16="http://schemas.microsoft.com/office/drawing/2014/main" id="{0953B3F3-E2D7-45D7-BB46-FF0557DFADAE}"/>
              </a:ext>
            </a:extLst>
          </p:cNvPr>
          <p:cNvGrpSpPr>
            <a:grpSpLocks/>
          </p:cNvGrpSpPr>
          <p:nvPr/>
        </p:nvGrpSpPr>
        <p:grpSpPr bwMode="auto">
          <a:xfrm>
            <a:off x="6961213" y="1729935"/>
            <a:ext cx="2520955" cy="514350"/>
            <a:chOff x="1756" y="662"/>
            <a:chExt cx="1588" cy="324"/>
          </a:xfrm>
        </p:grpSpPr>
        <p:sp>
          <p:nvSpPr>
            <p:cNvPr id="10" name="Text Box 5">
              <a:extLst>
                <a:ext uri="{FF2B5EF4-FFF2-40B4-BE49-F238E27FC236}">
                  <a16:creationId xmlns:a16="http://schemas.microsoft.com/office/drawing/2014/main" id="{8B9E57B2-DF99-471E-B2C6-54137FC24C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02" y="662"/>
              <a:ext cx="1242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en-US" sz="2000" dirty="0">
                  <a:solidFill>
                    <a:srgbClr val="0070C0"/>
                  </a:solidFill>
                </a:rPr>
                <a:t>Actual response</a:t>
              </a:r>
            </a:p>
          </p:txBody>
        </p:sp>
        <p:sp>
          <p:nvSpPr>
            <p:cNvPr id="11" name="Line 6">
              <a:extLst>
                <a:ext uri="{FF2B5EF4-FFF2-40B4-BE49-F238E27FC236}">
                  <a16:creationId xmlns:a16="http://schemas.microsoft.com/office/drawing/2014/main" id="{842CAF58-9C14-48D3-AA0B-B356717C330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56" y="792"/>
              <a:ext cx="332" cy="194"/>
            </a:xfrm>
            <a:prstGeom prst="line">
              <a:avLst/>
            </a:prstGeom>
            <a:noFill/>
            <a:ln w="15875">
              <a:solidFill>
                <a:schemeClr val="accent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78842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37">
            <a:extLst>
              <a:ext uri="{FF2B5EF4-FFF2-40B4-BE49-F238E27FC236}">
                <a16:creationId xmlns:a16="http://schemas.microsoft.com/office/drawing/2014/main" id="{4817D85D-785E-4EB7-9BF5-0A2DDDE6B6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29" t="16441" r="-804" b="4159"/>
          <a:stretch/>
        </p:blipFill>
        <p:spPr>
          <a:xfrm>
            <a:off x="491266" y="1077587"/>
            <a:ext cx="11578728" cy="320080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EC9A789-C1E2-4B2C-ACFC-1E8EBD9E42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90798"/>
          </a:xfrm>
        </p:spPr>
        <p:txBody>
          <a:bodyPr/>
          <a:lstStyle/>
          <a:p>
            <a:pPr algn="r"/>
            <a:r>
              <a:rPr lang="en-US" b="1" dirty="0">
                <a:solidFill>
                  <a:srgbClr val="C00000"/>
                </a:solidFill>
              </a:rPr>
              <a:t>First Order Systems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5D23030-B550-4697-954A-256823EBFFD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4338955"/>
                <a:ext cx="10515600" cy="2291592"/>
              </a:xfrm>
            </p:spPr>
            <p:txBody>
              <a:bodyPr>
                <a:normAutofit fontScale="85000" lnSpcReduction="10000"/>
              </a:bodyPr>
              <a:lstStyle/>
              <a:p>
                <a:pPr marL="0" indent="0">
                  <a:buNone/>
                </a:pPr>
                <a:r>
                  <a:rPr lang="en-US" dirty="0"/>
                  <a:t>A first order system is described by a </a:t>
                </a:r>
                <a:r>
                  <a:rPr lang="en-US" i="1" dirty="0"/>
                  <a:t>transfer function </a:t>
                </a:r>
                <a:r>
                  <a:rPr lang="en-US" dirty="0"/>
                  <a:t>of the form</a:t>
                </a:r>
              </a:p>
              <a:p>
                <a:pPr marL="457200" lvl="1" indent="0">
                  <a:lnSpc>
                    <a:spcPct val="11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𝐻</m:t>
                      </m:r>
                      <m:d>
                        <m:dPr>
                          <m:ctrlPr>
                            <a:rPr lang="en-US" sz="26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6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  <m:r>
                        <a:rPr lang="en-US" sz="2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6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6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num>
                        <m:den>
                          <m:r>
                            <a:rPr lang="en-US" sz="26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en-US" sz="26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6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den>
                      </m:f>
                    </m:oMath>
                  </m:oMathPara>
                </a14:m>
                <a:endParaRPr lang="en-US" sz="2600" dirty="0">
                  <a:solidFill>
                    <a:srgbClr val="0070C0"/>
                  </a:solidFill>
                </a:endParaRPr>
              </a:p>
              <a:p>
                <a:pPr marL="0" indent="0">
                  <a:buNone/>
                </a:pPr>
                <a:r>
                  <a:rPr lang="en-US" dirty="0"/>
                  <a:t>where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US" dirty="0"/>
                  <a:t> are constants of the system. The </a:t>
                </a:r>
                <a:r>
                  <a:rPr lang="en-US" i="1" dirty="0"/>
                  <a:t>2% settling time </a:t>
                </a:r>
                <a:r>
                  <a:rPr lang="en-US" dirty="0"/>
                  <a:t>is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≃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5D23030-B550-4697-954A-256823EBFFD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4338955"/>
                <a:ext cx="10515600" cy="2291592"/>
              </a:xfrm>
              <a:blipFill>
                <a:blip r:embed="rId3"/>
                <a:stretch>
                  <a:fillRect l="-928" t="-50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F52B635-B958-4FFF-B3C8-D634CCE0D43B}"/>
              </a:ext>
            </a:extLst>
          </p:cNvPr>
          <p:cNvCxnSpPr>
            <a:cxnSpLocks/>
          </p:cNvCxnSpPr>
          <p:nvPr/>
        </p:nvCxnSpPr>
        <p:spPr>
          <a:xfrm>
            <a:off x="5715492" y="1156707"/>
            <a:ext cx="0" cy="1985109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headEnd type="arrow" w="med" len="med"/>
            <a:tailEnd type="arrow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 Box 5">
                <a:extLst>
                  <a:ext uri="{FF2B5EF4-FFF2-40B4-BE49-F238E27FC236}">
                    <a16:creationId xmlns:a16="http://schemas.microsoft.com/office/drawing/2014/main" id="{3CA1FF92-31A0-4A1F-B753-D97C2852E5D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717180" y="1909087"/>
                <a:ext cx="736035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en-US" sz="2000" b="0" i="1" smtClean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altLang="en-US" sz="2000" b="0" i="0" smtClean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en-US" altLang="en-US" sz="2000" b="0" i="1" smtClean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altLang="en-US" sz="2000" b="0" i="1" smtClean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𝑠𝑠</m:t>
                          </m:r>
                          <m:r>
                            <a:rPr lang="en-US" altLang="en-US" sz="2000" b="0" i="1" smtClean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altLang="en-US" sz="2000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25" name="Text Box 5">
                <a:extLst>
                  <a:ext uri="{FF2B5EF4-FFF2-40B4-BE49-F238E27FC236}">
                    <a16:creationId xmlns:a16="http://schemas.microsoft.com/office/drawing/2014/main" id="{3CA1FF92-31A0-4A1F-B753-D97C2852E5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17180" y="1909087"/>
                <a:ext cx="736035" cy="400110"/>
              </a:xfrm>
              <a:prstGeom prst="rect">
                <a:avLst/>
              </a:prstGeom>
              <a:blipFill>
                <a:blip r:embed="rId4"/>
                <a:stretch>
                  <a:fillRect b="-1060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112D757D-AED6-4685-A82B-9675C6AA7254}"/>
              </a:ext>
            </a:extLst>
          </p:cNvPr>
          <p:cNvCxnSpPr>
            <a:cxnSpLocks/>
          </p:cNvCxnSpPr>
          <p:nvPr/>
        </p:nvCxnSpPr>
        <p:spPr>
          <a:xfrm>
            <a:off x="8023261" y="1096539"/>
            <a:ext cx="0" cy="2488918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headEnd type="arrow" w="med" len="med"/>
            <a:tailEnd type="arrow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 Box 5">
                <a:extLst>
                  <a:ext uri="{FF2B5EF4-FFF2-40B4-BE49-F238E27FC236}">
                    <a16:creationId xmlns:a16="http://schemas.microsoft.com/office/drawing/2014/main" id="{D4300531-C71A-4B35-9BD8-C730013BA06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974246" y="2028594"/>
                <a:ext cx="736035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en-US" sz="2000" b="0" i="1" smtClean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altLang="en-US" sz="2000" b="0" i="0" smtClean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en-US" altLang="en-US" sz="2000" b="0" i="1" smtClean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altLang="en-US" sz="2000" b="0" i="1" smtClean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𝑠𝑠</m:t>
                          </m:r>
                          <m:r>
                            <a:rPr lang="en-US" altLang="en-US" sz="2000" b="0" i="1" smtClean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altLang="en-US" sz="2000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37" name="Text Box 5">
                <a:extLst>
                  <a:ext uri="{FF2B5EF4-FFF2-40B4-BE49-F238E27FC236}">
                    <a16:creationId xmlns:a16="http://schemas.microsoft.com/office/drawing/2014/main" id="{D4300531-C71A-4B35-9BD8-C730013BA0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974246" y="2028594"/>
                <a:ext cx="736035" cy="400110"/>
              </a:xfrm>
              <a:prstGeom prst="rect">
                <a:avLst/>
              </a:prstGeom>
              <a:blipFill>
                <a:blip r:embed="rId5"/>
                <a:stretch>
                  <a:fillRect b="-1076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 Box 5">
                <a:extLst>
                  <a:ext uri="{FF2B5EF4-FFF2-40B4-BE49-F238E27FC236}">
                    <a16:creationId xmlns:a16="http://schemas.microsoft.com/office/drawing/2014/main" id="{64CAD031-5CE1-4567-B70C-55428B51A34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69137" y="739033"/>
                <a:ext cx="1273810" cy="338554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r>
                  <a:rPr lang="en-US" altLang="en-US" sz="1600" dirty="0">
                    <a:solidFill>
                      <a:srgbClr val="FF3300"/>
                    </a:solidFill>
                  </a:rPr>
                  <a:t>2% of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en-US" sz="1600" b="0" i="0" smtClean="0">
                        <a:solidFill>
                          <a:srgbClr val="FF3300"/>
                        </a:solidFill>
                        <a:latin typeface="Cambria Math" panose="02040503050406030204" pitchFamily="18" charset="0"/>
                      </a:rPr>
                      <m:t>Δ</m:t>
                    </m:r>
                    <m:sSub>
                      <m:sSubPr>
                        <m:ctrlPr>
                          <a:rPr lang="en-US" altLang="en-US" sz="1600" b="0" i="1" smtClean="0">
                            <a:solidFill>
                              <a:srgbClr val="FF33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en-US" sz="1600" b="0" i="1" smtClean="0">
                            <a:solidFill>
                              <a:srgbClr val="FF33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altLang="en-US" sz="1600" b="0" i="1" smtClean="0">
                            <a:solidFill>
                              <a:srgbClr val="FF3300"/>
                            </a:solidFill>
                            <a:latin typeface="Cambria Math" panose="02040503050406030204" pitchFamily="18" charset="0"/>
                          </a:rPr>
                          <m:t>𝑠𝑠</m:t>
                        </m:r>
                        <m:r>
                          <a:rPr lang="en-US" altLang="en-US" sz="1600" b="0" i="1" smtClean="0">
                            <a:solidFill>
                              <a:srgbClr val="FF33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altLang="en-US" sz="1600" dirty="0">
                  <a:solidFill>
                    <a:srgbClr val="FF3300"/>
                  </a:solidFill>
                </a:endParaRPr>
              </a:p>
            </p:txBody>
          </p:sp>
        </mc:Choice>
        <mc:Fallback xmlns="">
          <p:sp>
            <p:nvSpPr>
              <p:cNvPr id="42" name="Text Box 5">
                <a:extLst>
                  <a:ext uri="{FF2B5EF4-FFF2-40B4-BE49-F238E27FC236}">
                    <a16:creationId xmlns:a16="http://schemas.microsoft.com/office/drawing/2014/main" id="{64CAD031-5CE1-4567-B70C-55428B51A3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469137" y="739033"/>
                <a:ext cx="1273810" cy="338554"/>
              </a:xfrm>
              <a:prstGeom prst="rect">
                <a:avLst/>
              </a:prstGeom>
              <a:blipFill>
                <a:blip r:embed="rId6"/>
                <a:stretch>
                  <a:fillRect l="-2392" t="-5357" b="-21429"/>
                </a:stretch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F90324B-987B-4ABF-9CC9-3D2BAD4439CF}"/>
              </a:ext>
            </a:extLst>
          </p:cNvPr>
          <p:cNvCxnSpPr/>
          <p:nvPr/>
        </p:nvCxnSpPr>
        <p:spPr>
          <a:xfrm>
            <a:off x="6108032" y="3444074"/>
            <a:ext cx="1781060" cy="0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03C1497-CE5D-4922-B08C-AB2A1C1B572E}"/>
              </a:ext>
            </a:extLst>
          </p:cNvPr>
          <p:cNvCxnSpPr/>
          <p:nvPr/>
        </p:nvCxnSpPr>
        <p:spPr>
          <a:xfrm>
            <a:off x="6108032" y="3585457"/>
            <a:ext cx="1781060" cy="0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2961B36D-2CDA-4DE6-9676-29BFDD6F14AC}"/>
              </a:ext>
            </a:extLst>
          </p:cNvPr>
          <p:cNvCxnSpPr/>
          <p:nvPr/>
        </p:nvCxnSpPr>
        <p:spPr>
          <a:xfrm>
            <a:off x="6280630" y="3017171"/>
            <a:ext cx="0" cy="42690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440636C0-F77E-4E96-B8D7-D6F560B9977D}"/>
              </a:ext>
            </a:extLst>
          </p:cNvPr>
          <p:cNvCxnSpPr>
            <a:cxnSpLocks/>
          </p:cNvCxnSpPr>
          <p:nvPr/>
        </p:nvCxnSpPr>
        <p:spPr>
          <a:xfrm flipV="1">
            <a:off x="6289811" y="3585458"/>
            <a:ext cx="0" cy="33234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421FB2F-5464-4F4B-BE2C-51B9A0974132}"/>
              </a:ext>
            </a:extLst>
          </p:cNvPr>
          <p:cNvCxnSpPr>
            <a:cxnSpLocks/>
          </p:cNvCxnSpPr>
          <p:nvPr/>
        </p:nvCxnSpPr>
        <p:spPr>
          <a:xfrm rot="16200000">
            <a:off x="6469753" y="2861099"/>
            <a:ext cx="1781060" cy="0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2D57614D-65B6-4297-9625-BCFDE67D2735}"/>
              </a:ext>
            </a:extLst>
          </p:cNvPr>
          <p:cNvCxnSpPr>
            <a:cxnSpLocks/>
          </p:cNvCxnSpPr>
          <p:nvPr/>
        </p:nvCxnSpPr>
        <p:spPr>
          <a:xfrm>
            <a:off x="6853507" y="2595776"/>
            <a:ext cx="506776" cy="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 Box 5">
                <a:extLst>
                  <a:ext uri="{FF2B5EF4-FFF2-40B4-BE49-F238E27FC236}">
                    <a16:creationId xmlns:a16="http://schemas.microsoft.com/office/drawing/2014/main" id="{1C956593-BD41-4C45-967D-EEC42F6A3B9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912279" y="2259427"/>
                <a:ext cx="41126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en-US" sz="1600" b="0" i="1" dirty="0" smtClean="0">
                              <a:solidFill>
                                <a:srgbClr val="FF33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en-US" sz="1600" b="0" i="1" dirty="0" smtClean="0">
                              <a:solidFill>
                                <a:srgbClr val="FF33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altLang="en-US" sz="1600" b="0" i="1" dirty="0" smtClean="0">
                              <a:solidFill>
                                <a:srgbClr val="FF3300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</m:oMath>
                  </m:oMathPara>
                </a14:m>
                <a:endParaRPr lang="en-US" altLang="en-US" sz="1600" dirty="0">
                  <a:solidFill>
                    <a:srgbClr val="FF3300"/>
                  </a:solidFill>
                </a:endParaRPr>
              </a:p>
            </p:txBody>
          </p:sp>
        </mc:Choice>
        <mc:Fallback xmlns="">
          <p:sp>
            <p:nvSpPr>
              <p:cNvPr id="26" name="Text Box 5">
                <a:extLst>
                  <a:ext uri="{FF2B5EF4-FFF2-40B4-BE49-F238E27FC236}">
                    <a16:creationId xmlns:a16="http://schemas.microsoft.com/office/drawing/2014/main" id="{1C956593-BD41-4C45-967D-EEC42F6A3B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912279" y="2259427"/>
                <a:ext cx="411266" cy="33855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1783CF9F-8AB5-47F9-90FB-314822E9ED0B}"/>
              </a:ext>
            </a:extLst>
          </p:cNvPr>
          <p:cNvCxnSpPr>
            <a:cxnSpLocks/>
          </p:cNvCxnSpPr>
          <p:nvPr/>
        </p:nvCxnSpPr>
        <p:spPr>
          <a:xfrm rot="16200000">
            <a:off x="4495898" y="1918504"/>
            <a:ext cx="1781060" cy="0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92E0CFC2-3E30-4443-8880-283C74906F02}"/>
              </a:ext>
            </a:extLst>
          </p:cNvPr>
          <p:cNvCxnSpPr>
            <a:cxnSpLocks/>
          </p:cNvCxnSpPr>
          <p:nvPr/>
        </p:nvCxnSpPr>
        <p:spPr>
          <a:xfrm>
            <a:off x="4879652" y="2268608"/>
            <a:ext cx="506776" cy="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 Box 5">
                <a:extLst>
                  <a:ext uri="{FF2B5EF4-FFF2-40B4-BE49-F238E27FC236}">
                    <a16:creationId xmlns:a16="http://schemas.microsoft.com/office/drawing/2014/main" id="{FF78DEB1-39FC-4824-85E8-DF84F29F906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75185" y="1918504"/>
                <a:ext cx="41126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en-US" sz="1600" b="0" i="1" dirty="0" smtClean="0">
                              <a:solidFill>
                                <a:srgbClr val="FF33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en-US" sz="1600" b="0" i="1" dirty="0" smtClean="0">
                              <a:solidFill>
                                <a:srgbClr val="FF33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altLang="en-US" sz="1600" b="0" i="1" dirty="0" smtClean="0">
                              <a:solidFill>
                                <a:srgbClr val="FF3300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</m:oMath>
                  </m:oMathPara>
                </a14:m>
                <a:endParaRPr lang="en-US" altLang="en-US" sz="1600" dirty="0">
                  <a:solidFill>
                    <a:srgbClr val="FF3300"/>
                  </a:solidFill>
                </a:endParaRPr>
              </a:p>
            </p:txBody>
          </p:sp>
        </mc:Choice>
        <mc:Fallback xmlns="">
          <p:sp>
            <p:nvSpPr>
              <p:cNvPr id="29" name="Text Box 5">
                <a:extLst>
                  <a:ext uri="{FF2B5EF4-FFF2-40B4-BE49-F238E27FC236}">
                    <a16:creationId xmlns:a16="http://schemas.microsoft.com/office/drawing/2014/main" id="{FF78DEB1-39FC-4824-85E8-DF84F29F90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975185" y="1918504"/>
                <a:ext cx="411266" cy="33855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633B2BCB-B6A8-4ACD-8160-9A76FD84EF63}"/>
              </a:ext>
            </a:extLst>
          </p:cNvPr>
          <p:cNvCxnSpPr/>
          <p:nvPr/>
        </p:nvCxnSpPr>
        <p:spPr>
          <a:xfrm>
            <a:off x="4242510" y="1141176"/>
            <a:ext cx="1781060" cy="0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1D8498D-9262-470B-ADB1-05AD07E84EDA}"/>
              </a:ext>
            </a:extLst>
          </p:cNvPr>
          <p:cNvCxnSpPr/>
          <p:nvPr/>
        </p:nvCxnSpPr>
        <p:spPr>
          <a:xfrm>
            <a:off x="4242510" y="1261798"/>
            <a:ext cx="1781060" cy="0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E70FD448-20D8-4EE8-A76D-73CC503E823C}"/>
              </a:ext>
            </a:extLst>
          </p:cNvPr>
          <p:cNvCxnSpPr/>
          <p:nvPr/>
        </p:nvCxnSpPr>
        <p:spPr>
          <a:xfrm>
            <a:off x="4439426" y="714273"/>
            <a:ext cx="0" cy="42690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E3F6CB46-A864-4635-9323-AF0B29E70E97}"/>
              </a:ext>
            </a:extLst>
          </p:cNvPr>
          <p:cNvCxnSpPr>
            <a:cxnSpLocks/>
          </p:cNvCxnSpPr>
          <p:nvPr/>
        </p:nvCxnSpPr>
        <p:spPr>
          <a:xfrm flipV="1">
            <a:off x="4436907" y="1261798"/>
            <a:ext cx="0" cy="33234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 Box 5">
                <a:extLst>
                  <a:ext uri="{FF2B5EF4-FFF2-40B4-BE49-F238E27FC236}">
                    <a16:creationId xmlns:a16="http://schemas.microsoft.com/office/drawing/2014/main" id="{A227B4E7-FE2E-4194-8FE5-B9F536150F7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321977" y="2999102"/>
                <a:ext cx="1273810" cy="338554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r>
                  <a:rPr lang="en-US" altLang="en-US" sz="1600" dirty="0">
                    <a:solidFill>
                      <a:srgbClr val="FF3300"/>
                    </a:solidFill>
                  </a:rPr>
                  <a:t>2% of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en-US" sz="1600" b="0" i="0" smtClean="0">
                        <a:solidFill>
                          <a:srgbClr val="FF3300"/>
                        </a:solidFill>
                        <a:latin typeface="Cambria Math" panose="02040503050406030204" pitchFamily="18" charset="0"/>
                      </a:rPr>
                      <m:t>Δ</m:t>
                    </m:r>
                    <m:sSub>
                      <m:sSubPr>
                        <m:ctrlPr>
                          <a:rPr lang="en-US" altLang="en-US" sz="1600" b="0" i="1" smtClean="0">
                            <a:solidFill>
                              <a:srgbClr val="FF33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en-US" sz="1600" b="0" i="1" smtClean="0">
                            <a:solidFill>
                              <a:srgbClr val="FF33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altLang="en-US" sz="1600" b="0" i="1" smtClean="0">
                            <a:solidFill>
                              <a:srgbClr val="FF3300"/>
                            </a:solidFill>
                            <a:latin typeface="Cambria Math" panose="02040503050406030204" pitchFamily="18" charset="0"/>
                          </a:rPr>
                          <m:t>𝑠𝑠</m:t>
                        </m:r>
                        <m:r>
                          <a:rPr lang="en-US" altLang="en-US" sz="1600" b="0" i="1" smtClean="0">
                            <a:solidFill>
                              <a:srgbClr val="FF33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altLang="en-US" sz="1600" dirty="0">
                  <a:solidFill>
                    <a:srgbClr val="FF3300"/>
                  </a:solidFill>
                </a:endParaRPr>
              </a:p>
            </p:txBody>
          </p:sp>
        </mc:Choice>
        <mc:Fallback xmlns="">
          <p:sp>
            <p:nvSpPr>
              <p:cNvPr id="35" name="Text Box 5">
                <a:extLst>
                  <a:ext uri="{FF2B5EF4-FFF2-40B4-BE49-F238E27FC236}">
                    <a16:creationId xmlns:a16="http://schemas.microsoft.com/office/drawing/2014/main" id="{A227B4E7-FE2E-4194-8FE5-B9F536150F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321977" y="2999102"/>
                <a:ext cx="1273810" cy="338554"/>
              </a:xfrm>
              <a:prstGeom prst="rect">
                <a:avLst/>
              </a:prstGeom>
              <a:blipFill>
                <a:blip r:embed="rId9"/>
                <a:stretch>
                  <a:fillRect l="-2392" t="-5357" b="-21429"/>
                </a:stretch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178872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9A789-C1E2-4B2C-ACFC-1E8EBD9E42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90798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First Order Systems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5D23030-B550-4697-954A-256823EBFFD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255924"/>
                <a:ext cx="10515600" cy="525005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/>
                  <a:t>A first order system is described by a transfer function</a:t>
                </a: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𝐻</m:t>
                      </m:r>
                      <m:d>
                        <m:dPr>
                          <m:ctrlPr>
                            <a:rPr lang="en-US" sz="26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6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  <m:r>
                        <a:rPr lang="en-US" sz="2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6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6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num>
                        <m:den>
                          <m:r>
                            <a:rPr lang="en-US" sz="26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en-US" sz="26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6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den>
                      </m:f>
                    </m:oMath>
                  </m:oMathPara>
                </a14:m>
                <a:endParaRPr lang="en-US" sz="2600" dirty="0">
                  <a:solidFill>
                    <a:srgbClr val="0070C0"/>
                  </a:solidFill>
                </a:endParaRPr>
              </a:p>
              <a:p>
                <a:pPr marL="0" indent="0">
                  <a:buNone/>
                </a:pPr>
                <a:r>
                  <a:rPr lang="en-US" dirty="0"/>
                  <a:t>where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US" dirty="0"/>
                  <a:t> are constants. The 2% settling time is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≃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B050"/>
                  </a:solidFill>
                </a:endParaRPr>
              </a:p>
              <a:p>
                <a:pPr marL="0" indent="0">
                  <a:buNone/>
                </a:pPr>
                <a:r>
                  <a:rPr lang="en-US" sz="2400" dirty="0">
                    <a:solidFill>
                      <a:srgbClr val="00B050"/>
                    </a:solidFill>
                  </a:rPr>
                  <a:t>Proof outline: </a:t>
                </a:r>
                <a:r>
                  <a:rPr lang="en-US" sz="2400" dirty="0">
                    <a:solidFill>
                      <a:schemeClr val="bg2">
                        <a:lumMod val="50000"/>
                      </a:schemeClr>
                    </a:solidFill>
                  </a:rPr>
                  <a:t>An input that changes in steps is a sum of (delayed) step inputs.</a:t>
                </a:r>
                <a:endParaRPr lang="en-US" sz="2400" dirty="0">
                  <a:solidFill>
                    <a:srgbClr val="00B050"/>
                  </a:solidFill>
                </a:endParaRPr>
              </a:p>
              <a:p>
                <a:pPr marL="0" indent="0">
                  <a:buNone/>
                </a:pPr>
                <a:r>
                  <a:rPr lang="en-US" sz="2400" dirty="0">
                    <a:solidFill>
                      <a:schemeClr val="bg2">
                        <a:lumMod val="50000"/>
                      </a:schemeClr>
                    </a:solidFill>
                  </a:rPr>
                  <a:t>The response of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𝐻</m:t>
                    </m:r>
                    <m:r>
                      <a:rPr lang="en-US" sz="2400" b="0" i="1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2400" b="0" i="1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solidFill>
                      <a:schemeClr val="bg2">
                        <a:lumMod val="50000"/>
                      </a:schemeClr>
                    </a:solidFill>
                  </a:rPr>
                  <a:t> to a single step input of amplitude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sz="2400" dirty="0">
                    <a:solidFill>
                      <a:schemeClr val="bg2">
                        <a:lumMod val="50000"/>
                      </a:schemeClr>
                    </a:solidFill>
                  </a:rPr>
                  <a:t> and delay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chemeClr val="bg2">
                        <a:lumMod val="50000"/>
                      </a:schemeClr>
                    </a:solidFill>
                  </a:rPr>
                  <a:t> is: </a:t>
                </a:r>
                <a:endParaRPr lang="en-US" sz="2400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den>
                      </m:f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  <a:p>
                <a:pPr marL="0" indent="0">
                  <a:buNone/>
                </a:pPr>
                <a:r>
                  <a:rPr lang="en-US" sz="2400" dirty="0">
                    <a:solidFill>
                      <a:schemeClr val="bg2">
                        <a:lumMod val="50000"/>
                      </a:schemeClr>
                    </a:solidFill>
                  </a:rPr>
                  <a:t>When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400" b="0" i="1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chemeClr val="bg2">
                        <a:lumMod val="50000"/>
                      </a:schemeClr>
                    </a:solidFill>
                  </a:rPr>
                  <a:t>, the output is at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2%</m:t>
                    </m:r>
                  </m:oMath>
                </a14:m>
                <a:r>
                  <a:rPr lang="en-US" sz="2400" dirty="0">
                    <a:solidFill>
                      <a:schemeClr val="bg2">
                        <a:lumMod val="50000"/>
                      </a:schemeClr>
                    </a:solidFill>
                  </a:rPr>
                  <a:t> from the steady state.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den>
                      </m:f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1−0.02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den>
                      </m:f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sub>
                              </m:sSub>
                            </m:sup>
                          </m:sSup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ln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4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0.02</m:t>
                                  </m:r>
                                </m:e>
                              </m:d>
                            </m:e>
                          </m:func>
                        </m:num>
                        <m:den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≃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5D23030-B550-4697-954A-256823EBFFD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255924"/>
                <a:ext cx="10515600" cy="5250051"/>
              </a:xfrm>
              <a:blipFill>
                <a:blip r:embed="rId2"/>
                <a:stretch>
                  <a:fillRect l="-1217" t="-18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824487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9A789-C1E2-4B2C-ACFC-1E8EBD9E42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90798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First Order Systems—Examples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5D23030-B550-4697-954A-256823EBFFD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255924"/>
                <a:ext cx="10515600" cy="5250051"/>
              </a:xfrm>
            </p:spPr>
            <p:txBody>
              <a:bodyPr>
                <a:normAutofit/>
              </a:bodyPr>
              <a:lstStyle/>
              <a:p>
                <a:r>
                  <a:rPr lang="en-US" dirty="0">
                    <a:solidFill>
                      <a:schemeClr val="tx1"/>
                    </a:solidFill>
                  </a:rPr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be the velocity of a vehicle and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𝜏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the torque of the motor. The transfer function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</m:d>
                      </m:num>
                      <m:den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</m:d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corresponds, approximately, to a first order system.</a:t>
                </a:r>
              </a:p>
              <a:p>
                <a:r>
                  <a:rPr lang="en-US" dirty="0"/>
                  <a:t>Common o</a:t>
                </a:r>
                <a:r>
                  <a:rPr lang="en-US" dirty="0">
                    <a:solidFill>
                      <a:schemeClr val="tx1"/>
                    </a:solidFill>
                  </a:rPr>
                  <a:t>perational amplifiers can be approximated by first</a:t>
                </a:r>
                <a:r>
                  <a:rPr lang="en-US" dirty="0"/>
                  <a:t>-order systems.</a:t>
                </a:r>
              </a:p>
              <a:p>
                <a:r>
                  <a:rPr lang="en-US" dirty="0"/>
                  <a:t>An RL or RC circuit. 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5D23030-B550-4697-954A-256823EBFFD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255924"/>
                <a:ext cx="10515600" cy="5250051"/>
              </a:xfrm>
              <a:blipFill>
                <a:blip r:embed="rId2"/>
                <a:stretch>
                  <a:fillRect l="-1043" t="-18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553170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9A789-C1E2-4B2C-ACFC-1E8EBD9E42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90798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First Order Systems—Example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5D23030-B550-4697-954A-256823EBFFD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2695073"/>
                <a:ext cx="10515600" cy="381090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400" i="1" dirty="0">
                    <a:solidFill>
                      <a:srgbClr val="00B050"/>
                    </a:solidFill>
                  </a:rPr>
                  <a:t>Assume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𝐺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0.1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+5</m:t>
                        </m:r>
                      </m:den>
                    </m:f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US" sz="2400" i="1" dirty="0">
                    <a:solidFill>
                      <a:srgbClr val="00B050"/>
                    </a:solidFill>
                  </a:rPr>
                  <a:t> Find a controller that ensures that the settling time to a step input is 10 times smaller than the settling time of the plant.</a:t>
                </a:r>
              </a:p>
              <a:p>
                <a:r>
                  <a:rPr lang="en-US" sz="2400" dirty="0">
                    <a:solidFill>
                      <a:schemeClr val="bg2">
                        <a:lumMod val="50000"/>
                      </a:schemeClr>
                    </a:solidFill>
                  </a:rPr>
                  <a:t>The closed-loop transfer function is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𝐶𝐿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n-US" sz="2400" b="0" i="1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𝐶𝐺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en-US" sz="2400" b="0" i="1" smtClea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𝐶𝐺</m:t>
                        </m:r>
                      </m:den>
                    </m:f>
                    <m:r>
                      <a:rPr lang="en-US" sz="2400" b="0" i="1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0.1</m:t>
                        </m:r>
                        <m:r>
                          <a:rPr lang="en-US" sz="2400" b="0" i="1" smtClea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sz="2400" b="0" i="1" smtClea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+5+0.1</m:t>
                        </m:r>
                        <m:r>
                          <a:rPr lang="en-US" sz="2400" b="0" i="1" smtClea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den>
                    </m:f>
                  </m:oMath>
                </a14:m>
                <a:r>
                  <a:rPr lang="en-US" sz="2400" dirty="0">
                    <a:solidFill>
                      <a:schemeClr val="bg2">
                        <a:lumMod val="50000"/>
                      </a:schemeClr>
                    </a:solidFill>
                  </a:rPr>
                  <a:t>.</a:t>
                </a:r>
              </a:p>
              <a:p>
                <a:r>
                  <a:rPr lang="en-US" sz="2400" dirty="0">
                    <a:solidFill>
                      <a:schemeClr val="bg2">
                        <a:lumMod val="50000"/>
                      </a:schemeClr>
                    </a:solidFill>
                  </a:rPr>
                  <a:t>Let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𝐶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n-US" sz="2400" b="0" i="1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2400" dirty="0">
                    <a:solidFill>
                      <a:schemeClr val="bg2">
                        <a:lumMod val="50000"/>
                      </a:schemeClr>
                    </a:solidFill>
                  </a:rPr>
                  <a:t>. For stability,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5+0.1</m:t>
                    </m:r>
                    <m:r>
                      <a:rPr lang="en-US" sz="2400" b="0" i="1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400" b="0" i="1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US" sz="2400" dirty="0">
                    <a:solidFill>
                      <a:schemeClr val="bg2">
                        <a:lumMod val="50000"/>
                      </a:schemeClr>
                    </a:solidFill>
                  </a:rPr>
                  <a:t>.</a:t>
                </a:r>
              </a:p>
              <a:p>
                <a:r>
                  <a:rPr lang="en-US" sz="2400" dirty="0">
                    <a:solidFill>
                      <a:schemeClr val="bg2">
                        <a:lumMod val="50000"/>
                      </a:schemeClr>
                    </a:solidFill>
                  </a:rPr>
                  <a:t>If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𝐶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n-US" sz="2400" b="0" i="1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2400" dirty="0">
                    <a:solidFill>
                      <a:schemeClr val="bg2">
                        <a:lumMod val="50000"/>
                      </a:schemeClr>
                    </a:solidFill>
                  </a:rPr>
                  <a:t>, the closed-loop is a first-order system. Therefore,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sz="2400" b="0" i="1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≃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5+0.1</m:t>
                        </m:r>
                        <m:r>
                          <a:rPr lang="en-US" sz="2400" b="0" i="1" smtClea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</m:oMath>
                </a14:m>
                <a:r>
                  <a:rPr lang="en-US" sz="2400" dirty="0">
                    <a:solidFill>
                      <a:schemeClr val="bg2">
                        <a:lumMod val="50000"/>
                      </a:schemeClr>
                    </a:solidFill>
                  </a:rPr>
                  <a:t>.</a:t>
                </a:r>
              </a:p>
              <a:p>
                <a:r>
                  <a:rPr lang="en-US" sz="2400" dirty="0">
                    <a:solidFill>
                      <a:schemeClr val="bg2">
                        <a:lumMod val="50000"/>
                      </a:schemeClr>
                    </a:solidFill>
                  </a:rPr>
                  <a:t>The settling time of the plant to a step input 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𝑠𝑝</m:t>
                        </m:r>
                      </m:sub>
                    </m:sSub>
                    <m:r>
                      <a:rPr lang="en-US" sz="2400" b="0" i="1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≃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US" sz="2400" b="0" i="1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=0.8 </m:t>
                    </m:r>
                  </m:oMath>
                </a14:m>
                <a:r>
                  <a:rPr lang="en-US" sz="2400" dirty="0">
                    <a:solidFill>
                      <a:schemeClr val="bg2">
                        <a:lumMod val="50000"/>
                      </a:schemeClr>
                    </a:solidFill>
                  </a:rPr>
                  <a:t>sec.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sz="2400" b="0" i="1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=0.1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𝑠𝑝</m:t>
                        </m:r>
                      </m:sub>
                    </m:sSub>
                    <m:r>
                      <a:rPr lang="en-US" sz="2400" b="0" i="1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⇒</m:t>
                    </m:r>
                    <m:r>
                      <a:rPr lang="en-US" sz="2400" b="0" i="1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400" b="0" i="1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=450</m:t>
                    </m:r>
                  </m:oMath>
                </a14:m>
                <a:r>
                  <a:rPr lang="en-US" sz="2400" dirty="0">
                    <a:solidFill>
                      <a:schemeClr val="bg2">
                        <a:lumMod val="50000"/>
                      </a:schemeClr>
                    </a:solidFill>
                  </a:rPr>
                  <a:t>. The answer is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=450</m:t>
                    </m:r>
                  </m:oMath>
                </a14:m>
                <a:r>
                  <a:rPr lang="en-US" sz="2400" dirty="0">
                    <a:solidFill>
                      <a:schemeClr val="bg2">
                        <a:lumMod val="50000"/>
                      </a:schemeClr>
                    </a:solidFill>
                  </a:rPr>
                  <a:t>.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5D23030-B550-4697-954A-256823EBFFD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2695073"/>
                <a:ext cx="10515600" cy="3810901"/>
              </a:xfrm>
              <a:blipFill>
                <a:blip r:embed="rId2"/>
                <a:stretch>
                  <a:fillRect l="-928" t="-3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>
            <a:extLst>
              <a:ext uri="{FF2B5EF4-FFF2-40B4-BE49-F238E27FC236}">
                <a16:creationId xmlns:a16="http://schemas.microsoft.com/office/drawing/2014/main" id="{EE8B73E8-8371-4868-9225-EECF3B82FE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1" y="1255924"/>
            <a:ext cx="7439526" cy="1333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19736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1678</Words>
  <Application>Microsoft Office PowerPoint</Application>
  <PresentationFormat>Widescreen</PresentationFormat>
  <Paragraphs>170</Paragraphs>
  <Slides>21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Arial</vt:lpstr>
      <vt:lpstr>Calibri</vt:lpstr>
      <vt:lpstr>Calibri Light</vt:lpstr>
      <vt:lpstr>Cambria Math</vt:lpstr>
      <vt:lpstr>Tahoma</vt:lpstr>
      <vt:lpstr>Times New Roman</vt:lpstr>
      <vt:lpstr>Wingdings</vt:lpstr>
      <vt:lpstr>Office Theme</vt:lpstr>
      <vt:lpstr>The Time Response</vt:lpstr>
      <vt:lpstr>Control Systems Design</vt:lpstr>
      <vt:lpstr>Specifications</vt:lpstr>
      <vt:lpstr>PowerPoint Presentation</vt:lpstr>
      <vt:lpstr>First Order Systems</vt:lpstr>
      <vt:lpstr>First Order Systems</vt:lpstr>
      <vt:lpstr>First Order Systems</vt:lpstr>
      <vt:lpstr>First Order Systems—Examples </vt:lpstr>
      <vt:lpstr>First Order Systems—Example </vt:lpstr>
      <vt:lpstr>First Order Systems</vt:lpstr>
      <vt:lpstr>Second Order Systems</vt:lpstr>
      <vt:lpstr>Second Order Systems</vt:lpstr>
      <vt:lpstr>Second Order Systems</vt:lpstr>
      <vt:lpstr>Second Order Systems</vt:lpstr>
      <vt:lpstr>Second Order Systems</vt:lpstr>
      <vt:lpstr>Second Order Systems—Examples </vt:lpstr>
      <vt:lpstr>Second Order Systems—Example</vt:lpstr>
      <vt:lpstr>Second Order Systems—Example </vt:lpstr>
      <vt:lpstr>Second Order Systems—Example </vt:lpstr>
      <vt:lpstr>Second Order Systems—Example</vt:lpstr>
      <vt:lpstr>Second Order Systems—Example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Time Response</dc:title>
  <dc:creator>Iordache, Marian</dc:creator>
  <cp:lastModifiedBy>Iordache, Marian</cp:lastModifiedBy>
  <cp:revision>85</cp:revision>
  <dcterms:created xsi:type="dcterms:W3CDTF">2020-03-23T22:46:00Z</dcterms:created>
  <dcterms:modified xsi:type="dcterms:W3CDTF">2021-07-24T03:46:41Z</dcterms:modified>
</cp:coreProperties>
</file>