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5892F-9EC1-4621-A12D-D9283E42CE4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8C2B9-520D-45A8-96DE-CDA7EF630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64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</a:t>
            </a:r>
            <a:r>
              <a:rPr lang="en-US" dirty="0" err="1"/>
              <a:t>stepper.fig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28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43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920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87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</a:t>
            </a:r>
            <a:r>
              <a:rPr lang="en-US" dirty="0" err="1"/>
              <a:t>stepper.fig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48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</a:t>
            </a:r>
            <a:r>
              <a:rPr lang="en-US" dirty="0" err="1"/>
              <a:t>stepper.fig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12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microcontrollers/fig/</a:t>
            </a:r>
            <a:r>
              <a:rPr lang="en-US" dirty="0" err="1"/>
              <a:t>stepper.fig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05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</a:t>
            </a:r>
            <a:r>
              <a:rPr lang="en-US" dirty="0" err="1"/>
              <a:t>teeth.fig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49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92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</a:t>
            </a:r>
            <a:r>
              <a:rPr lang="en-US" dirty="0" err="1"/>
              <a:t>stacks.fig</a:t>
            </a:r>
            <a:r>
              <a:rPr lang="en-US" dirty="0"/>
              <a:t> and teeth2.fig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15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</a:t>
            </a:r>
            <a:r>
              <a:rPr lang="en-US" dirty="0" err="1"/>
              <a:t>stacks.fig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55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8C2B9-520D-45A8-96DE-CDA7EF630BA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7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76C7-0A25-4CF2-82B8-4874B678C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79E96C-A8A7-4DC8-B3EE-58D3C09D1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6516B-4338-4612-B67D-8D9B19EA7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09932-70E8-4AB1-8C4C-99D80224D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BE287-1D69-4EC4-B044-04560F07B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C382B-2DCB-48F1-8398-2A1252AB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4DA5D-4A55-4A07-BB9B-52675CB391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ABDC8-A024-4A15-87B2-C5FD0A2E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C6F1A-DFEA-47F6-9A3F-B179D2DEB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D000B-DB1B-45D7-AC0F-A2ADC922C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2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5FD3D4-01E1-477C-A44E-3BC72DD66D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0F507B-9A12-4156-A067-53EFADA0F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8AD93-3186-44B4-801D-15332567F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28A0A-0085-4DDA-9B10-ACD14440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661B7-6FA6-48BA-BC5B-C34D9C06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3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638D2-0A71-4CF9-9D99-9AC9F1FA4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77B56-2C69-4394-ABCE-494F79F9A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98D01-1BC4-4CC6-8FF7-CA1B39954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FC1A7-B3FC-4C8F-B54B-8227D1FBF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39A86-FBC2-46BC-9B13-4EC678BF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1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E3F03-CC29-4A5B-9DAF-D0A93AD7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3CA8B-66C9-452B-BDAA-9AD870A3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1FE1A-C8B0-4935-923B-F7B38667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F5F3-09C5-4C09-90FC-B7CB0927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34B37-0D27-457E-A7E1-F3F50E5F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06129-5AD0-4B93-8D4F-8D10B2C70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87ECA-F9C2-4137-8D34-0D9496767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FAF2B-D3F8-4051-AE50-40918A77E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0C5373-AD64-44BC-B249-EB8055B7B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6A279-CE5C-45BD-9862-EF4152BBB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44FC8-91D6-4512-8F5A-1D0BB884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4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D6098-8670-406D-9885-0C98F9979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4E1DE-138A-4939-B4C3-F8266D762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7137F-88BA-44F1-84A0-351D3D38E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E2E8EE-338D-4D4B-8BBA-972BE5E71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F0DDCD-1E1B-4CF0-BB8E-61F44890F5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474EF4-DE7A-4C8C-9807-E755F49B7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91FBDF-072E-4D71-9E7B-DDE63173A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AA4102-B0CD-45C4-B561-BAF88AAB6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9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127F-1F26-4127-9002-71169C020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8CE9DC-6B80-4CFC-B89D-0537F38F5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50ACEC-A2E2-4F23-9E60-9A3E6AB21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738DC9-32E3-4EFA-AD9D-68FD83B0E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46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399020-13F8-4E06-AE67-B29EE1B5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17AE52-5A6F-4EB1-A33F-0A25207FB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62ECBF-0C55-4073-9050-3D7C193C2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6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62B63-CD3D-4B4E-BACB-0321E4261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575A9-4D0D-49B4-A2D2-7708F0C19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F81635-7F51-4425-B119-D03F7A4F5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634EA-D579-473B-A1DC-82E5729D9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5113B-3059-49E9-BDCB-DC6A4905B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7B1A2-F6B7-49D4-B959-0F5F75147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7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10263-61E4-4345-8DF6-B1BE91DBF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EA5483-7F17-49B4-BF3A-D5D1DE041F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057504-B06E-47E5-89FE-19127CE1D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242C8-3E00-4ACE-941F-51016CDDF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D50AC-7B98-4120-B3CA-FB29A4B6C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ED61-6AC2-41A4-9F2B-7B0A4303C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5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B2E345-327E-4FBC-B104-E7AB9A0F9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8A6F7F-6384-48B4-B60C-8A011939A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AC811-9FBA-43EC-BD94-6216E1073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8AFCE-1F0E-4C35-8B90-78F424960352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4CEA7-CE5B-4AB0-BA71-FDDA195A0C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A7E7C-B499-4F6D-8850-325435035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9AF9B-B27E-4DE1-9E3F-3489BFBD6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09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TP_synthas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1CB43-9ECB-4B8D-9907-AF3FD81737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Stepper Motors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38A4A4-5B6D-405B-A213-08B93F360EB2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EEGR3523 Mechatronics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4228269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A09345F-0454-4B10-81AD-F45E8ECA1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56794"/>
            <a:ext cx="6036081" cy="60360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295E1-F34E-41AD-84AC-901F06B09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678" y="1081668"/>
            <a:ext cx="5675971" cy="5502876"/>
          </a:xfrm>
        </p:spPr>
        <p:txBody>
          <a:bodyPr>
            <a:normAutofit/>
          </a:bodyPr>
          <a:lstStyle/>
          <a:p>
            <a:r>
              <a:rPr lang="en-US" sz="2400" dirty="0"/>
              <a:t>So far we have considered </a:t>
            </a:r>
            <a:r>
              <a:rPr lang="en-US" sz="2400" i="1" dirty="0">
                <a:solidFill>
                  <a:srgbClr val="0070C0"/>
                </a:solidFill>
              </a:rPr>
              <a:t>permanent magnet</a:t>
            </a:r>
            <a:r>
              <a:rPr lang="en-US" sz="2400" dirty="0"/>
              <a:t> stepper motors, which have a magnetized rotor.</a:t>
            </a:r>
          </a:p>
          <a:p>
            <a:r>
              <a:rPr lang="en-US" sz="2400" i="1" dirty="0">
                <a:solidFill>
                  <a:srgbClr val="0070C0"/>
                </a:solidFill>
              </a:rPr>
              <a:t>Variable reluctance</a:t>
            </a:r>
            <a:r>
              <a:rPr lang="en-US" sz="2400" dirty="0"/>
              <a:t> stepper motors have a rotor made from a material of high magnetic permeability. Thus, the teeth of the rotor will align themselves with the teeth of the pole (or poles) that are turned on.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9676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678" y="365125"/>
            <a:ext cx="10640122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Torque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3678" y="1081668"/>
                <a:ext cx="10640122" cy="55028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0070C0"/>
                    </a:solidFill>
                  </a:rPr>
                  <a:t>holding torque </a:t>
                </a:r>
                <a:r>
                  <a:rPr lang="en-US" sz="2400" dirty="0"/>
                  <a:t>of a stepper motor can be approximated by the equation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pPr marL="577850" indent="-342900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 is the angular displacement from the detent position (the position of rest).</a:t>
                </a:r>
              </a:p>
              <a:p>
                <a:pPr marL="577850" indent="-342900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2400" dirty="0"/>
                  <a:t> is the number of rotor teeth.</a:t>
                </a:r>
              </a:p>
              <a:p>
                <a:pPr marL="577850" indent="-342900"/>
                <a:r>
                  <a:rPr lang="en-US" sz="2400" dirty="0"/>
                  <a:t>The minus sign indicates that the torque is in the opposite direction of the displacement; it is the torque by which the motor resists a displacement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 from its detent position. </a:t>
                </a:r>
              </a:p>
              <a:p>
                <a:pPr marL="577850" indent="-342900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sz="2400" dirty="0"/>
                  <a:t> is the maximum holding torque.</a:t>
                </a:r>
              </a:p>
              <a:p>
                <a:pPr marL="577850" indent="-342900"/>
                <a:r>
                  <a:rPr lang="en-US" sz="2400" dirty="0"/>
                  <a:t>For a permanent magnet motor,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sz="2400" dirty="0"/>
                  <a:t> is related to the phase current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dirty="0"/>
                  <a:t> by </a:t>
                </a:r>
              </a:p>
              <a:p>
                <a:pPr marL="23495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577850" indent="-342900"/>
                <a:r>
                  <a:rPr lang="en-US" sz="2400" dirty="0"/>
                  <a:t>For a variable reluctance motor, </a:t>
                </a:r>
              </a:p>
              <a:p>
                <a:pPr marL="23495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577850" indent="-342900"/>
                <a:r>
                  <a:rPr lang="en-US" sz="2400" dirty="0"/>
                  <a:t>Note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2400" dirty="0"/>
                  <a:t> are motor constants.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3678" y="1081668"/>
                <a:ext cx="10640122" cy="5502876"/>
              </a:xfrm>
              <a:blipFill>
                <a:blip r:embed="rId3"/>
                <a:stretch>
                  <a:fillRect l="-859" t="-1550" r="-1031" b="-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3863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678" y="365125"/>
            <a:ext cx="10640122" cy="71654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3678" y="1081668"/>
                <a:ext cx="10640122" cy="55028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A permanent magnet stepper motor has a step of one sixth of the rotor tooth pitch angle. The maximum holding torque at a current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0.5 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𝑁𝑚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. Find the initial torque when the motor is moving by one step to the next position. Assume that when the motor begins moving, the phase current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. 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=0.5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𝑁𝑚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 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𝑁𝑚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rotor tooth pitch angle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problem indicates that the step angle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/6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displacement with respect to the new detent position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/6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initial torque will be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sub>
                            </m:sSub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0.866 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𝑁𝑚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direction of the torque will be so as to move the rotor towards the new detent position.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3678" y="1081668"/>
                <a:ext cx="10640122" cy="5502876"/>
              </a:xfrm>
              <a:blipFill>
                <a:blip r:embed="rId3"/>
                <a:stretch>
                  <a:fillRect l="-859" t="-15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5493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678" y="365125"/>
            <a:ext cx="10640122" cy="71654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Electric Machines in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295E1-F34E-41AD-84AC-901F06B09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678" y="1081668"/>
            <a:ext cx="10640122" cy="5502876"/>
          </a:xfrm>
        </p:spPr>
        <p:txBody>
          <a:bodyPr>
            <a:normAutofit/>
          </a:bodyPr>
          <a:lstStyle/>
          <a:p>
            <a:r>
              <a:rPr lang="en-US" sz="2400" dirty="0"/>
              <a:t>In biological cells, an enzyme known as the </a:t>
            </a:r>
            <a:r>
              <a:rPr lang="en-US" sz="2400" dirty="0">
                <a:hlinkClick r:id="rId3"/>
              </a:rPr>
              <a:t>ATP Synthase</a:t>
            </a:r>
            <a:r>
              <a:rPr lang="en-US" sz="2400" dirty="0"/>
              <a:t> involves a rotary electric machine that can operate either as a motor or as a generator.</a:t>
            </a:r>
          </a:p>
          <a:p>
            <a:r>
              <a:rPr lang="en-US" sz="2400" dirty="0"/>
              <a:t>This electric machine was predicted by </a:t>
            </a:r>
            <a:r>
              <a:rPr lang="en-US" altLang="en-US" sz="2400" dirty="0"/>
              <a:t>Paul D. Boyer, who received the Nobel prize in 1997 when the presence of the electric machine was demonstrated experimentally.</a:t>
            </a:r>
          </a:p>
          <a:p>
            <a:endParaRPr lang="en-US" alt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8952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0A2735-100D-4FC8-BCB4-461AF4E7D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8498" y="1371163"/>
            <a:ext cx="5344454" cy="50448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9207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Principle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04332"/>
                <a:ext cx="7948961" cy="497263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stepper motor is a brushless motor that moves in steps.</a:t>
                </a:r>
              </a:p>
              <a:p>
                <a:r>
                  <a:rPr lang="en-US" sz="2400" dirty="0"/>
                  <a:t>The figure illustrates its principle.</a:t>
                </a:r>
              </a:p>
              <a:p>
                <a:r>
                  <a:rPr lang="en-US" sz="2400" dirty="0"/>
                  <a:t>Suppose that when a phase is ON, its pole has the north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polarity.</a:t>
                </a:r>
              </a:p>
              <a:p>
                <a:r>
                  <a:rPr lang="en-US" sz="2400" dirty="0"/>
                  <a:t>Then, the rotor will align its south pole with the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stator pole that is ON.</a:t>
                </a:r>
              </a:p>
              <a:p>
                <a:r>
                  <a:rPr lang="en-US" sz="2400" dirty="0"/>
                  <a:t>Depending on which phase is on, the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motor shaft will be at a different angle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04332"/>
                <a:ext cx="7948961" cy="4972631"/>
              </a:xfrm>
              <a:blipFill>
                <a:blip r:embed="rId4"/>
                <a:stretch>
                  <a:fillRect l="-1074" t="-1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76865B81-045D-4E08-8863-F3912214220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81053122"/>
                  </p:ext>
                </p:extLst>
              </p:nvPr>
            </p:nvGraphicFramePr>
            <p:xfrm>
              <a:off x="1010850" y="4556760"/>
              <a:ext cx="5085150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7030">
                      <a:extLst>
                        <a:ext uri="{9D8B030D-6E8A-4147-A177-3AD203B41FA5}">
                          <a16:colId xmlns:a16="http://schemas.microsoft.com/office/drawing/2014/main" val="2246391133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670728062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3241537087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1634401293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3818639678"/>
                        </a:ext>
                      </a:extLst>
                    </a:gridCol>
                  </a:tblGrid>
                  <a:tr h="36088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5253060"/>
                      </a:ext>
                    </a:extLst>
                  </a:tr>
                  <a:tr h="3608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8280567"/>
                      </a:ext>
                    </a:extLst>
                  </a:tr>
                  <a:tr h="3608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90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7506557"/>
                      </a:ext>
                    </a:extLst>
                  </a:tr>
                  <a:tr h="3608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180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74929123"/>
                      </a:ext>
                    </a:extLst>
                  </a:tr>
                  <a:tr h="3608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261533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76865B81-045D-4E08-8863-F3912214220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81053122"/>
                  </p:ext>
                </p:extLst>
              </p:nvPr>
            </p:nvGraphicFramePr>
            <p:xfrm>
              <a:off x="1010850" y="4556760"/>
              <a:ext cx="5085150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7030">
                      <a:extLst>
                        <a:ext uri="{9D8B030D-6E8A-4147-A177-3AD203B41FA5}">
                          <a16:colId xmlns:a16="http://schemas.microsoft.com/office/drawing/2014/main" val="2246391133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670728062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3241537087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1634401293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3818639678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7692" r="-402994" b="-39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52530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116667" r="-402994" b="-3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828056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213115" r="-402994" b="-2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750655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318333" r="-402994" b="-1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749291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418333" r="-402994" b="-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261533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3674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906DC6E-3C8D-4C47-AA73-52C866275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8498" y="1371163"/>
            <a:ext cx="5344454" cy="50448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Principle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81668"/>
                <a:ext cx="8517673" cy="497263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In this example, the rotor turns in steps and the step angle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By turning two adjacent poles at the same time, we could 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reduce the angle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 This is known as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half-stepping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By turning on two poles with different intensities, we could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position the rotor at any angle. This is known</a:t>
                </a:r>
              </a:p>
              <a:p>
                <a:pPr marL="234950" indent="0">
                  <a:spcBef>
                    <a:spcPts val="0"/>
                  </a:spcBef>
                  <a:buNone/>
                </a:pPr>
                <a:r>
                  <a:rPr lang="en-US" sz="2400" dirty="0"/>
                  <a:t>as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micro-stepping</a:t>
                </a:r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81668"/>
                <a:ext cx="8517673" cy="4972631"/>
              </a:xfrm>
              <a:blipFill>
                <a:blip r:embed="rId4"/>
                <a:stretch>
                  <a:fillRect l="-1002" t="-1716" r="-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76865B81-045D-4E08-8863-F3912214220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41895626"/>
                  </p:ext>
                </p:extLst>
              </p:nvPr>
            </p:nvGraphicFramePr>
            <p:xfrm>
              <a:off x="1003610" y="3414395"/>
              <a:ext cx="5092390" cy="3322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8478">
                      <a:extLst>
                        <a:ext uri="{9D8B030D-6E8A-4147-A177-3AD203B41FA5}">
                          <a16:colId xmlns:a16="http://schemas.microsoft.com/office/drawing/2014/main" val="2246391133"/>
                        </a:ext>
                      </a:extLst>
                    </a:gridCol>
                    <a:gridCol w="1018478">
                      <a:extLst>
                        <a:ext uri="{9D8B030D-6E8A-4147-A177-3AD203B41FA5}">
                          <a16:colId xmlns:a16="http://schemas.microsoft.com/office/drawing/2014/main" val="670728062"/>
                        </a:ext>
                      </a:extLst>
                    </a:gridCol>
                    <a:gridCol w="1018478">
                      <a:extLst>
                        <a:ext uri="{9D8B030D-6E8A-4147-A177-3AD203B41FA5}">
                          <a16:colId xmlns:a16="http://schemas.microsoft.com/office/drawing/2014/main" val="3241537087"/>
                        </a:ext>
                      </a:extLst>
                    </a:gridCol>
                    <a:gridCol w="1018478">
                      <a:extLst>
                        <a:ext uri="{9D8B030D-6E8A-4147-A177-3AD203B41FA5}">
                          <a16:colId xmlns:a16="http://schemas.microsoft.com/office/drawing/2014/main" val="1634401293"/>
                        </a:ext>
                      </a:extLst>
                    </a:gridCol>
                    <a:gridCol w="1018478">
                      <a:extLst>
                        <a:ext uri="{9D8B030D-6E8A-4147-A177-3AD203B41FA5}">
                          <a16:colId xmlns:a16="http://schemas.microsoft.com/office/drawing/2014/main" val="3818639678"/>
                        </a:ext>
                      </a:extLst>
                    </a:gridCol>
                  </a:tblGrid>
                  <a:tr h="31071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5253060"/>
                      </a:ext>
                    </a:extLst>
                  </a:tr>
                  <a:tr h="2868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8280567"/>
                      </a:ext>
                    </a:extLst>
                  </a:tr>
                  <a:tr h="2868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45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08602805"/>
                      </a:ext>
                    </a:extLst>
                  </a:tr>
                  <a:tr h="2868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90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7506557"/>
                      </a:ext>
                    </a:extLst>
                  </a:tr>
                  <a:tr h="2868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135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67325540"/>
                      </a:ext>
                    </a:extLst>
                  </a:tr>
                  <a:tr h="2868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180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74929123"/>
                      </a:ext>
                    </a:extLst>
                  </a:tr>
                  <a:tr h="2868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225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8998093"/>
                      </a:ext>
                    </a:extLst>
                  </a:tr>
                  <a:tr h="2868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26153365"/>
                      </a:ext>
                    </a:extLst>
                  </a:tr>
                  <a:tr h="28681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315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454453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76865B81-045D-4E08-8863-F3912214220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41895626"/>
                  </p:ext>
                </p:extLst>
              </p:nvPr>
            </p:nvGraphicFramePr>
            <p:xfrm>
              <a:off x="1003610" y="3414395"/>
              <a:ext cx="5092390" cy="3322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8478">
                      <a:extLst>
                        <a:ext uri="{9D8B030D-6E8A-4147-A177-3AD203B41FA5}">
                          <a16:colId xmlns:a16="http://schemas.microsoft.com/office/drawing/2014/main" val="2246391133"/>
                        </a:ext>
                      </a:extLst>
                    </a:gridCol>
                    <a:gridCol w="1018478">
                      <a:extLst>
                        <a:ext uri="{9D8B030D-6E8A-4147-A177-3AD203B41FA5}">
                          <a16:colId xmlns:a16="http://schemas.microsoft.com/office/drawing/2014/main" val="670728062"/>
                        </a:ext>
                      </a:extLst>
                    </a:gridCol>
                    <a:gridCol w="1018478">
                      <a:extLst>
                        <a:ext uri="{9D8B030D-6E8A-4147-A177-3AD203B41FA5}">
                          <a16:colId xmlns:a16="http://schemas.microsoft.com/office/drawing/2014/main" val="3241537087"/>
                        </a:ext>
                      </a:extLst>
                    </a:gridCol>
                    <a:gridCol w="1018478">
                      <a:extLst>
                        <a:ext uri="{9D8B030D-6E8A-4147-A177-3AD203B41FA5}">
                          <a16:colId xmlns:a16="http://schemas.microsoft.com/office/drawing/2014/main" val="1634401293"/>
                        </a:ext>
                      </a:extLst>
                    </a:gridCol>
                    <a:gridCol w="1018478">
                      <a:extLst>
                        <a:ext uri="{9D8B030D-6E8A-4147-A177-3AD203B41FA5}">
                          <a16:colId xmlns:a16="http://schemas.microsoft.com/office/drawing/2014/main" val="3818639678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7692" r="-403593" b="-76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52530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116667" r="-403593" b="-7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828056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216667" r="-403593" b="-6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0860280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316667" r="-403593" b="-5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750655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409836" r="-403593" b="-4180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6732554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518333" r="-403593" b="-3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749291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618333" r="-403593" b="-2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899809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718333" r="-403593" b="-1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26153365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99" t="-818333" r="-403593" b="-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ON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4544536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88351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0A2735-100D-4FC8-BCB4-461AF4E7D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36780" y="2109325"/>
            <a:ext cx="4797428" cy="45285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Principle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295E1-F34E-41AD-84AC-901F06B09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1668"/>
            <a:ext cx="8517673" cy="4972631"/>
          </a:xfrm>
        </p:spPr>
        <p:txBody>
          <a:bodyPr>
            <a:normAutofit/>
          </a:bodyPr>
          <a:lstStyle/>
          <a:p>
            <a:r>
              <a:rPr lang="en-US" sz="2400" dirty="0"/>
              <a:t>In this example, the voltage applied to a phase may always have the same sign; it is never necessary to reverse the polarity of a stator pole from north to south.</a:t>
            </a:r>
          </a:p>
          <a:p>
            <a:r>
              <a:rPr lang="en-US" sz="2400" dirty="0"/>
              <a:t>Therefore, this motor may be driven by an </a:t>
            </a:r>
            <a:r>
              <a:rPr lang="en-US" sz="2400" i="1" dirty="0">
                <a:solidFill>
                  <a:srgbClr val="0070C0"/>
                </a:solidFill>
              </a:rPr>
              <a:t>unipolar drive</a:t>
            </a:r>
            <a:r>
              <a:rPr lang="en-US" sz="2400" dirty="0"/>
              <a:t>, since the voltage applied to a phase always has the same sign.</a:t>
            </a:r>
          </a:p>
          <a:p>
            <a:r>
              <a:rPr lang="en-US" sz="2400" dirty="0"/>
              <a:t>It is common, however, to connect more than one pole to the same phase.</a:t>
            </a:r>
          </a:p>
          <a:p>
            <a:r>
              <a:rPr lang="en-US" sz="2400" dirty="0"/>
              <a:t>In this case, a </a:t>
            </a:r>
            <a:r>
              <a:rPr lang="en-US" sz="2400" i="1" dirty="0">
                <a:solidFill>
                  <a:srgbClr val="0070C0"/>
                </a:solidFill>
              </a:rPr>
              <a:t>bipolar drive </a:t>
            </a:r>
            <a:r>
              <a:rPr lang="en-US" sz="2400" dirty="0"/>
              <a:t>may be necessary.</a:t>
            </a:r>
          </a:p>
          <a:p>
            <a:r>
              <a:rPr lang="en-US" sz="2400" dirty="0"/>
              <a:t>A bipolar drive is capable of applying both </a:t>
            </a:r>
          </a:p>
          <a:p>
            <a:pPr marL="234950" indent="0">
              <a:spcBef>
                <a:spcPts val="0"/>
              </a:spcBef>
              <a:buNone/>
            </a:pPr>
            <a:r>
              <a:rPr lang="en-US" sz="2400" dirty="0"/>
              <a:t>positive and negative voltages to a phase.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5278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0A2735-100D-4FC8-BCB4-461AF4E7D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12312" y="1997262"/>
            <a:ext cx="5421896" cy="42617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Principle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295E1-F34E-41AD-84AC-901F06B09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1668"/>
            <a:ext cx="8517673" cy="4972631"/>
          </a:xfrm>
        </p:spPr>
        <p:txBody>
          <a:bodyPr>
            <a:normAutofit/>
          </a:bodyPr>
          <a:lstStyle/>
          <a:p>
            <a:r>
              <a:rPr lang="en-US" sz="2400" dirty="0"/>
              <a:t>The figure shows a motor requiring a bipolar drive.</a:t>
            </a:r>
          </a:p>
          <a:p>
            <a:r>
              <a:rPr lang="en-US" sz="2400" dirty="0"/>
              <a:t>The position of the rotor depends on which phase is on and the polarity of the voltage applied to the phase.</a:t>
            </a:r>
          </a:p>
          <a:p>
            <a:pPr marL="0" indent="0">
              <a:buNone/>
            </a:pP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4032DD68-95D2-41FF-90C2-3D33848777E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29287941"/>
                  </p:ext>
                </p:extLst>
              </p:nvPr>
            </p:nvGraphicFramePr>
            <p:xfrm>
              <a:off x="1010850" y="2638343"/>
              <a:ext cx="5085150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7030">
                      <a:extLst>
                        <a:ext uri="{9D8B030D-6E8A-4147-A177-3AD203B41FA5}">
                          <a16:colId xmlns:a16="http://schemas.microsoft.com/office/drawing/2014/main" val="2246391133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670728062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3241537087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1634401293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3818639678"/>
                        </a:ext>
                      </a:extLst>
                    </a:gridCol>
                  </a:tblGrid>
                  <a:tr h="36088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5253060"/>
                      </a:ext>
                    </a:extLst>
                  </a:tr>
                  <a:tr h="3608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8280567"/>
                      </a:ext>
                    </a:extLst>
                  </a:tr>
                  <a:tr h="3608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90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7506557"/>
                      </a:ext>
                    </a:extLst>
                  </a:tr>
                  <a:tr h="3608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180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74929123"/>
                      </a:ext>
                    </a:extLst>
                  </a:tr>
                  <a:tr h="3608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261533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4032DD68-95D2-41FF-90C2-3D33848777E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29287941"/>
                  </p:ext>
                </p:extLst>
              </p:nvPr>
            </p:nvGraphicFramePr>
            <p:xfrm>
              <a:off x="1010850" y="2638343"/>
              <a:ext cx="5085150" cy="1859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7030">
                      <a:extLst>
                        <a:ext uri="{9D8B030D-6E8A-4147-A177-3AD203B41FA5}">
                          <a16:colId xmlns:a16="http://schemas.microsoft.com/office/drawing/2014/main" val="2246391133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670728062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3241537087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1634401293"/>
                        </a:ext>
                      </a:extLst>
                    </a:gridCol>
                    <a:gridCol w="1017030">
                      <a:extLst>
                        <a:ext uri="{9D8B030D-6E8A-4147-A177-3AD203B41FA5}">
                          <a16:colId xmlns:a16="http://schemas.microsoft.com/office/drawing/2014/main" val="3818639678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99" t="-7692" r="-402994" b="-39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PHASE 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7525306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99" t="-116667" r="-402994" b="-3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599" t="-116667" r="-302994" b="-3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7828056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99" t="-213115" r="-402994" b="-2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599" t="-213115" r="-202994" b="-2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750655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99" t="-318333" r="-402994" b="-1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599" t="-318333" r="-102994" b="-1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7492912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99" t="-418333" r="-402994" b="-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rgbClr val="0070C0"/>
                              </a:solidFill>
                            </a:rPr>
                            <a:t>OFF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0599" t="-418333" r="-2994" b="-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261533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94454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A09345F-0454-4B10-81AD-F45E8ECA1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56794"/>
            <a:ext cx="6036081" cy="60360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Construction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3678" y="1081668"/>
                <a:ext cx="5675971" cy="5502876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step angle of a motor could be reduced by increasing the number of poles.</a:t>
                </a:r>
              </a:p>
              <a:p>
                <a:r>
                  <a:rPr lang="en-US" sz="2400" dirty="0"/>
                  <a:t>A simpler way to reduce the step size is by designing all poles with teeth. </a:t>
                </a:r>
              </a:p>
              <a:p>
                <a:r>
                  <a:rPr lang="en-US" sz="2400" dirty="0"/>
                  <a:t>The tooth pitch angle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/>
                  <a:t> is the angle between two adjacent teeth.</a:t>
                </a:r>
              </a:p>
              <a:p>
                <a:r>
                  <a:rPr lang="en-US" sz="2400" dirty="0"/>
                  <a:t>The tooth pitch angle of the rotor is slightly different from the tooth pitch angle of the stator poles.</a:t>
                </a:r>
              </a:p>
              <a:p>
                <a:r>
                  <a:rPr lang="en-US" sz="2400" dirty="0"/>
                  <a:t>For example, in the figure, the tooth pitch angle of the stator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, while the tooth pitch angle of the rotor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360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≃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10.29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3678" y="1081668"/>
                <a:ext cx="5675971" cy="5502876"/>
              </a:xfrm>
              <a:blipFill>
                <a:blip r:embed="rId4"/>
                <a:stretch>
                  <a:fillRect l="-1396" t="-1550" r="-1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980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A09345F-0454-4B10-81AD-F45E8ECA1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56794"/>
            <a:ext cx="6036081" cy="60360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Construction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3678" y="1081668"/>
                <a:ext cx="5675971" cy="5502876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If pole 1 is activated, the rotor will be in the shown position. </a:t>
                </a:r>
              </a:p>
              <a:p>
                <a:r>
                  <a:rPr lang="en-US" sz="2400" dirty="0"/>
                  <a:t>If pole 1 is deactivated and pole 2 is turned on, the rotor will turn counterclockwise by an angle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1.71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Thus, the step angle of this motor is only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1.71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8295E1-F34E-41AD-84AC-901F06B09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3678" y="1081668"/>
                <a:ext cx="5675971" cy="5502876"/>
              </a:xfrm>
              <a:blipFill>
                <a:blip r:embed="rId4"/>
                <a:stretch>
                  <a:fillRect l="-1396" t="-15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4581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05AF74-F29E-4A00-943F-80A3E981E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78" y="3360108"/>
            <a:ext cx="4873082" cy="34978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09345F-0454-4B10-81AD-F45E8ECA1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456794"/>
            <a:ext cx="6036081" cy="60360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295E1-F34E-41AD-84AC-901F06B09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678" y="1081668"/>
            <a:ext cx="5675971" cy="5502876"/>
          </a:xfrm>
        </p:spPr>
        <p:txBody>
          <a:bodyPr>
            <a:normAutofit/>
          </a:bodyPr>
          <a:lstStyle/>
          <a:p>
            <a:r>
              <a:rPr lang="en-US" sz="2400" dirty="0"/>
              <a:t>For some motors, the rotor has two stacks of teeth, one stack with the north polarity and one stack with the south polarity.</a:t>
            </a:r>
          </a:p>
          <a:p>
            <a:r>
              <a:rPr lang="en-US" sz="2400" dirty="0"/>
              <a:t>The stacks of north and south poles are not aligned, so that there is one south tooth between two north teeth.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2827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8AA04-5D2E-4322-9B1D-0E53F87F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54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Construction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E044A0-3277-4A6E-A9CE-9A25B759D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3202490"/>
            <a:ext cx="5646234" cy="31760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78AF3B-B52F-4789-A36F-19A3D2190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317" y="3316869"/>
            <a:ext cx="5482684" cy="308401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A17FABD-7B02-4933-BAB7-6443095FEDAA}"/>
              </a:ext>
            </a:extLst>
          </p:cNvPr>
          <p:cNvSpPr txBox="1"/>
          <p:nvPr/>
        </p:nvSpPr>
        <p:spPr>
          <a:xfrm>
            <a:off x="1505415" y="2497873"/>
            <a:ext cx="351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Two stacks of teeth on the rotor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755DF6-B2F6-412B-B61C-1448C7AF59BC}"/>
              </a:ext>
            </a:extLst>
          </p:cNvPr>
          <p:cNvSpPr txBox="1"/>
          <p:nvPr/>
        </p:nvSpPr>
        <p:spPr>
          <a:xfrm>
            <a:off x="6820829" y="1872989"/>
            <a:ext cx="35107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Teeth on the pole faces of a stepper with 8 stator poles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A270D1F-6AD8-484B-AE44-BBB625AD4232}"/>
              </a:ext>
            </a:extLst>
          </p:cNvPr>
          <p:cNvCxnSpPr/>
          <p:nvPr/>
        </p:nvCxnSpPr>
        <p:spPr>
          <a:xfrm>
            <a:off x="7772400" y="2580875"/>
            <a:ext cx="401444" cy="8481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6C61DDB-CABF-4E50-806D-1D6E7F4A982D}"/>
              </a:ext>
            </a:extLst>
          </p:cNvPr>
          <p:cNvCxnSpPr/>
          <p:nvPr/>
        </p:nvCxnSpPr>
        <p:spPr>
          <a:xfrm>
            <a:off x="2458915" y="2837150"/>
            <a:ext cx="401444" cy="8481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05997F7-1551-4541-A9F7-9A68621B4A10}"/>
              </a:ext>
            </a:extLst>
          </p:cNvPr>
          <p:cNvCxnSpPr>
            <a:cxnSpLocks/>
          </p:cNvCxnSpPr>
          <p:nvPr/>
        </p:nvCxnSpPr>
        <p:spPr>
          <a:xfrm>
            <a:off x="2659637" y="2897983"/>
            <a:ext cx="1278673" cy="7872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241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6853</TotalTime>
  <Words>1071</Words>
  <Application>Microsoft Office PowerPoint</Application>
  <PresentationFormat>Widescreen</PresentationFormat>
  <Paragraphs>184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Theme</vt:lpstr>
      <vt:lpstr>Stepper Motors</vt:lpstr>
      <vt:lpstr>Principle</vt:lpstr>
      <vt:lpstr>Principle</vt:lpstr>
      <vt:lpstr>Principle</vt:lpstr>
      <vt:lpstr>Principle</vt:lpstr>
      <vt:lpstr>Construction</vt:lpstr>
      <vt:lpstr>Construction</vt:lpstr>
      <vt:lpstr>Construction</vt:lpstr>
      <vt:lpstr>Construction</vt:lpstr>
      <vt:lpstr>Construction</vt:lpstr>
      <vt:lpstr>Torque</vt:lpstr>
      <vt:lpstr>Example</vt:lpstr>
      <vt:lpstr>Electric Machines in Nature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Stepper Motors</dc:title>
  <dc:creator>Iordache, Marian</dc:creator>
  <cp:lastModifiedBy>Iordache, Marian</cp:lastModifiedBy>
  <cp:revision>30</cp:revision>
  <dcterms:created xsi:type="dcterms:W3CDTF">2020-05-03T02:49:53Z</dcterms:created>
  <dcterms:modified xsi:type="dcterms:W3CDTF">2021-07-24T03:52:30Z</dcterms:modified>
</cp:coreProperties>
</file>