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71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E56B98-66CC-404E-8A10-420E00D9CCCE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42185-6AB2-4739-AF66-2C084EEB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189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docs/sum/shaded2.fig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2185-6AB2-4739-AF66-2C084EEB2A8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715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docs/online/</a:t>
            </a:r>
            <a:r>
              <a:rPr lang="en-US" dirty="0" err="1"/>
              <a:t>sphase.fig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2185-6AB2-4739-AF66-2C084EEB2A8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463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docs/online/sphase2.fig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2185-6AB2-4739-AF66-2C084EEB2A8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3017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2185-6AB2-4739-AF66-2C084EEB2A8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7706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p =4; </a:t>
            </a:r>
            <a:r>
              <a:rPr lang="en-US" dirty="0" err="1"/>
              <a:t>xm</a:t>
            </a:r>
            <a:r>
              <a:rPr lang="en-US" dirty="0"/>
              <a:t> = 200;x2 = 2; x1 = 2; r1 = 2; r2 = 1; v1 = 120; f = 60; s = 0.05; sb = 2-s; </a:t>
            </a:r>
            <a:r>
              <a:rPr lang="en-US" dirty="0" err="1"/>
              <a:t>zf</a:t>
            </a:r>
            <a:r>
              <a:rPr lang="en-US" dirty="0"/>
              <a:t> = par(j*</a:t>
            </a:r>
            <a:r>
              <a:rPr lang="en-US" dirty="0" err="1"/>
              <a:t>xm</a:t>
            </a:r>
            <a:r>
              <a:rPr lang="en-US" dirty="0"/>
              <a:t>/2, j*x2/2+r2/2/s); </a:t>
            </a:r>
            <a:r>
              <a:rPr lang="en-US" dirty="0" err="1"/>
              <a:t>z_f</a:t>
            </a:r>
            <a:r>
              <a:rPr lang="en-US" dirty="0"/>
              <a:t> = </a:t>
            </a:r>
            <a:r>
              <a:rPr lang="en-US" dirty="0" err="1"/>
              <a:t>mpolar</a:t>
            </a:r>
            <a:r>
              <a:rPr lang="en-US" dirty="0"/>
              <a:t>(</a:t>
            </a:r>
            <a:r>
              <a:rPr lang="en-US" dirty="0" err="1"/>
              <a:t>zf</a:t>
            </a:r>
            <a:r>
              <a:rPr lang="en-US" dirty="0"/>
              <a:t>), </a:t>
            </a:r>
            <a:r>
              <a:rPr lang="en-US" dirty="0" err="1"/>
              <a:t>zb</a:t>
            </a:r>
            <a:r>
              <a:rPr lang="en-US" dirty="0"/>
              <a:t> =  par(j*</a:t>
            </a:r>
            <a:r>
              <a:rPr lang="en-US" dirty="0" err="1"/>
              <a:t>xm</a:t>
            </a:r>
            <a:r>
              <a:rPr lang="en-US" dirty="0"/>
              <a:t>/2, j*x2/2+r2/2/sb); </a:t>
            </a:r>
            <a:r>
              <a:rPr lang="en-US" dirty="0" err="1"/>
              <a:t>z_b</a:t>
            </a:r>
            <a:r>
              <a:rPr lang="en-US" dirty="0"/>
              <a:t> = </a:t>
            </a:r>
            <a:r>
              <a:rPr lang="en-US" dirty="0" err="1"/>
              <a:t>mpolar</a:t>
            </a:r>
            <a:r>
              <a:rPr lang="en-US" dirty="0"/>
              <a:t>(</a:t>
            </a:r>
            <a:r>
              <a:rPr lang="en-US" dirty="0" err="1"/>
              <a:t>zb</a:t>
            </a:r>
            <a:r>
              <a:rPr lang="en-US" dirty="0"/>
              <a:t>), z = r1+j*x1+zf+zb; </a:t>
            </a:r>
            <a:r>
              <a:rPr lang="en-US" dirty="0" err="1"/>
              <a:t>z_t</a:t>
            </a:r>
            <a:r>
              <a:rPr lang="en-US" dirty="0"/>
              <a:t> = </a:t>
            </a:r>
            <a:r>
              <a:rPr lang="en-US" dirty="0" err="1"/>
              <a:t>mpolar</a:t>
            </a:r>
            <a:r>
              <a:rPr lang="en-US" dirty="0"/>
              <a:t>(z), i1 = v1/z; p1 = abs(i1)^2*real(z); pd = abs(i1)^2*(1-s)*(real(</a:t>
            </a:r>
            <a:r>
              <a:rPr lang="en-US" dirty="0" err="1"/>
              <a:t>zf</a:t>
            </a:r>
            <a:r>
              <a:rPr lang="en-US" dirty="0"/>
              <a:t>)-real(</a:t>
            </a:r>
            <a:r>
              <a:rPr lang="en-US" dirty="0" err="1"/>
              <a:t>zb</a:t>
            </a:r>
            <a:r>
              <a:rPr lang="en-US" dirty="0"/>
              <a:t>)); n = 120*f/p*(1-s); w = n/60*2*pi; T = pd/w, eta = pd/p1, eta2 = (1-s)*(real(</a:t>
            </a:r>
            <a:r>
              <a:rPr lang="en-US" dirty="0" err="1"/>
              <a:t>zf</a:t>
            </a:r>
            <a:r>
              <a:rPr lang="en-US" dirty="0"/>
              <a:t>)-real(</a:t>
            </a:r>
            <a:r>
              <a:rPr lang="en-US" dirty="0" err="1"/>
              <a:t>zb</a:t>
            </a:r>
            <a:r>
              <a:rPr lang="en-US" dirty="0"/>
              <a:t>))/real(z)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2185-6AB2-4739-AF66-2C084EEB2A8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8748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2185-6AB2-4739-AF66-2C084EEB2A8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4925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2185-6AB2-4739-AF66-2C084EEB2A8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98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docs/sum/shaded2.fig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2185-6AB2-4739-AF66-2C084EEB2A8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978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presm</a:t>
            </a:r>
            <a:r>
              <a:rPr lang="en-US" dirty="0"/>
              <a:t>/</a:t>
            </a:r>
            <a:r>
              <a:rPr lang="en-US" dirty="0" err="1"/>
              <a:t>sfield.fig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2185-6AB2-4739-AF66-2C084EEB2A8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7665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docs/sum/shaded2.fig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2185-6AB2-4739-AF66-2C084EEB2A8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246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docs/sum/shaded2.fig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2185-6AB2-4739-AF66-2C084EEB2A8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059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docs/sum/shaded2.fig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2185-6AB2-4739-AF66-2C084EEB2A8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33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docs/sum/</a:t>
            </a:r>
            <a:r>
              <a:rPr lang="en-US" dirty="0" err="1"/>
              <a:t>shaded.fig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2185-6AB2-4739-AF66-2C084EEB2A8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4237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docs/sum/shaded2.fig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2185-6AB2-4739-AF66-2C084EEB2A8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4725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docs/online/</a:t>
            </a:r>
            <a:r>
              <a:rPr lang="en-US" dirty="0" err="1"/>
              <a:t>sphase.fig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2185-6AB2-4739-AF66-2C084EEB2A8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915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6294A-73CD-4838-A4D3-170A11F7F3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2CA3D3-E3A6-4135-A9EC-56EB13B42B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0ADC6D-6F23-436A-8817-9F518FBF7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48260-3088-4B89-BF47-EB26A06DABEC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3E877D-7B68-4043-A542-1BAD83ECA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C476DC-93DF-4DCA-B428-9CFF0F8EF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22173-4C53-49DB-87EC-558120B0C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60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00195-C92A-4AC8-924F-AADD0C668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53399D-AFFA-4E05-9DB5-CAFD2D4F2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8A3731-54F9-464F-AEC0-D5C6F1DDF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48260-3088-4B89-BF47-EB26A06DABEC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D235D8-266A-45C1-A60E-62E4239F0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34A967-7B39-491C-92C6-AEE71555C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22173-4C53-49DB-87EC-558120B0C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540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AB0C02-B9E9-4618-B97E-C97F46A2A3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9C13D3-6D76-4568-8DB6-9C8CEA9C0D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78F09-94D1-4B6B-B3FA-6BB006DFE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48260-3088-4B89-BF47-EB26A06DABEC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985FF-3569-4583-BA30-15E5715FD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EA32C7-3CEC-41A6-B717-567515878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22173-4C53-49DB-87EC-558120B0C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4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A7934-7D33-4C93-A323-44A3E8B58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B6912-C2FD-4AC1-95E5-42FB4A537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4A2BF2-75E7-48BC-9EFF-092DF82F9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48260-3088-4B89-BF47-EB26A06DABEC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4F09A-4E8B-41F3-B472-858BD22AB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2613C9-06F4-46A8-8FE5-39D70F3EB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22173-4C53-49DB-87EC-558120B0C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14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0AE0B-BB62-4ECD-A23A-928F94EB4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D69841-CA37-40C9-BC44-AEEA3D07D2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7E40C-E026-412D-8197-3E2C48E6E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48260-3088-4B89-BF47-EB26A06DABEC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B17FB1-8CF6-45B4-8218-9575CF758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B2D69-919E-4FEA-8B50-A270E4459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22173-4C53-49DB-87EC-558120B0C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52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0D606-0CCA-494D-A9BB-3E9F3DDAC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745C7-5710-42ED-9D40-FCA8A1EC46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7CE919-1473-4EC0-B2C6-A2330BDB89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289EDC-0811-4DB7-9364-8BA017207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48260-3088-4B89-BF47-EB26A06DABEC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23EB19-9C35-4123-B6CC-156F2FAA3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0F0D60-4AEF-4A84-942C-BB038882E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22173-4C53-49DB-87EC-558120B0C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462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1BE28-C5FD-42D2-9EFD-30770C315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15B3F-2E98-4688-AEF4-364063D3C5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A5AA7B-D0FC-40B6-A440-2B5A0FFEA9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577E43-209C-4619-9F44-3470EB564B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E7E0DC-A0BF-4E1E-932F-71D13E05AC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1B148D-6B39-4AB5-9EDF-9920A35EE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48260-3088-4B89-BF47-EB26A06DABEC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4899A5-3685-4596-AA36-2CCDE3B91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50C9ED-752B-4592-817B-9CD11BCAB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22173-4C53-49DB-87EC-558120B0C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513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78BB6-ADAB-43A7-932A-AC89E4A96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AD0B69-E3EE-4776-825C-43346DBFC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48260-3088-4B89-BF47-EB26A06DABEC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860358-0222-4637-891D-151F4AB68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8D720C-95A1-428E-B3BB-5BE2859B2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22173-4C53-49DB-87EC-558120B0C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506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8E924C-CB06-4CF3-AD07-48B50BF3D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48260-3088-4B89-BF47-EB26A06DABEC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3808B6-56A1-4177-AA80-8FB34F668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190EE4-43E2-4CF2-99B6-46F224D4C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22173-4C53-49DB-87EC-558120B0C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287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D7198-B315-4726-BABF-3DA164555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B9CD7-D98F-42CB-8939-2250A0450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70C4AA-A426-460D-82F9-022F1A261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E51870-5B6C-4409-882D-ABE63E72A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48260-3088-4B89-BF47-EB26A06DABEC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EA592D-B54D-44AE-B4AB-44F5370B4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B400C9-D3DC-4C00-98DF-EB6A428AE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22173-4C53-49DB-87EC-558120B0C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654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AF163-9B2A-444B-ADC5-190C2B2D2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008D7B-8089-40E2-A7CC-EA588088AF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B4F981-B86A-413E-B322-917CC6351E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744CC5-4960-4DEC-ADBE-FC9236549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48260-3088-4B89-BF47-EB26A06DABEC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4DE53B-BD4A-4548-9D0D-9CAD88945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C72BB-0808-4E3B-96CE-3EB021242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22173-4C53-49DB-87EC-558120B0C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642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203A54-09CA-4E02-83F4-8826899D4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68EFF6-B564-4E3A-AA9F-7294570AAC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B658B-C016-496D-BFC8-B6D99F5EEE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48260-3088-4B89-BF47-EB26A06DABEC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3FDB8-4AFD-4B3B-8371-853E3EC46D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F4A8E2-01F6-4FEA-B8F5-1D2FF5B42C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22173-4C53-49DB-87EC-558120B0C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744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7AA90-BB4A-4222-8747-AF0D7A9514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Single-Phase Induction Motors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E976FA6-5776-450D-89E6-49A12441E405}"/>
              </a:ext>
            </a:extLst>
          </p:cNvPr>
          <p:cNvSpPr txBox="1">
            <a:spLocks/>
          </p:cNvSpPr>
          <p:nvPr/>
        </p:nvSpPr>
        <p:spPr>
          <a:xfrm>
            <a:off x="193830" y="5666150"/>
            <a:ext cx="9218428" cy="7072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M.V. Iordache, </a:t>
            </a:r>
            <a:r>
              <a:rPr lang="en-US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EEGR3523 Mechatronics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Spring 2020, LeTourneau University</a:t>
            </a:r>
          </a:p>
        </p:txBody>
      </p:sp>
    </p:spTree>
    <p:extLst>
      <p:ext uri="{BB962C8B-B14F-4D97-AF65-F5344CB8AC3E}">
        <p14:creationId xmlns:p14="http://schemas.microsoft.com/office/powerpoint/2010/main" val="2765338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ECCA7-1048-4F6A-8A1F-92AC97276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75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Electric Model of Single-Phase Induction Motors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A4D51-6223-4D87-AAC9-B9F3B0F5E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0878"/>
            <a:ext cx="10515600" cy="5321997"/>
          </a:xfrm>
        </p:spPr>
        <p:txBody>
          <a:bodyPr>
            <a:normAutofit/>
          </a:bodyPr>
          <a:lstStyle/>
          <a:p>
            <a:r>
              <a:rPr lang="en-US" sz="2400" dirty="0"/>
              <a:t>The model resembles the per-phase model of polyphase induction motors.</a:t>
            </a:r>
          </a:p>
          <a:p>
            <a:r>
              <a:rPr lang="en-US" sz="2400" dirty="0"/>
              <a:t>There are differences because single phase motors have two rotating fields.</a:t>
            </a:r>
          </a:p>
          <a:p>
            <a:pPr>
              <a:spcBef>
                <a:spcPts val="0"/>
              </a:spcBef>
            </a:pP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15081B-C4B5-452E-8E45-B34F724891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22343" y="2308302"/>
            <a:ext cx="7205907" cy="418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85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ECCA7-1048-4F6A-8A1F-92AC97276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75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Electric Model of Single-Phase Induction Motors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CA4D51-6223-4D87-AAC9-B9F3B0F5EB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70878"/>
                <a:ext cx="10515600" cy="5321997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/>
                  <a:t> be the speed of the motor.</a:t>
                </a:r>
              </a:p>
              <a:p>
                <a:r>
                  <a:rPr lang="en-US" sz="2400" dirty="0"/>
                  <a:t>The slip with respect to the forward field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The slip with respect to the backward field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sSub>
                          <m:sSubPr>
                            <m:ctrlP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den>
                    </m:f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=2−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dirty="0">
                    <a:solidFill>
                      <a:srgbClr val="7030A0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/>
                  <a:t> are the stator resistance</a:t>
                </a:r>
              </a:p>
              <a:p>
                <a:pPr marL="234950" indent="0">
                  <a:spcBef>
                    <a:spcPts val="0"/>
                  </a:spcBef>
                  <a:buNone/>
                </a:pPr>
                <a:r>
                  <a:rPr lang="en-US" sz="2400" dirty="0"/>
                  <a:t>and reactance, respectively.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</m:oMath>
                </a14:m>
                <a:r>
                  <a:rPr lang="en-US" sz="2400" dirty="0"/>
                  <a:t> correspond to the </a:t>
                </a:r>
              </a:p>
              <a:p>
                <a:pPr marL="234950" indent="0">
                  <a:spcBef>
                    <a:spcPts val="0"/>
                  </a:spcBef>
                  <a:buNone/>
                </a:pPr>
                <a:r>
                  <a:rPr lang="en-US" sz="2400" dirty="0"/>
                  <a:t>resistance and reactance, </a:t>
                </a:r>
              </a:p>
              <a:p>
                <a:pPr marL="234950" indent="0">
                  <a:spcBef>
                    <a:spcPts val="0"/>
                  </a:spcBef>
                  <a:buNone/>
                </a:pPr>
                <a:r>
                  <a:rPr lang="en-US" sz="2400" dirty="0"/>
                  <a:t>respectively, of the rotor.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sz="2400" dirty="0"/>
                  <a:t> models that the magnetic </a:t>
                </a:r>
              </a:p>
              <a:p>
                <a:pPr marL="234950" indent="0">
                  <a:spcBef>
                    <a:spcPts val="0"/>
                  </a:spcBef>
                  <a:buNone/>
                </a:pPr>
                <a:r>
                  <a:rPr lang="en-US" sz="2400" dirty="0"/>
                  <a:t>coupling of the rotor and stator is </a:t>
                </a:r>
              </a:p>
              <a:p>
                <a:pPr marL="234950" indent="0">
                  <a:spcBef>
                    <a:spcPts val="0"/>
                  </a:spcBef>
                  <a:buNone/>
                </a:pPr>
                <a:r>
                  <a:rPr lang="en-US" sz="2400" dirty="0"/>
                  <a:t>imperfect.</a:t>
                </a:r>
              </a:p>
              <a:p>
                <a:endParaRPr lang="en-US" sz="2400" dirty="0"/>
              </a:p>
              <a:p>
                <a:pPr>
                  <a:spcBef>
                    <a:spcPts val="0"/>
                  </a:spcBef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CA4D51-6223-4D87-AAC9-B9F3B0F5EB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70878"/>
                <a:ext cx="10515600" cy="5321997"/>
              </a:xfrm>
              <a:blipFill>
                <a:blip r:embed="rId3"/>
                <a:stretch>
                  <a:fillRect l="-812" t="-1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1415081B-C4B5-452E-8E45-B34F724891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68267" y="3002208"/>
            <a:ext cx="5952802" cy="3456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411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415081B-C4B5-452E-8E45-B34F724891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6000" y="2810107"/>
            <a:ext cx="5486681" cy="368276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77ECCA7-1048-4F6A-8A1F-92AC97276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75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Electric Model of Single-Phase Induction Motors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CA4D51-6223-4D87-AAC9-B9F3B0F5EB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70878"/>
                <a:ext cx="10515600" cy="5321997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/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/>
                  <a:t> be the rms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/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The input average power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,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/>
                  <a:t> denote the phase angles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/>
                  <a:t>, respectively.</a:t>
                </a:r>
              </a:p>
              <a:p>
                <a:r>
                  <a:rPr lang="en-US" sz="2400" dirty="0"/>
                  <a:t>Recalling that reactances do not dissipate power, </a:t>
                </a:r>
              </a:p>
              <a:p>
                <a:pPr marL="45720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sSubSup>
                        <m:sSubSup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sSubSup>
                        <m:sSub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/2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/>
                  <a:t> is the stator copper loss.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  <m:sup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sSubSup>
                      <m:sSubSup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/2</m:t>
                    </m:r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  <m:sup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sSubSup>
                      <m:sSubSup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/2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is the </a:t>
                </a:r>
              </a:p>
              <a:p>
                <a:pPr marL="234950" indent="0">
                  <a:spcBef>
                    <a:spcPts val="0"/>
                  </a:spcBef>
                  <a:buNone/>
                </a:pPr>
                <a:r>
                  <a:rPr lang="en-US" sz="2400" dirty="0"/>
                  <a:t>rotor power.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  <m:sup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sSubSup>
                      <m:sSubSup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  <m:sup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sSubSup>
                      <m:sSubSup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is the rotor copper loss.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  <m:sup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sSubSup>
                          <m:sSubSup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  <m:sup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sSubSup>
                          <m:sSubSup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</m:e>
                    </m:d>
                  </m:oMath>
                </a14:m>
                <a:r>
                  <a:rPr lang="en-US" sz="2400" dirty="0"/>
                  <a:t> is the</a:t>
                </a:r>
              </a:p>
              <a:p>
                <a:pPr marL="234950" indent="0">
                  <a:spcBef>
                    <a:spcPts val="0"/>
                  </a:spcBef>
                  <a:buNone/>
                </a:pPr>
                <a:r>
                  <a:rPr lang="en-US" sz="2400" dirty="0"/>
                  <a:t>developed power.</a:t>
                </a:r>
              </a:p>
              <a:p>
                <a:pPr marL="234950" indent="-234950"/>
                <a:r>
                  <a:rPr lang="en-US" sz="2400" dirty="0"/>
                  <a:t>Thus, the torque satisfies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CA4D51-6223-4D87-AAC9-B9F3B0F5EB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70878"/>
                <a:ext cx="10515600" cy="5321997"/>
              </a:xfrm>
              <a:blipFill>
                <a:blip r:embed="rId4"/>
                <a:stretch>
                  <a:fillRect l="-812" t="-1375" b="-8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1368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ECCA7-1048-4F6A-8A1F-92AC97276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75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Example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CA4D51-6223-4D87-AAC9-B9F3B0F5EB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70878"/>
                <a:ext cx="10515600" cy="532199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7030A0"/>
                    </a:solidFill>
                  </a:rPr>
                  <a:t>The motor is powered at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120 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 rms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60 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𝐻𝑧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. What is the maximum speed of the motor? Can the direction of rotation be reversed?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synchronous speed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120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120⋅60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=3600 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𝑟𝑝𝑚</m:t>
                      </m:r>
                    </m:oMath>
                  </m:oMathPara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motor speed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maximum speed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=3600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𝑟𝑝𝑚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Practical motors cannot reach the </a:t>
                </a:r>
              </a:p>
              <a:p>
                <a:pPr marL="234950" indent="0">
                  <a:spcBef>
                    <a:spcPts val="0"/>
                  </a:spcBef>
                  <a:buNone/>
                </a:pPr>
                <a:r>
                  <a:rPr lang="en-US" sz="2400" i="1" dirty="0">
                    <a:solidFill>
                      <a:srgbClr val="002060"/>
                    </a:solidFill>
                  </a:rPr>
                  <a:t>synchronous speed because the torque is</a:t>
                </a:r>
              </a:p>
              <a:p>
                <a:pPr marL="234950" indent="0">
                  <a:spcBef>
                    <a:spcPts val="0"/>
                  </a:spcBef>
                  <a:buNone/>
                </a:pPr>
                <a:r>
                  <a:rPr lang="en-US" sz="2400" i="1" dirty="0">
                    <a:solidFill>
                      <a:srgbClr val="002060"/>
                    </a:solidFill>
                  </a:rPr>
                  <a:t>zero at the synchronous speed and the</a:t>
                </a:r>
              </a:p>
              <a:p>
                <a:pPr marL="234950" indent="0">
                  <a:spcBef>
                    <a:spcPts val="0"/>
                  </a:spcBef>
                  <a:buNone/>
                </a:pPr>
                <a:r>
                  <a:rPr lang="en-US" sz="2400" i="1" dirty="0">
                    <a:solidFill>
                      <a:srgbClr val="002060"/>
                    </a:solidFill>
                  </a:rPr>
                  <a:t>motor has to overcome friction.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This motor turns counterclockwise and its</a:t>
                </a:r>
              </a:p>
              <a:p>
                <a:pPr marL="234950" indent="0">
                  <a:spcBef>
                    <a:spcPts val="0"/>
                  </a:spcBef>
                  <a:buNone/>
                </a:pPr>
                <a:r>
                  <a:rPr lang="en-US" sz="2400" i="1" dirty="0">
                    <a:solidFill>
                      <a:srgbClr val="002060"/>
                    </a:solidFill>
                  </a:rPr>
                  <a:t>direction cannot be reversed.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CA4D51-6223-4D87-AAC9-B9F3B0F5EB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70878"/>
                <a:ext cx="10515600" cy="5321997"/>
              </a:xfrm>
              <a:blipFill>
                <a:blip r:embed="rId3"/>
                <a:stretch>
                  <a:fillRect l="-928" t="-1604" r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95251ACF-2A6E-4D8F-81C5-C21611523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0732" y="3544283"/>
            <a:ext cx="4663068" cy="294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32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ECCA7-1048-4F6A-8A1F-92AC97276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75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Example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CA4D51-6223-4D87-AAC9-B9F3B0F5EB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70878"/>
                <a:ext cx="10515600" cy="532199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7030A0"/>
                    </a:solidFill>
                  </a:rPr>
                  <a:t>A single phase induction motor has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 poles, is powered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=120 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 rms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60 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𝐻𝑧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, has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=2 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𝛺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=1 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𝛺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=2 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𝛺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=2 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𝛺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=200 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𝛺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. Find the torque and the efficiency when the motor has a slip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5%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slip of the rotor with respect to the backward field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=2−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=1.95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Let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4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||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sSubSup>
                                <m:sSubSupPr>
                                  <m:ctrlP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den>
                          </m:f>
                        </m:e>
                      </m:d>
                      <m:r>
                        <a:rPr lang="en-US" sz="24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=9.9</m:t>
                      </m:r>
                      <m:r>
                        <a:rPr lang="en-US" sz="240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∠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11.37</m:t>
                          </m:r>
                        </m:e>
                        <m:sup>
                          <m:r>
                            <a:rPr lang="en-US" sz="24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||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sSubSup>
                                <m:sSubSup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=1.02</m:t>
                      </m:r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∠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75.76</m:t>
                          </m:r>
                        </m:e>
                        <m:sup>
                          <m: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total impedance of the motor is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𝒁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sub>
                      </m:sSub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12.94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∠</m:t>
                      </m:r>
                      <m:r>
                        <a:rPr lang="en-US" sz="2400" b="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22.4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input current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𝒁</m:t>
                            </m:r>
                          </m:e>
                        </m:d>
                      </m:den>
                    </m:f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=9.27 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>
                    <a:solidFill>
                      <a:srgbClr val="00B050"/>
                    </a:solidFill>
                  </a:rPr>
                  <a:t> rms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endParaRPr lang="en-US" sz="2400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CA4D51-6223-4D87-AAC9-B9F3B0F5EB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70878"/>
                <a:ext cx="10515600" cy="5321997"/>
              </a:xfrm>
              <a:blipFill>
                <a:blip r:embed="rId3"/>
                <a:stretch>
                  <a:fillRect l="-928" t="-1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2770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ECCA7-1048-4F6A-8A1F-92AC97276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75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Example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CA4D51-6223-4D87-AAC9-B9F3B0F5EB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70878"/>
                <a:ext cx="10515600" cy="5321997"/>
              </a:xfrm>
            </p:spPr>
            <p:txBody>
              <a:bodyPr>
                <a:normAutofit/>
              </a:bodyPr>
              <a:lstStyle/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total rotor power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𝑅𝑒𝑎𝑙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𝒁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𝑅𝑒𝑎𝑙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i="1" dirty="0">
                  <a:solidFill>
                    <a:srgbClr val="0070C0"/>
                  </a:solidFill>
                </a:endParaRP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developed power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𝑅𝑒𝑎𝑙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𝒁</m:t>
                              </m:r>
                            </m:e>
                            <m:sub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𝑅𝑒𝑎𝑙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𝒁</m:t>
                              </m:r>
                            </m:e>
                            <m:sub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sz="2400" b="0" i="1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d>
                        <m:dPr>
                          <m:ctrlP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d>
                        <m:dPr>
                          <m:ctrlP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𝑅𝑒𝑎𝑙</m:t>
                          </m:r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b="1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𝒁</m:t>
                                  </m:r>
                                </m:e>
                                <m:sub>
                                  <m:r>
                                    <a:rPr lang="en-US" sz="2400" b="1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𝒇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𝑅𝑒𝑎𝑙</m:t>
                          </m:r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b="1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𝒁</m:t>
                                  </m:r>
                                </m:e>
                                <m:sub>
                                  <m:r>
                                    <a:rPr lang="en-US" sz="2400" b="1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US" sz="2400" i="1" dirty="0">
                  <a:solidFill>
                    <a:srgbClr val="0070C0"/>
                  </a:solidFill>
                </a:endParaRP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torque is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(1−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2400" i="1" dirty="0">
                  <a:solidFill>
                    <a:srgbClr val="0070C0"/>
                  </a:solidFill>
                </a:endParaRPr>
              </a:p>
              <a:p>
                <a:pPr marL="234950" indent="0">
                  <a:buNone/>
                </a:pPr>
                <a:r>
                  <a:rPr lang="en-US" sz="2400" i="1" dirty="0">
                    <a:solidFill>
                      <a:srgbClr val="002060"/>
                    </a:solidFill>
                  </a:rPr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120</m:t>
                        </m:r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=188.5 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𝑟𝑎𝑑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Thus,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4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4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24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𝑅𝑒𝑎𝑙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𝒁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𝑅𝑒𝑎𝑙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𝒁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𝒃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=4.31 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𝑁𝑚</m:t>
                      </m:r>
                    </m:oMath>
                  </m:oMathPara>
                </a14:m>
                <a:endParaRPr lang="en-US" sz="2400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CA4D51-6223-4D87-AAC9-B9F3B0F5EB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70878"/>
                <a:ext cx="10515600" cy="5321997"/>
              </a:xfrm>
              <a:blipFill>
                <a:blip r:embed="rId3"/>
                <a:stretch>
                  <a:fillRect l="-812" t="-1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0111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ECCA7-1048-4F6A-8A1F-92AC97276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75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Example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CA4D51-6223-4D87-AAC9-B9F3B0F5EB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70878"/>
                <a:ext cx="10515600" cy="5321997"/>
              </a:xfrm>
            </p:spPr>
            <p:txBody>
              <a:bodyPr>
                <a:normAutofit/>
              </a:bodyPr>
              <a:lstStyle/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efficiency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𝜂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𝑅𝑒𝑎𝑙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𝒁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𝑅𝑒𝑎𝑙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𝒁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𝒃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num>
                        <m:den>
                          <m:sSubSup>
                            <m:sSub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𝑅𝑒𝑎𝑙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𝒁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2400" i="1" dirty="0">
                  <a:solidFill>
                    <a:srgbClr val="0070C0"/>
                  </a:solidFill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𝜂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sz="24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𝑅𝑒𝑎𝑙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𝒁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𝑅𝑒𝑎𝑙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𝒁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𝒃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num>
                        <m:den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𝑅𝑒𝑎𝑙</m:t>
                          </m:r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𝒁</m:t>
                              </m:r>
                            </m:e>
                          </m:d>
                        </m:den>
                      </m:f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=75.12%</m:t>
                      </m:r>
                    </m:oMath>
                  </m:oMathPara>
                </a14:m>
                <a:endParaRPr lang="en-US" sz="2400" i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CA4D51-6223-4D87-AAC9-B9F3B0F5EB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70878"/>
                <a:ext cx="10515600" cy="5321997"/>
              </a:xfrm>
              <a:blipFill>
                <a:blip r:embed="rId3"/>
                <a:stretch>
                  <a:fillRect l="-812" t="-1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4811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ECCA7-1048-4F6A-8A1F-92AC97276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75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A4D51-6223-4D87-AAC9-B9F3B0F5E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0878"/>
            <a:ext cx="10515600" cy="5006085"/>
          </a:xfrm>
        </p:spPr>
        <p:txBody>
          <a:bodyPr>
            <a:normAutofit/>
          </a:bodyPr>
          <a:lstStyle/>
          <a:p>
            <a:r>
              <a:rPr lang="en-US" sz="2400" dirty="0"/>
              <a:t>AC motors rely on a rotating magnetic field.</a:t>
            </a:r>
          </a:p>
          <a:p>
            <a:pPr lvl="1"/>
            <a:r>
              <a:rPr lang="en-US" dirty="0"/>
              <a:t>The rotor of a synchronous motor follows the field at the same speed.</a:t>
            </a:r>
          </a:p>
          <a:p>
            <a:pPr lvl="1"/>
            <a:r>
              <a:rPr lang="en-US" dirty="0"/>
              <a:t>The rotor of an induction motor rotates because of the currents induced in it by the rotating field. </a:t>
            </a:r>
          </a:p>
          <a:p>
            <a:r>
              <a:rPr lang="en-US" sz="2400" dirty="0"/>
              <a:t>In a single phase motor, however, the magnetic field of the stator does not rotate.</a:t>
            </a:r>
          </a:p>
          <a:p>
            <a:r>
              <a:rPr lang="en-US" sz="2400" dirty="0"/>
              <a:t>For example, consider a single-phase motor with two stator poles.</a:t>
            </a:r>
          </a:p>
          <a:p>
            <a:r>
              <a:rPr lang="en-US" sz="2400" dirty="0"/>
              <a:t>Depending on the direction of the current, the </a:t>
            </a:r>
          </a:p>
          <a:p>
            <a:pPr marL="234950" indent="0">
              <a:spcBef>
                <a:spcPts val="0"/>
              </a:spcBef>
              <a:buNone/>
            </a:pPr>
            <a:r>
              <a:rPr lang="en-US" sz="2400" dirty="0"/>
              <a:t>direction of the field is left-to-right or right-to-left.</a:t>
            </a:r>
          </a:p>
          <a:p>
            <a:r>
              <a:rPr lang="en-US" sz="2400" dirty="0"/>
              <a:t>The field pulsates, but does not rotate!</a:t>
            </a:r>
          </a:p>
          <a:p>
            <a:r>
              <a:rPr lang="en-US" sz="2400" dirty="0"/>
              <a:t>Additional stator poles connected to the same phase</a:t>
            </a:r>
          </a:p>
          <a:p>
            <a:pPr marL="234950" indent="0">
              <a:spcBef>
                <a:spcPts val="0"/>
              </a:spcBef>
              <a:buNone/>
            </a:pPr>
            <a:r>
              <a:rPr lang="en-US" sz="2400" dirty="0"/>
              <a:t>will not make the field rotate.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29D073-B9CC-4527-B7EF-0C8AD08B7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0098" y="3843952"/>
            <a:ext cx="3413207" cy="215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629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ECCA7-1048-4F6A-8A1F-92AC97276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75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The Stator Field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CA4D51-6223-4D87-AAC9-B9F3B0F5EB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70878"/>
                <a:ext cx="10515600" cy="5006085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Consider a single-phase stator in which all poles are connected to the same phase.</a:t>
                </a:r>
              </a:p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400" dirty="0"/>
                  <a:t> be the number of poles.</a:t>
                </a:r>
              </a:p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2400" dirty="0"/>
                  <a:t> be the pole pitch angle (the angle between two adjacent poles).</a:t>
                </a:r>
              </a:p>
              <a:p>
                <a:r>
                  <a:rPr lang="en-US" sz="2400" dirty="0"/>
                  <a:t>Consider the flux density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400" dirty="0"/>
                  <a:t> of the stator field inside of the rotor, near the surface of the rotor. </a:t>
                </a:r>
              </a:p>
              <a:p>
                <a:r>
                  <a:rPr lang="en-US" sz="2400" dirty="0"/>
                  <a:t>The flux density is sinusoidal, because the stator current is sinusoidal.</a:t>
                </a:r>
              </a:p>
              <a:p>
                <a:r>
                  <a:rPr lang="en-US" sz="2400" dirty="0"/>
                  <a:t>The coils of the stator poles are connected so that they produce fields in opposite directions.</a:t>
                </a:r>
              </a:p>
              <a:p>
                <a:r>
                  <a:rPr lang="en-US" sz="2400" dirty="0"/>
                  <a:t>So 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2400" dirty="0"/>
                  <a:t> near a stator pole, then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=−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2400" dirty="0"/>
                  <a:t> near an adjacent stator pole.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CA4D51-6223-4D87-AAC9-B9F3B0F5EB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70878"/>
                <a:ext cx="10515600" cy="5006085"/>
              </a:xfrm>
              <a:blipFill>
                <a:blip r:embed="rId3"/>
                <a:stretch>
                  <a:fillRect l="-812" t="-1705" r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3015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ECCA7-1048-4F6A-8A1F-92AC97276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75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The Stator Field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CA4D51-6223-4D87-AAC9-B9F3B0F5EB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70878"/>
                <a:ext cx="6997382" cy="5321997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The field at an angle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400" dirty="0"/>
                  <a:t> could be approximated by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en-US" sz="2400" dirty="0"/>
              </a:p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/2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Note that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  <a:p>
                <a:r>
                  <a:rPr lang="en-US" sz="2400" dirty="0"/>
                  <a:t>The first term,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𝜃</m:t>
                            </m:r>
                          </m:e>
                        </m:d>
                      </m:e>
                    </m:func>
                  </m:oMath>
                </a14:m>
                <a:r>
                  <a:rPr lang="en-US" sz="2400" dirty="0"/>
                  <a:t>, describes a field that rotates in the direction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400" dirty="0"/>
                  <a:t> (clockwise in the figure).</a:t>
                </a:r>
              </a:p>
              <a:p>
                <a:r>
                  <a:rPr lang="en-US" sz="2400" dirty="0"/>
                  <a:t>The second term,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𝜃</m:t>
                            </m:r>
                          </m:e>
                        </m:d>
                      </m:e>
                    </m:func>
                  </m:oMath>
                </a14:m>
                <a:r>
                  <a:rPr lang="en-US" sz="2400" dirty="0"/>
                  <a:t>, describes a field rotating in the opposite direction (counterclockwise in the figure).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CA4D51-6223-4D87-AAC9-B9F3B0F5EB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70878"/>
                <a:ext cx="6997382" cy="5321997"/>
              </a:xfrm>
              <a:blipFill>
                <a:blip r:embed="rId3"/>
                <a:stretch>
                  <a:fillRect l="-1221" t="-1604" b="-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38877AF2-5D5A-417F-9DCC-C48FB3E924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582" y="914395"/>
            <a:ext cx="3886208" cy="5029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161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ECCA7-1048-4F6A-8A1F-92AC97276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75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The Stator Field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A4D51-6223-4D87-AAC9-B9F3B0F5E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0878"/>
            <a:ext cx="10515600" cy="5006085"/>
          </a:xfrm>
        </p:spPr>
        <p:txBody>
          <a:bodyPr>
            <a:normAutofit/>
          </a:bodyPr>
          <a:lstStyle/>
          <a:p>
            <a:r>
              <a:rPr lang="en-US" sz="2400" dirty="0"/>
              <a:t>We conclude that the stator field of a single phase motor consists of two rotating fields rotating in opposite directions.</a:t>
            </a:r>
          </a:p>
          <a:p>
            <a:r>
              <a:rPr lang="en-US" sz="2400" dirty="0"/>
              <a:t>The torques generated by the rotating fields are equal and in opposite directions. </a:t>
            </a:r>
          </a:p>
          <a:p>
            <a:r>
              <a:rPr lang="en-US" sz="2400" dirty="0"/>
              <a:t>Unless we ensure that one of the rotating fields is stronger, the motor will not start.</a:t>
            </a:r>
          </a:p>
          <a:p>
            <a:r>
              <a:rPr lang="en-US" sz="2400" dirty="0"/>
              <a:t>Once the rotor rotates, the torque produced by the field rotating in the same direction will be stronger, and the motor will run. </a:t>
            </a:r>
          </a:p>
        </p:txBody>
      </p:sp>
    </p:spTree>
    <p:extLst>
      <p:ext uri="{BB962C8B-B14F-4D97-AF65-F5344CB8AC3E}">
        <p14:creationId xmlns:p14="http://schemas.microsoft.com/office/powerpoint/2010/main" val="1854245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ECCA7-1048-4F6A-8A1F-92AC97276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75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Single-Phase Induction Motors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A4D51-6223-4D87-AAC9-B9F3B0F5E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0878"/>
            <a:ext cx="10515600" cy="5006085"/>
          </a:xfrm>
        </p:spPr>
        <p:txBody>
          <a:bodyPr>
            <a:normAutofit/>
          </a:bodyPr>
          <a:lstStyle/>
          <a:p>
            <a:r>
              <a:rPr lang="en-US" sz="2400" dirty="0"/>
              <a:t>Single-phase induction motors, in order to be self-starting, create an additional phase.</a:t>
            </a:r>
          </a:p>
          <a:p>
            <a:r>
              <a:rPr lang="en-US" sz="2400" dirty="0">
                <a:solidFill>
                  <a:srgbClr val="0070C0"/>
                </a:solidFill>
              </a:rPr>
              <a:t>Split-phase motors </a:t>
            </a:r>
            <a:r>
              <a:rPr lang="en-US" sz="2400" dirty="0"/>
              <a:t>have:</a:t>
            </a:r>
          </a:p>
          <a:p>
            <a:pPr lvl="1"/>
            <a:r>
              <a:rPr lang="en-US" dirty="0"/>
              <a:t>A main winding, that is always powered.</a:t>
            </a:r>
          </a:p>
          <a:p>
            <a:pPr lvl="1"/>
            <a:r>
              <a:rPr lang="en-US" dirty="0"/>
              <a:t>A starting winding, that is connected only when the motor starts.</a:t>
            </a:r>
          </a:p>
          <a:p>
            <a:r>
              <a:rPr lang="en-US" sz="2400" dirty="0"/>
              <a:t>The starting winding is disconnected by a centrifugal switch when the rotor reaches a sufficiently high speed.</a:t>
            </a:r>
          </a:p>
          <a:p>
            <a:r>
              <a:rPr lang="en-US" sz="2400" dirty="0"/>
              <a:t>The starting winding has a higher resistance and a different reactance/resistance ratio.</a:t>
            </a:r>
          </a:p>
          <a:p>
            <a:r>
              <a:rPr lang="en-US" sz="2400" dirty="0"/>
              <a:t>In this way, the current of the starting winding is out of phase with the current of the main winding.</a:t>
            </a:r>
          </a:p>
          <a:p>
            <a:r>
              <a:rPr lang="en-US" sz="2400" dirty="0"/>
              <a:t>This creates a second phase and in this way a predominant rotating field. </a:t>
            </a:r>
          </a:p>
        </p:txBody>
      </p:sp>
    </p:spTree>
    <p:extLst>
      <p:ext uri="{BB962C8B-B14F-4D97-AF65-F5344CB8AC3E}">
        <p14:creationId xmlns:p14="http://schemas.microsoft.com/office/powerpoint/2010/main" val="3336783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ECCA7-1048-4F6A-8A1F-92AC97276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75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Single-Phase Induction Motors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A4D51-6223-4D87-AAC9-B9F3B0F5E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0878"/>
            <a:ext cx="10515600" cy="5006085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Capacitor-start motors </a:t>
            </a:r>
            <a:r>
              <a:rPr lang="en-US" sz="2400" dirty="0"/>
              <a:t>have:</a:t>
            </a:r>
          </a:p>
          <a:p>
            <a:pPr lvl="1"/>
            <a:r>
              <a:rPr lang="en-US" dirty="0"/>
              <a:t>A main winding, that is always powered.</a:t>
            </a:r>
          </a:p>
          <a:p>
            <a:pPr lvl="1"/>
            <a:r>
              <a:rPr lang="en-US" dirty="0"/>
              <a:t>A starting winding, connected in series with a capacitor.</a:t>
            </a:r>
          </a:p>
          <a:p>
            <a:r>
              <a:rPr lang="en-US" sz="2400" dirty="0"/>
              <a:t>The capacitor causes the current of the starting winding to be out of phase with the current of the main winding. </a:t>
            </a:r>
          </a:p>
          <a:p>
            <a:r>
              <a:rPr lang="en-US" sz="2400" dirty="0"/>
              <a:t>This creates a second phase and in this way a predominant rotating field. </a:t>
            </a:r>
          </a:p>
          <a:p>
            <a:r>
              <a:rPr lang="en-US" sz="2400" dirty="0"/>
              <a:t>Some motors disconnect the starting winding after the rotor has reached a predetermined speed.</a:t>
            </a:r>
          </a:p>
          <a:p>
            <a:pPr lvl="1"/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B9A26BB-6157-4F8C-B3A2-06BC5A6C98CC}"/>
              </a:ext>
            </a:extLst>
          </p:cNvPr>
          <p:cNvGrpSpPr/>
          <p:nvPr/>
        </p:nvGrpSpPr>
        <p:grpSpPr>
          <a:xfrm>
            <a:off x="3869474" y="4179346"/>
            <a:ext cx="7484326" cy="2232605"/>
            <a:chOff x="3869474" y="4179346"/>
            <a:chExt cx="7484326" cy="2232605"/>
          </a:xfrm>
        </p:grpSpPr>
        <p:pic>
          <p:nvPicPr>
            <p:cNvPr id="5" name="Picture 4" descr="A picture containing banana, sitting, bicycle, table&#10;&#10;Description automatically generated">
              <a:extLst>
                <a:ext uri="{FF2B5EF4-FFF2-40B4-BE49-F238E27FC236}">
                  <a16:creationId xmlns:a16="http://schemas.microsoft.com/office/drawing/2014/main" id="{DE5E25C7-B015-412E-888F-42DDF4FA9A4B}"/>
                </a:ext>
                <a:ext uri="{C183D7F6-B498-43B3-948B-1728B52AA6E4}">
                  <adec:decorative xmlns:adec="http://schemas.microsoft.com/office/drawing/2017/decorative" val="0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7224132" y="4179346"/>
              <a:ext cx="4129668" cy="2232605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E3D5E3E-76BA-4D44-8FBB-BA2275560130}"/>
                </a:ext>
              </a:extLst>
            </p:cNvPr>
            <p:cNvSpPr txBox="1"/>
            <p:nvPr/>
          </p:nvSpPr>
          <p:spPr>
            <a:xfrm>
              <a:off x="3869474" y="5094128"/>
              <a:ext cx="351263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70C0"/>
                  </a:solidFill>
                </a:rPr>
                <a:t>Spring-loaded parts that are shifted off-center by the centrifugal force. They can turn off a switch at high enough speed.</a:t>
              </a: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45235A3-538E-4EDF-A3A5-14873E9333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82107" y="4806176"/>
              <a:ext cx="914400" cy="287953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5D79FB3-DBBA-49ED-BDF8-9744E85B28B5}"/>
                </a:ext>
              </a:extLst>
            </p:cNvPr>
            <p:cNvCxnSpPr>
              <a:cxnSpLocks/>
            </p:cNvCxnSpPr>
            <p:nvPr/>
          </p:nvCxnSpPr>
          <p:spPr>
            <a:xfrm>
              <a:off x="7382107" y="5295648"/>
              <a:ext cx="735981" cy="20426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40883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ECCA7-1048-4F6A-8A1F-92AC97276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75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Single-Phase Induction Motors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A4D51-6223-4D87-AAC9-B9F3B0F5E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0878"/>
            <a:ext cx="10515600" cy="1984917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Shaded-pole motors </a:t>
            </a:r>
            <a:r>
              <a:rPr lang="en-US" sz="2400" dirty="0"/>
              <a:t>have:</a:t>
            </a:r>
          </a:p>
          <a:p>
            <a:pPr lvl="1"/>
            <a:r>
              <a:rPr lang="en-US" dirty="0"/>
              <a:t>A short-circuited conductive strap (called shading band) wound on a portion of each pole.</a:t>
            </a:r>
          </a:p>
          <a:p>
            <a:pPr lvl="1"/>
            <a:r>
              <a:rPr lang="en-US" dirty="0"/>
              <a:t>This creates a lag, and in this way a predominant rotating field that turns from the main face of the pole towards the shaded portion of the pole.</a:t>
            </a:r>
          </a:p>
          <a:p>
            <a:pPr lvl="1"/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9C034AA-D23C-4DDA-A31F-5F23516C24DE}"/>
              </a:ext>
            </a:extLst>
          </p:cNvPr>
          <p:cNvGrpSpPr/>
          <p:nvPr/>
        </p:nvGrpSpPr>
        <p:grpSpPr>
          <a:xfrm>
            <a:off x="6690732" y="3155795"/>
            <a:ext cx="4663068" cy="3337080"/>
            <a:chOff x="6690732" y="3155795"/>
            <a:chExt cx="4663068" cy="333708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A72DA63-D84B-4ED2-B19D-F4B3D6F01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90732" y="3544283"/>
              <a:ext cx="4663068" cy="2948592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360357E-6EF8-4C36-8D9C-3F765E69A642}"/>
                </a:ext>
              </a:extLst>
            </p:cNvPr>
            <p:cNvSpPr txBox="1"/>
            <p:nvPr/>
          </p:nvSpPr>
          <p:spPr>
            <a:xfrm>
              <a:off x="8207298" y="3155795"/>
              <a:ext cx="14574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70C0"/>
                  </a:solidFill>
                </a:rPr>
                <a:t>Shading band</a:t>
              </a: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4D4AD95A-3EFC-43C0-BB4C-DFD9FB5C8811}"/>
                </a:ext>
              </a:extLst>
            </p:cNvPr>
            <p:cNvCxnSpPr/>
            <p:nvPr/>
          </p:nvCxnSpPr>
          <p:spPr>
            <a:xfrm>
              <a:off x="9188605" y="3544283"/>
              <a:ext cx="858644" cy="31403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92214C2-9D69-4B49-9093-4B4DC4133665}"/>
              </a:ext>
            </a:extLst>
          </p:cNvPr>
          <p:cNvGrpSpPr/>
          <p:nvPr/>
        </p:nvGrpSpPr>
        <p:grpSpPr>
          <a:xfrm>
            <a:off x="838200" y="3544283"/>
            <a:ext cx="5564459" cy="2850311"/>
            <a:chOff x="531541" y="3525127"/>
            <a:chExt cx="5564459" cy="2850311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53B724F4-CE69-4692-B1AB-3F4AF96A8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31541" y="3525127"/>
              <a:ext cx="5564459" cy="2850311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54870E5-ED61-440E-B89B-512A0A2FFC3D}"/>
                </a:ext>
              </a:extLst>
            </p:cNvPr>
            <p:cNvSpPr txBox="1"/>
            <p:nvPr/>
          </p:nvSpPr>
          <p:spPr>
            <a:xfrm>
              <a:off x="1159012" y="3535375"/>
              <a:ext cx="1547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70C0"/>
                  </a:solidFill>
                </a:rPr>
                <a:t>Shading bands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8A17889D-787A-4F97-BEE7-8969414F2392}"/>
                </a:ext>
              </a:extLst>
            </p:cNvPr>
            <p:cNvCxnSpPr>
              <a:cxnSpLocks/>
            </p:cNvCxnSpPr>
            <p:nvPr/>
          </p:nvCxnSpPr>
          <p:spPr>
            <a:xfrm>
              <a:off x="2706230" y="3720042"/>
              <a:ext cx="1687350" cy="91886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4E47E4BE-12CE-4E23-88D2-E81B4F93F3A9}"/>
                </a:ext>
              </a:extLst>
            </p:cNvPr>
            <p:cNvCxnSpPr>
              <a:cxnSpLocks/>
            </p:cNvCxnSpPr>
            <p:nvPr/>
          </p:nvCxnSpPr>
          <p:spPr>
            <a:xfrm>
              <a:off x="1870090" y="3858322"/>
              <a:ext cx="527422" cy="1160257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67444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ECCA7-1048-4F6A-8A1F-92AC97276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75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Single-Phase Induction Motors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A4D51-6223-4D87-AAC9-B9F3B0F5E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0879"/>
            <a:ext cx="10515600" cy="1026794"/>
          </a:xfrm>
        </p:spPr>
        <p:txBody>
          <a:bodyPr>
            <a:normAutofit/>
          </a:bodyPr>
          <a:lstStyle/>
          <a:p>
            <a:r>
              <a:rPr lang="en-US" sz="2400" dirty="0"/>
              <a:t>Single-phase induction motors are typically for relatively low power applications. </a:t>
            </a:r>
            <a:endParaRPr lang="en-US" dirty="0"/>
          </a:p>
          <a:p>
            <a:r>
              <a:rPr lang="en-US" sz="2400" dirty="0"/>
              <a:t>The rotor is typically of the squirrel-cage type.</a:t>
            </a:r>
          </a:p>
          <a:p>
            <a:pPr lvl="1"/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9E90F8D-2E0F-49C9-AEBC-845FDBF7AEF3}"/>
              </a:ext>
            </a:extLst>
          </p:cNvPr>
          <p:cNvGrpSpPr/>
          <p:nvPr/>
        </p:nvGrpSpPr>
        <p:grpSpPr>
          <a:xfrm>
            <a:off x="6491249" y="2543184"/>
            <a:ext cx="4862551" cy="3949690"/>
            <a:chOff x="6491249" y="2543184"/>
            <a:chExt cx="4862551" cy="3949690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F1AF8A5F-02CB-41FD-9AAD-7043085F1B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491249" y="3258027"/>
              <a:ext cx="4862551" cy="3234847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B17B11E-08F4-41D4-9E49-74C1B09D8B0D}"/>
                </a:ext>
              </a:extLst>
            </p:cNvPr>
            <p:cNvSpPr txBox="1"/>
            <p:nvPr/>
          </p:nvSpPr>
          <p:spPr>
            <a:xfrm>
              <a:off x="7166207" y="2543184"/>
              <a:ext cx="35126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70C0"/>
                  </a:solidFill>
                </a:rPr>
                <a:t>Shading bands in a 4-pole stator.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79619388-D69E-4C4C-A562-DE62F787B826}"/>
                </a:ext>
              </a:extLst>
            </p:cNvPr>
            <p:cNvCxnSpPr>
              <a:cxnSpLocks/>
            </p:cNvCxnSpPr>
            <p:nvPr/>
          </p:nvCxnSpPr>
          <p:spPr>
            <a:xfrm>
              <a:off x="8530683" y="2912516"/>
              <a:ext cx="953429" cy="804943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BF77A4E2-8DB6-419A-93C1-A13AC9CE2EC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83912" y="2855555"/>
              <a:ext cx="297366" cy="1042197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04428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1926</TotalTime>
  <Words>1582</Words>
  <Application>Microsoft Office PowerPoint</Application>
  <PresentationFormat>Widescreen</PresentationFormat>
  <Paragraphs>153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Times New Roman</vt:lpstr>
      <vt:lpstr>Office Theme</vt:lpstr>
      <vt:lpstr>Single-Phase Induction Motors</vt:lpstr>
      <vt:lpstr>Introduction</vt:lpstr>
      <vt:lpstr>The Stator Field</vt:lpstr>
      <vt:lpstr>The Stator Field</vt:lpstr>
      <vt:lpstr>The Stator Field</vt:lpstr>
      <vt:lpstr>Single-Phase Induction Motors</vt:lpstr>
      <vt:lpstr>Single-Phase Induction Motors</vt:lpstr>
      <vt:lpstr>Single-Phase Induction Motors</vt:lpstr>
      <vt:lpstr>Single-Phase Induction Motors</vt:lpstr>
      <vt:lpstr>Electric Model of Single-Phase Induction Motors</vt:lpstr>
      <vt:lpstr>Electric Model of Single-Phase Induction Motors</vt:lpstr>
      <vt:lpstr>Electric Model of Single-Phase Induction Motors</vt:lpstr>
      <vt:lpstr>Example 1</vt:lpstr>
      <vt:lpstr>Example 2</vt:lpstr>
      <vt:lpstr>Example 2</vt:lpstr>
      <vt:lpstr>Example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Single Phase Induction Motors</dc:title>
  <dc:creator>Iordache, Marian</dc:creator>
  <cp:lastModifiedBy>Iordache, Marian</cp:lastModifiedBy>
  <cp:revision>45</cp:revision>
  <dcterms:created xsi:type="dcterms:W3CDTF">2020-05-02T20:37:13Z</dcterms:created>
  <dcterms:modified xsi:type="dcterms:W3CDTF">2021-07-24T03:51:51Z</dcterms:modified>
</cp:coreProperties>
</file>