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C7ED5-40DD-4E63-89F2-66949788149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D8682-F3C2-4FCA-BD75-BDD0A311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0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rotfield.fig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D8682-F3C2-4FCA-BD75-BDD0A311DC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33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docs/online/polyphase2.fig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D8682-F3C2-4FCA-BD75-BDD0A311DC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95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docs/online/polyphase2.fig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 = 60; p = 4; r1 = 1; r2 = 0.5; x1 = 0.5; x2 = 0.5; </a:t>
            </a:r>
            <a:r>
              <a:rPr lang="en-US" dirty="0" err="1"/>
              <a:t>xm</a:t>
            </a:r>
            <a:r>
              <a:rPr lang="en-US" dirty="0"/>
              <a:t> = 100; v1 = 200/sqrt(3); </a:t>
            </a:r>
            <a:r>
              <a:rPr lang="en-US" dirty="0" err="1"/>
              <a:t>ws</a:t>
            </a:r>
            <a:r>
              <a:rPr lang="en-US" dirty="0"/>
              <a:t> = 4*pi*f/p; z1 = r1 + j*x1 + par(j*</a:t>
            </a:r>
            <a:r>
              <a:rPr lang="en-US" dirty="0" err="1"/>
              <a:t>xm</a:t>
            </a:r>
            <a:r>
              <a:rPr lang="en-US" dirty="0"/>
              <a:t>, r2 + j*x2);  i2 = v1/z1*j*</a:t>
            </a:r>
            <a:r>
              <a:rPr lang="en-US" dirty="0" err="1"/>
              <a:t>xm</a:t>
            </a:r>
            <a:r>
              <a:rPr lang="en-US" dirty="0"/>
              <a:t>/(j*x2+j*xm+r2); T = 3*r2/</a:t>
            </a:r>
            <a:r>
              <a:rPr lang="en-US" dirty="0" err="1"/>
              <a:t>ws</a:t>
            </a:r>
            <a:r>
              <a:rPr lang="en-US" dirty="0"/>
              <a:t>*abs(i2)^2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D8682-F3C2-4FCA-BD75-BDD0A311DC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49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docs/online/polyphase2.fig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D8682-F3C2-4FCA-BD75-BDD0A311DC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89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D8682-F3C2-4FCA-BD75-BDD0A311DC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69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D8682-F3C2-4FCA-BD75-BDD0A311DC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5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cfig</a:t>
            </a:r>
            <a:r>
              <a:rPr lang="en-US" dirty="0"/>
              <a:t>/</a:t>
            </a:r>
            <a:r>
              <a:rPr lang="en-US" dirty="0" err="1"/>
              <a:t>dy.fig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D64FC-90EF-4D83-BD89-1F046E8884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5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cfig</a:t>
            </a:r>
            <a:r>
              <a:rPr lang="en-US" dirty="0"/>
              <a:t>/dy2.fig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D64FC-90EF-4D83-BD89-1F046E8884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03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cfig</a:t>
            </a:r>
            <a:r>
              <a:rPr lang="en-US" dirty="0"/>
              <a:t>/dy3.fig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D64FC-90EF-4D83-BD89-1F046E8884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31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cfig</a:t>
            </a:r>
            <a:r>
              <a:rPr lang="en-US" dirty="0"/>
              <a:t>/dy3.fig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D64FC-90EF-4D83-BD89-1F046E8884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cfig</a:t>
            </a:r>
            <a:r>
              <a:rPr lang="en-US" dirty="0"/>
              <a:t>/dy4.fig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D64FC-90EF-4D83-BD89-1F046E8884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5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cfig</a:t>
            </a:r>
            <a:r>
              <a:rPr lang="en-US" dirty="0"/>
              <a:t>/dy4.fig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D64FC-90EF-4D83-BD89-1F046E8884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03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docs/online/</a:t>
            </a:r>
            <a:r>
              <a:rPr lang="en-US" dirty="0" err="1"/>
              <a:t>polyphase.fig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D8682-F3C2-4FCA-BD75-BDD0A311DC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04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docs/online/polyphase2.fig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D8682-F3C2-4FCA-BD75-BDD0A311DC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6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C9E3-B67F-4780-AA23-26AFD2B0B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BE7F7-6E65-4794-97A4-564CE07F0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1B5DA-852D-4AAA-B52F-91A1F696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3DBA-2D3C-48FE-B9AF-1E5AA6F7BD5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9F11A-7554-4C94-9E87-F90AAF4D4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FEDD8-635C-4943-9004-2CC367A6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FAE2-201D-4827-961A-61232233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0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D3F08-A9C8-434A-A9F8-B2D4D470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697F3-ACBC-4412-8EE9-A501B81D8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9DF00-CB6A-41BD-A954-D5AE08B4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3DBA-2D3C-48FE-B9AF-1E5AA6F7BD5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BAFBB-FD6B-4A4D-B341-24667790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521BE-D515-4D82-BBC8-053E60AE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FAE2-201D-4827-961A-61232233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5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DA8E8F-CBCE-413C-8AD0-25CF6DABE0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47641-8EF2-4EB0-8032-222890878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653F9-AF19-49E9-9D47-38591359B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3DBA-2D3C-48FE-B9AF-1E5AA6F7BD5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265E4-5CEE-43A9-93D0-44BC0783B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910E1-ED08-4557-9BE6-07CFD593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FAE2-201D-4827-961A-61232233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0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FFA2-F829-4E61-87E4-A3291EB93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5EE93-859C-4415-9242-3F4DB4E1C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41B21-8288-43AF-927A-877EE7F9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3DBA-2D3C-48FE-B9AF-1E5AA6F7BD5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CE34D-AA26-49D6-A19A-4FE6B5FB6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7ADB2-18A1-4914-BCF6-B75833A6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FAE2-201D-4827-961A-61232233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6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203B-CF86-403C-9953-9414B5B2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DF19E-C82D-47E7-95DC-B3E2B6AFF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21CE9-DFA2-44CF-9143-737DEC2DE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3DBA-2D3C-48FE-B9AF-1E5AA6F7BD5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6E8BF-C786-4A8E-9DF5-3732290FB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EA6C1-7669-4DF3-A77A-322449C7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FAE2-201D-4827-961A-61232233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4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0B012-BC22-4198-A955-15A7D655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8ED07-795B-4319-BFF6-04D1D599C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FD653-0141-4298-B471-4351FB922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DA87A-8541-4B08-B289-57DB84AE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3DBA-2D3C-48FE-B9AF-1E5AA6F7BD5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8A086-F254-45ED-94C9-EBBA4E26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86CC2-5B4C-45EA-B4D4-73390731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FAE2-201D-4827-961A-61232233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4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59AB5-6300-4253-8974-DCE7123AC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119B3-6737-40D2-8605-B6865C0F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D91F0-E999-4927-8E95-D25252818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B37A8-8779-4FD0-B671-582E5B8C3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1E4A6-03F9-4F31-8135-43F255A74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E76ED-E0EA-4789-ADE0-12E32254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3DBA-2D3C-48FE-B9AF-1E5AA6F7BD5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2550C-85FE-486F-87B0-4E6EC093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18A707-5DB4-4349-8034-8EA9CD41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FAE2-201D-4827-961A-61232233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17726-2A88-40A4-9EF7-1D154F4F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5EE842-87DD-4277-B4B8-C6BB79CF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3DBA-2D3C-48FE-B9AF-1E5AA6F7BD5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E31E4-71E9-41A9-ADD9-1A463D6A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918DB-ACF9-4832-9777-46F968DC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FAE2-201D-4827-961A-61232233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8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803D06-B839-409F-BC72-9BFB6E1D1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3DBA-2D3C-48FE-B9AF-1E5AA6F7BD5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23A02-3F3B-4421-8761-7B1CEC91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BC5B4-7125-4911-A7A8-39B30918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FAE2-201D-4827-961A-61232233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5C985-B641-4725-B5A4-0073DDBB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E90B2-C153-4FAB-BACF-B22584465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A781B-3051-483D-8614-5892CDA5F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4D805-4D17-4FE6-A5AF-278CDEF5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3DBA-2D3C-48FE-B9AF-1E5AA6F7BD5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C7297-D7F5-4593-B6CF-84B14B47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EF1E9-EC7C-42B7-9AEE-1E78233E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FAE2-201D-4827-961A-61232233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6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390B-BEDB-4EE1-86B9-EA6B22E78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F30BF-356C-485B-BBD6-5BF11B14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D7B73-E984-4758-AC11-3699FC807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8FA9F-93E8-4532-8107-FCBD0A4E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3DBA-2D3C-48FE-B9AF-1E5AA6F7BD5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FD1AC-6706-4688-80AA-22EDAFD5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37266-D439-4AC5-A171-C0948710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FAE2-201D-4827-961A-61232233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4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BB0E2-B9B8-4A71-94D8-F9EEC1D9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C6CFB-FC09-4CE2-8937-CCBDB1B0F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B2C53-5647-44F1-BC08-702D0D33D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B3DBA-2D3C-48FE-B9AF-1E5AA6F7BD5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3A637-CA03-4256-9914-EB9AAE356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5A5F8-208C-49B1-99B2-DFCFD1F2E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EFAE2-201D-4827-961A-61232233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2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duction_motor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EDE32-DA91-4EF9-AC3A-5BCEAD7FB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AC Machines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E864D-CE09-4866-92BD-8EEDF71340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Principle. Synchronous Motors. Induction Motors.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6C1C32-25A7-4B47-9754-6DB20DFBE51A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EEGR3523 Mechatronics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Spring 2021, LeTourneau University</a:t>
            </a:r>
          </a:p>
        </p:txBody>
      </p:sp>
    </p:spTree>
    <p:extLst>
      <p:ext uri="{BB962C8B-B14F-4D97-AF65-F5344CB8AC3E}">
        <p14:creationId xmlns:p14="http://schemas.microsoft.com/office/powerpoint/2010/main" val="193913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44AC-30B8-4B90-8CA5-BFA33FF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Induction Motors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B9BA5-9513-4AA7-BA4A-08A3398F1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878"/>
            <a:ext cx="10515599" cy="5096107"/>
          </a:xfrm>
        </p:spPr>
        <p:txBody>
          <a:bodyPr>
            <a:normAutofit/>
          </a:bodyPr>
          <a:lstStyle/>
          <a:p>
            <a:r>
              <a:rPr lang="en-US" sz="2400" dirty="0"/>
              <a:t>In an induction motor, the rotor coils are shorted.</a:t>
            </a:r>
          </a:p>
          <a:p>
            <a:r>
              <a:rPr lang="en-US" sz="2400" dirty="0"/>
              <a:t>Thus, there are closed current paths through the rotor and the rotating magnetic field of the stator will induce currents in the rotor.</a:t>
            </a:r>
          </a:p>
          <a:p>
            <a:r>
              <a:rPr lang="en-US" sz="2400" dirty="0"/>
              <a:t>The interaction of the rotor currents and the stator field creates torque.</a:t>
            </a:r>
          </a:p>
          <a:p>
            <a:r>
              <a:rPr lang="en-US" sz="2400" dirty="0"/>
              <a:t>The rotor may be:</a:t>
            </a:r>
          </a:p>
          <a:p>
            <a:pPr lvl="1"/>
            <a:r>
              <a:rPr lang="en-US" dirty="0"/>
              <a:t>A </a:t>
            </a:r>
            <a:r>
              <a:rPr lang="en-US" i="1" dirty="0">
                <a:solidFill>
                  <a:srgbClr val="0070C0"/>
                </a:solidFill>
              </a:rPr>
              <a:t>squirrel cage rotor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</a:t>
            </a:r>
            <a:r>
              <a:rPr lang="en-US" i="1" dirty="0">
                <a:solidFill>
                  <a:srgbClr val="0070C0"/>
                </a:solidFill>
              </a:rPr>
              <a:t>wound rotor</a:t>
            </a:r>
            <a:r>
              <a:rPr lang="en-US" dirty="0"/>
              <a:t>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59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44AC-30B8-4B90-8CA5-BFA33FF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Induction Motors—Wound Rotor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B9BA5-9513-4AA7-BA4A-08A3398F1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878"/>
            <a:ext cx="10515599" cy="2258121"/>
          </a:xfrm>
        </p:spPr>
        <p:txBody>
          <a:bodyPr>
            <a:normAutofit/>
          </a:bodyPr>
          <a:lstStyle/>
          <a:p>
            <a:r>
              <a:rPr lang="en-US" sz="2400" dirty="0"/>
              <a:t>The wound-rotor motor, also known as </a:t>
            </a:r>
            <a:r>
              <a:rPr lang="en-US" sz="2400" i="1" dirty="0">
                <a:solidFill>
                  <a:srgbClr val="0070C0"/>
                </a:solidFill>
              </a:rPr>
              <a:t>slip-ring motor</a:t>
            </a:r>
            <a:r>
              <a:rPr lang="en-US" sz="2400" dirty="0"/>
              <a:t>, connects the rotor windings to external variable resistors.</a:t>
            </a:r>
          </a:p>
          <a:p>
            <a:r>
              <a:rPr lang="en-US" sz="2400" dirty="0"/>
              <a:t>The resistors are connected to the rotor by means of brushes touching slip rings attached to the rotor.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0DBF7A-7D50-4E25-8BE0-26D0788F1922}"/>
              </a:ext>
            </a:extLst>
          </p:cNvPr>
          <p:cNvSpPr txBox="1">
            <a:spLocks/>
          </p:cNvSpPr>
          <p:nvPr/>
        </p:nvSpPr>
        <p:spPr>
          <a:xfrm>
            <a:off x="838199" y="2806135"/>
            <a:ext cx="5807927" cy="34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resistors can be adjusted to control the induced currents, and in this way torque and speed.</a:t>
            </a:r>
          </a:p>
          <a:p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7467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44AC-30B8-4B90-8CA5-BFA33FF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Induction Motors—Squirrel Cage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B9BA5-9513-4AA7-BA4A-08A3398F1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170878"/>
            <a:ext cx="5964044" cy="5096107"/>
          </a:xfrm>
        </p:spPr>
        <p:txBody>
          <a:bodyPr>
            <a:normAutofit/>
          </a:bodyPr>
          <a:lstStyle/>
          <a:p>
            <a:r>
              <a:rPr lang="en-US" sz="2400" dirty="0"/>
              <a:t>Squirrel cage motors are brushless.</a:t>
            </a:r>
          </a:p>
          <a:p>
            <a:r>
              <a:rPr lang="en-US" sz="2400" dirty="0"/>
              <a:t>They are very common. </a:t>
            </a:r>
          </a:p>
          <a:p>
            <a:r>
              <a:rPr lang="en-US" sz="2400" dirty="0"/>
              <a:t>A copper structure resembling a cage is enclosed in the rotor core.</a:t>
            </a:r>
          </a:p>
          <a:p>
            <a:r>
              <a:rPr lang="en-US" sz="2400" dirty="0"/>
              <a:t>Since the copper bars are shorted by the end rings, currents can flow freely through the bars.</a:t>
            </a:r>
          </a:p>
          <a:p>
            <a:r>
              <a:rPr lang="en-US" sz="2400" dirty="0"/>
              <a:t>The stator rotating </a:t>
            </a:r>
            <a:r>
              <a:rPr lang="en-US" sz="2400"/>
              <a:t>field induces </a:t>
            </a:r>
            <a:r>
              <a:rPr lang="en-US" sz="2400" dirty="0"/>
              <a:t>currents in the bars, and the interaction of the currents with the field creates torque.</a:t>
            </a:r>
            <a:endParaRPr lang="en-US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BDB9C-D365-4EEA-A5D0-8825E50B9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78" y="1170878"/>
            <a:ext cx="4460488" cy="3345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17B8C3-387A-4683-8238-ACBA0A879603}"/>
              </a:ext>
            </a:extLst>
          </p:cNvPr>
          <p:cNvSpPr txBox="1"/>
          <p:nvPr/>
        </p:nvSpPr>
        <p:spPr>
          <a:xfrm>
            <a:off x="6774830" y="4574214"/>
            <a:ext cx="46063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figure shows the cage-like structure and three core laminations in the middle. </a:t>
            </a:r>
          </a:p>
          <a:p>
            <a:r>
              <a:rPr lang="en-US" sz="2000" dirty="0"/>
              <a:t>The cage is enclosed in the core of the rotor.</a:t>
            </a:r>
          </a:p>
          <a:p>
            <a:r>
              <a:rPr lang="en-US" sz="1200" dirty="0"/>
              <a:t>Figure from </a:t>
            </a:r>
            <a:r>
              <a:rPr lang="en-US" sz="1200" dirty="0">
                <a:hlinkClick r:id="rId3"/>
              </a:rPr>
              <a:t>https://en.wikipedia.org/wiki/Induction_motor</a:t>
            </a:r>
            <a:r>
              <a:rPr lang="en-US" sz="1200" dirty="0"/>
              <a:t>, </a:t>
            </a:r>
            <a:r>
              <a:rPr lang="en-US" sz="1200" dirty="0">
                <a:hlinkClick r:id="rId4"/>
              </a:rPr>
              <a:t>CC BY-SA 3.0</a:t>
            </a:r>
            <a:r>
              <a:rPr lang="en-US" sz="1200" dirty="0"/>
              <a:t>, downloaded on Apr. 25, 2020. </a:t>
            </a:r>
          </a:p>
        </p:txBody>
      </p:sp>
    </p:spTree>
    <p:extLst>
      <p:ext uri="{BB962C8B-B14F-4D97-AF65-F5344CB8AC3E}">
        <p14:creationId xmlns:p14="http://schemas.microsoft.com/office/powerpoint/2010/main" val="236536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44AC-30B8-4B90-8CA5-BFA33FF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Induction Motors—Squirrel Cage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B9BA5-9513-4AA7-BA4A-08A3398F1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879"/>
            <a:ext cx="10614101" cy="917266"/>
          </a:xfrm>
        </p:spPr>
        <p:txBody>
          <a:bodyPr>
            <a:normAutofit/>
          </a:bodyPr>
          <a:lstStyle/>
          <a:p>
            <a:r>
              <a:rPr lang="en-US" sz="2400" dirty="0"/>
              <a:t>Squirrel cage rotors.</a:t>
            </a:r>
          </a:p>
          <a:p>
            <a:r>
              <a:rPr lang="en-US" sz="2400" dirty="0"/>
              <a:t>A cut in the rotor reveals an end ring and copper bars inside the rotor core.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DBBD42-94B3-4A5F-B91C-4873745E1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9756" y="2364060"/>
            <a:ext cx="5964044" cy="3824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75D109-0378-4C32-BF14-494813825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922" y="2630294"/>
            <a:ext cx="5047786" cy="355863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3DE8F0-F854-494D-B36F-419455535303}"/>
              </a:ext>
            </a:extLst>
          </p:cNvPr>
          <p:cNvCxnSpPr>
            <a:cxnSpLocks/>
          </p:cNvCxnSpPr>
          <p:nvPr/>
        </p:nvCxnSpPr>
        <p:spPr>
          <a:xfrm>
            <a:off x="5389756" y="2037268"/>
            <a:ext cx="1613210" cy="6947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B936D8-1873-4126-BFB9-4D5E96463BC0}"/>
              </a:ext>
            </a:extLst>
          </p:cNvPr>
          <p:cNvCxnSpPr>
            <a:cxnSpLocks/>
          </p:cNvCxnSpPr>
          <p:nvPr/>
        </p:nvCxnSpPr>
        <p:spPr>
          <a:xfrm>
            <a:off x="7471317" y="2037267"/>
            <a:ext cx="167269" cy="694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CCF542-9094-4B99-9D7C-C4F42DEDEFB4}"/>
              </a:ext>
            </a:extLst>
          </p:cNvPr>
          <p:cNvCxnSpPr>
            <a:cxnSpLocks/>
          </p:cNvCxnSpPr>
          <p:nvPr/>
        </p:nvCxnSpPr>
        <p:spPr>
          <a:xfrm>
            <a:off x="7638586" y="2037267"/>
            <a:ext cx="215589" cy="8566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803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307B-3EA4-4755-A601-C8AD5FA1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299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Review of Three Phase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3A77C-47BA-4E4F-9490-D0E53B30DE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7424"/>
                <a:ext cx="10515600" cy="5039539"/>
              </a:xfrm>
            </p:spPr>
            <p:txBody>
              <a:bodyPr/>
              <a:lstStyle/>
              <a:p>
                <a:r>
                  <a:rPr lang="en-US" dirty="0"/>
                  <a:t>In a three phase system, sources and loads are connected in the </a:t>
                </a:r>
                <a:r>
                  <a:rPr lang="en-US" i="1" dirty="0">
                    <a:solidFill>
                      <a:srgbClr val="C00000"/>
                    </a:solidFill>
                  </a:rPr>
                  <a:t>wye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i="1" dirty="0">
                    <a:solidFill>
                      <a:srgbClr val="C00000"/>
                    </a:solidFill>
                  </a:rPr>
                  <a:t>) configuration</a:t>
                </a:r>
                <a:r>
                  <a:rPr lang="en-US" dirty="0"/>
                  <a:t> or the </a:t>
                </a:r>
                <a:r>
                  <a:rPr lang="en-US" i="1" dirty="0">
                    <a:solidFill>
                      <a:srgbClr val="C00000"/>
                    </a:solidFill>
                  </a:rPr>
                  <a:t>delta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rgbClr val="C00000"/>
                    </a:solidFill>
                  </a:rPr>
                  <a:t> configuration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3A77C-47BA-4E4F-9490-D0E53B30D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7424"/>
                <a:ext cx="10515600" cy="5039539"/>
              </a:xfrm>
              <a:blipFill>
                <a:blip r:embed="rId3"/>
                <a:stretch>
                  <a:fillRect l="-1043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BC7F600-FA6D-4C98-B1F9-A61CE684C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1501" y="2253243"/>
            <a:ext cx="8191571" cy="37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51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307B-3EA4-4755-A601-C8AD5FA1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299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Review of Three Phase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3A77C-47BA-4E4F-9490-D0E53B30DE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7424"/>
                <a:ext cx="10515600" cy="5039539"/>
              </a:xfrm>
            </p:spPr>
            <p:txBody>
              <a:bodyPr/>
              <a:lstStyle/>
              <a:p>
                <a:r>
                  <a:rPr lang="en-US" dirty="0"/>
                  <a:t>A three phase component can be represented with three subcomponents, called </a:t>
                </a:r>
                <a:r>
                  <a:rPr lang="en-US" i="1" dirty="0">
                    <a:solidFill>
                      <a:srgbClr val="C00000"/>
                    </a:solidFill>
                  </a:rPr>
                  <a:t>phases</a:t>
                </a:r>
                <a:r>
                  <a:rPr lang="en-US" dirty="0"/>
                  <a:t>, connected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3A77C-47BA-4E4F-9490-D0E53B30D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7424"/>
                <a:ext cx="10515600" cy="5039539"/>
              </a:xfrm>
              <a:blipFill>
                <a:blip r:embed="rId3"/>
                <a:stretch>
                  <a:fillRect l="-1043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BC7F600-FA6D-4C98-B1F9-A61CE684C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797" y="2253243"/>
            <a:ext cx="7942979" cy="37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3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307B-3EA4-4755-A601-C8AD5FA1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299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Review of Three Phase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3A77C-47BA-4E4F-9490-D0E53B30D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7424"/>
            <a:ext cx="10515600" cy="1564733"/>
          </a:xfrm>
        </p:spPr>
        <p:txBody>
          <a:bodyPr/>
          <a:lstStyle/>
          <a:p>
            <a:r>
              <a:rPr lang="en-US" dirty="0"/>
              <a:t>The current flowing through a phase is called </a:t>
            </a:r>
            <a:r>
              <a:rPr lang="en-US" i="1" dirty="0">
                <a:solidFill>
                  <a:srgbClr val="7030A0"/>
                </a:solidFill>
              </a:rPr>
              <a:t>phase current</a:t>
            </a:r>
            <a:r>
              <a:rPr lang="en-US" dirty="0"/>
              <a:t>.</a:t>
            </a:r>
          </a:p>
          <a:p>
            <a:r>
              <a:rPr lang="en-US" dirty="0"/>
              <a:t>The current flowing through a conductor that powers a component is called </a:t>
            </a:r>
            <a:r>
              <a:rPr lang="en-US" i="1" dirty="0">
                <a:solidFill>
                  <a:srgbClr val="C00000"/>
                </a:solidFill>
              </a:rPr>
              <a:t>line current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7F600-FA6D-4C98-B1F9-A61CE684C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7" y="2702157"/>
            <a:ext cx="7329452" cy="3790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56EBF25-9E87-4569-8E29-DBCB48775C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34550"/>
                <a:ext cx="3098916" cy="29878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In the figure, the </a:t>
                </a:r>
                <a:r>
                  <a:rPr lang="en-US" sz="2400" dirty="0">
                    <a:solidFill>
                      <a:srgbClr val="7030A0"/>
                    </a:solidFill>
                  </a:rPr>
                  <a:t>phase currents </a:t>
                </a:r>
                <a:r>
                  <a:rPr lang="en-US" sz="2400" dirty="0"/>
                  <a:t>are: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𝑃𝑎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𝑃𝑏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𝑃𝑐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line currents </a:t>
                </a:r>
                <a:r>
                  <a:rPr lang="en-US" sz="2400" dirty="0"/>
                  <a:t>are: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𝐿𝑏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𝐿𝑐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56EBF25-9E87-4569-8E29-DBCB48775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34550"/>
                <a:ext cx="3098916" cy="2987830"/>
              </a:xfrm>
              <a:prstGeom prst="rect">
                <a:avLst/>
              </a:prstGeom>
              <a:blipFill>
                <a:blip r:embed="rId4"/>
                <a:stretch>
                  <a:fillRect l="-2756" t="-2857" r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615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307B-3EA4-4755-A601-C8AD5FA1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299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Review of Three Phase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3A77C-47BA-4E4F-9490-D0E53B30DE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37424"/>
                <a:ext cx="10705171" cy="1564733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>
                    <a:solidFill>
                      <a:srgbClr val="C00000"/>
                    </a:solidFill>
                  </a:rPr>
                  <a:t>For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i="1" dirty="0">
                    <a:solidFill>
                      <a:srgbClr val="C00000"/>
                    </a:solidFill>
                  </a:rPr>
                  <a:t>-connected component, phase and line currents are identical.</a:t>
                </a:r>
              </a:p>
              <a:p>
                <a:r>
                  <a:rPr lang="en-US" i="1" dirty="0">
                    <a:solidFill>
                      <a:srgbClr val="C00000"/>
                    </a:solidFill>
                  </a:rPr>
                  <a:t>For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i="1" dirty="0">
                    <a:solidFill>
                      <a:srgbClr val="C00000"/>
                    </a:solidFill>
                  </a:rPr>
                  <a:t>-connected component, the rms values are related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3A77C-47BA-4E4F-9490-D0E53B30D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37424"/>
                <a:ext cx="10705171" cy="1564733"/>
              </a:xfrm>
              <a:blipFill>
                <a:blip r:embed="rId3"/>
                <a:stretch>
                  <a:fillRect l="-968" t="-6641" r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BC7F600-FA6D-4C98-B1F9-A61CE684C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7" y="2702157"/>
            <a:ext cx="7329452" cy="3790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56EBF25-9E87-4569-8E29-DBCB48775C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34550"/>
                <a:ext cx="3098916" cy="29878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In the figure, the </a:t>
                </a:r>
                <a:r>
                  <a:rPr lang="en-US" sz="2400" dirty="0">
                    <a:solidFill>
                      <a:srgbClr val="7030A0"/>
                    </a:solidFill>
                  </a:rPr>
                  <a:t>phase currents </a:t>
                </a:r>
                <a:r>
                  <a:rPr lang="en-US" sz="2400" dirty="0"/>
                  <a:t>are: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𝑃𝑎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𝑃𝑏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𝑃𝑐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line currents </a:t>
                </a:r>
                <a:r>
                  <a:rPr lang="en-US" sz="2400" dirty="0"/>
                  <a:t>are: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𝐿𝑏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𝐿𝑐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56EBF25-9E87-4569-8E29-DBCB48775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34550"/>
                <a:ext cx="3098916" cy="2987830"/>
              </a:xfrm>
              <a:prstGeom prst="rect">
                <a:avLst/>
              </a:prstGeom>
              <a:blipFill>
                <a:blip r:embed="rId5"/>
                <a:stretch>
                  <a:fillRect l="-2756" t="-2857" r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166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307B-3EA4-4755-A601-C8AD5FA1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299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Review of Three Phase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3A77C-47BA-4E4F-9490-D0E53B30D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7424"/>
            <a:ext cx="10515600" cy="1564733"/>
          </a:xfrm>
        </p:spPr>
        <p:txBody>
          <a:bodyPr/>
          <a:lstStyle/>
          <a:p>
            <a:r>
              <a:rPr lang="en-US" dirty="0"/>
              <a:t>The voltage on a phase is called </a:t>
            </a:r>
            <a:r>
              <a:rPr lang="en-US" i="1" dirty="0">
                <a:solidFill>
                  <a:srgbClr val="7030A0"/>
                </a:solidFill>
              </a:rPr>
              <a:t>phase voltage</a:t>
            </a:r>
            <a:r>
              <a:rPr lang="en-US" dirty="0"/>
              <a:t>.</a:t>
            </a:r>
          </a:p>
          <a:p>
            <a:r>
              <a:rPr lang="en-US" dirty="0"/>
              <a:t>The voltage between two power lines is called </a:t>
            </a:r>
            <a:r>
              <a:rPr lang="en-US" i="1" dirty="0"/>
              <a:t>line-to-line voltage, </a:t>
            </a:r>
            <a:r>
              <a:rPr lang="en-US" dirty="0"/>
              <a:t>or shortly, </a:t>
            </a:r>
            <a:r>
              <a:rPr lang="en-US" i="1" dirty="0">
                <a:solidFill>
                  <a:srgbClr val="C00000"/>
                </a:solidFill>
              </a:rPr>
              <a:t>line voltage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7F600-FA6D-4C98-B1F9-A61CE684C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2545" y="2702157"/>
            <a:ext cx="7157735" cy="3790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56EBF25-9E87-4569-8E29-DBCB48775C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34550"/>
                <a:ext cx="3098916" cy="29878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In the figure, the </a:t>
                </a:r>
                <a:r>
                  <a:rPr lang="en-US" sz="2400" dirty="0">
                    <a:solidFill>
                      <a:srgbClr val="7030A0"/>
                    </a:solidFill>
                  </a:rPr>
                  <a:t>phase voltages </a:t>
                </a:r>
                <a:r>
                  <a:rPr lang="en-US" sz="2400" dirty="0"/>
                  <a:t>are: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𝑃𝑎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𝑃𝑏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𝑃𝑐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line voltages </a:t>
                </a:r>
                <a:r>
                  <a:rPr lang="en-US" sz="2400" dirty="0"/>
                  <a:t>are: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𝐿𝑏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𝐿𝑐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56EBF25-9E87-4569-8E29-DBCB48775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34550"/>
                <a:ext cx="3098916" cy="2987830"/>
              </a:xfrm>
              <a:prstGeom prst="rect">
                <a:avLst/>
              </a:prstGeom>
              <a:blipFill>
                <a:blip r:embed="rId4"/>
                <a:stretch>
                  <a:fillRect l="-2756" t="-2857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421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307B-3EA4-4755-A601-C8AD5FA1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299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Review of Three Phase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3A77C-47BA-4E4F-9490-D0E53B30DE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37424"/>
                <a:ext cx="10859429" cy="1564733"/>
              </a:xfrm>
            </p:spPr>
            <p:txBody>
              <a:bodyPr/>
              <a:lstStyle/>
              <a:p>
                <a:r>
                  <a:rPr lang="en-US" i="1" dirty="0">
                    <a:solidFill>
                      <a:srgbClr val="C00000"/>
                    </a:solidFill>
                  </a:rPr>
                  <a:t>For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i="1" dirty="0">
                    <a:solidFill>
                      <a:srgbClr val="C00000"/>
                    </a:solidFill>
                  </a:rPr>
                  <a:t>-connected component, phase and line voltages are identical.</a:t>
                </a:r>
              </a:p>
              <a:p>
                <a:r>
                  <a:rPr lang="en-US" i="1" dirty="0">
                    <a:solidFill>
                      <a:srgbClr val="C00000"/>
                    </a:solidFill>
                  </a:rPr>
                  <a:t>For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i="1" dirty="0">
                    <a:solidFill>
                      <a:srgbClr val="C00000"/>
                    </a:solidFill>
                  </a:rPr>
                  <a:t>-connected component, the rms values are related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C00000"/>
                    </a:solidFill>
                  </a:rPr>
                  <a:t>.</a:t>
                </a:r>
              </a:p>
              <a:p>
                <a:endParaRPr 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3A77C-47BA-4E4F-9490-D0E53B30D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37424"/>
                <a:ext cx="10859429" cy="1564733"/>
              </a:xfrm>
              <a:blipFill>
                <a:blip r:embed="rId3"/>
                <a:stretch>
                  <a:fillRect l="-954" t="-6641" r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BC7F600-FA6D-4C98-B1F9-A61CE684C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2545" y="2702157"/>
            <a:ext cx="7157735" cy="3790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56EBF25-9E87-4569-8E29-DBCB48775C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34550"/>
                <a:ext cx="3098916" cy="29878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In the figure, the </a:t>
                </a:r>
                <a:r>
                  <a:rPr lang="en-US" sz="2400" dirty="0">
                    <a:solidFill>
                      <a:srgbClr val="7030A0"/>
                    </a:solidFill>
                  </a:rPr>
                  <a:t>phase voltages </a:t>
                </a:r>
                <a:r>
                  <a:rPr lang="en-US" sz="2400" dirty="0"/>
                  <a:t>are: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𝑃𝑎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𝑃𝑏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𝑃𝑐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line voltages </a:t>
                </a:r>
                <a:r>
                  <a:rPr lang="en-US" sz="2400" dirty="0"/>
                  <a:t>are: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𝐿𝑏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𝐿𝑐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56EBF25-9E87-4569-8E29-DBCB48775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34550"/>
                <a:ext cx="3098916" cy="2987830"/>
              </a:xfrm>
              <a:prstGeom prst="rect">
                <a:avLst/>
              </a:prstGeom>
              <a:blipFill>
                <a:blip r:embed="rId5"/>
                <a:stretch>
                  <a:fillRect l="-2756" t="-2857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58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007C1A-D61C-4DB3-B6CC-EB5B90586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1592425"/>
            <a:ext cx="5434360" cy="4878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2544AC-30B8-4B90-8CA5-BFA33FF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Principle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B9BA5-9513-4AA7-BA4A-08A3398F1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389"/>
            <a:ext cx="5640659" cy="5210486"/>
          </a:xfrm>
        </p:spPr>
        <p:txBody>
          <a:bodyPr>
            <a:normAutofit/>
          </a:bodyPr>
          <a:lstStyle/>
          <a:p>
            <a:r>
              <a:rPr lang="en-US" sz="2400" dirty="0"/>
              <a:t>AC motors use a </a:t>
            </a:r>
            <a:r>
              <a:rPr lang="en-US" sz="2400" i="1" dirty="0">
                <a:solidFill>
                  <a:srgbClr val="0070C0"/>
                </a:solidFill>
              </a:rPr>
              <a:t>rotating magnetic field</a:t>
            </a:r>
            <a:r>
              <a:rPr lang="en-US" sz="2400" dirty="0"/>
              <a:t>.</a:t>
            </a:r>
          </a:p>
          <a:p>
            <a:r>
              <a:rPr lang="en-US" sz="2400" dirty="0"/>
              <a:t>A rotating magnetic field is obtained when the distribution of the magnetic field inside the motor changes in time, so as to give the appearance of rotation.</a:t>
            </a:r>
          </a:p>
          <a:p>
            <a:r>
              <a:rPr lang="en-US" sz="2400" dirty="0"/>
              <a:t>To illustrate the rotating field, consider the figure showing the stator of an AC machine.</a:t>
            </a:r>
          </a:p>
          <a:p>
            <a:r>
              <a:rPr lang="en-US" sz="2400" dirty="0"/>
              <a:t>The stator has 12 poles connected to three phases.</a:t>
            </a:r>
          </a:p>
          <a:p>
            <a:r>
              <a:rPr lang="en-US" sz="2400" dirty="0"/>
              <a:t>There are 4 poles per phase.</a:t>
            </a:r>
          </a:p>
          <a:p>
            <a:r>
              <a:rPr lang="en-US" sz="2400" dirty="0"/>
              <a:t>For this machine, the stator is the armature.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7798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44AC-30B8-4B90-8CA5-BFA33FF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Induction Motors—Electrical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0879"/>
                <a:ext cx="10614101" cy="313349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Each phase of a three phase induction motor is equivalent to the circuit shown in the figure.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are the resistance and reactance, respectively, of a stator phase.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correspond to the resistance and reactance, respectively, of the rotor.</a:t>
                </a:r>
              </a:p>
              <a:p>
                <a:r>
                  <a:rPr lang="en-US" sz="2400" dirty="0"/>
                  <a:t>The difference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is a resistance modeling the effect of the mechanical work of the motor.</a:t>
                </a:r>
              </a:p>
              <a:p>
                <a:r>
                  <a:rPr lang="en-US" sz="2400" dirty="0"/>
                  <a:t>Note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is the slip.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0879"/>
                <a:ext cx="10614101" cy="3133492"/>
              </a:xfrm>
              <a:blipFill>
                <a:blip r:embed="rId3"/>
                <a:stretch>
                  <a:fillRect l="-804" t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9007EA6-BF68-4B28-B964-F5CA6818B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112" y="3429000"/>
            <a:ext cx="6793769" cy="27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52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44AC-30B8-4B90-8CA5-BFA33FF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Induction Motors—Electrical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0879"/>
                <a:ext cx="10614101" cy="313349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models core losses.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models that the magnetic coupling of the rotor and stator is imperfect.</a:t>
                </a:r>
              </a:p>
              <a:p>
                <a:endParaRPr lang="en-US" sz="2400" i="1" dirty="0"/>
              </a:p>
              <a:p>
                <a:r>
                  <a:rPr lang="en-US" sz="2400" i="1" dirty="0"/>
                  <a:t>The per phase equivalent circuit is obtained from the equivalent circuit of a practical transformer.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0879"/>
                <a:ext cx="10614101" cy="3133492"/>
              </a:xfrm>
              <a:blipFill>
                <a:blip r:embed="rId2"/>
                <a:stretch>
                  <a:fillRect l="-804" t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9007EA6-BF68-4B28-B964-F5CA6818B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112" y="3429000"/>
            <a:ext cx="6793769" cy="27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6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007EA6-BF68-4B28-B964-F5CA6818B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6653" y="4207907"/>
            <a:ext cx="6694068" cy="2020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2544AC-30B8-4B90-8CA5-BFA33FF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Induction Motors—Electrical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0879"/>
                <a:ext cx="10614101" cy="465005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circuit can be analyzed in the frequency domain.</a:t>
                </a:r>
              </a:p>
              <a:p>
                <a:r>
                  <a:rPr lang="en-US" sz="2400" dirty="0"/>
                  <a:t>We will use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rms values </a:t>
                </a:r>
                <a:r>
                  <a:rPr lang="en-US" sz="2400" dirty="0"/>
                  <a:t>for all voltages and currents.</a:t>
                </a:r>
              </a:p>
              <a:p>
                <a:r>
                  <a:rPr lang="en-US" sz="2400" dirty="0"/>
                  <a:t>The input average power per phase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denote the angles of the voltage and of the current, respectively.</a:t>
                </a:r>
              </a:p>
              <a:p>
                <a:r>
                  <a:rPr lang="en-US" sz="2400" dirty="0"/>
                  <a:t>Recalling that reactances do not dissipate power,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Since there are three phases, the total power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is the stator copper loss.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is the core loss.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rgbClr val="0070C0"/>
                        </a:solidFill>
                      </a:rPr>
                      <m:t>3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is the rotor power.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0879"/>
                <a:ext cx="10614101" cy="4650058"/>
              </a:xfrm>
              <a:blipFill>
                <a:blip r:embed="rId4"/>
                <a:stretch>
                  <a:fillRect l="-804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488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007EA6-BF68-4B28-B964-F5CA6818B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6653" y="4207907"/>
            <a:ext cx="6694068" cy="2020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2544AC-30B8-4B90-8CA5-BFA33FF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Induction Motors—Electrical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0878"/>
                <a:ext cx="10614101" cy="505777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rotor power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400" dirty="0"/>
                  <a:t> is the power crossing the air gap between the stator and the rotor, per phase.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400" dirty="0"/>
                  <a:t> has two components: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is the power dissipated on the rotor resistance, per phase.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electromagnetic developed power, per phase.</a:t>
                </a:r>
              </a:p>
              <a:p>
                <a:r>
                  <a:rPr lang="en-US" sz="2400" dirty="0"/>
                  <a:t>Thus, the electromagnetic torque of the motor satisfies:</a:t>
                </a:r>
              </a:p>
              <a:p>
                <a:pPr marL="56832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(where</a:t>
                </a:r>
              </a:p>
              <a:p>
                <a:pPr marL="234950" indent="0">
                  <a:spcBef>
                    <a:spcPts val="0"/>
                  </a:spcBef>
                  <a:buNone/>
                  <a:tabLst>
                    <a:tab pos="23495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 is the synchronous speed):</a:t>
                </a:r>
              </a:p>
              <a:p>
                <a:pPr marL="568325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0878"/>
                <a:ext cx="10614101" cy="5057775"/>
              </a:xfrm>
              <a:blipFill>
                <a:blip r:embed="rId4"/>
                <a:stretch>
                  <a:fillRect l="-804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713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007EA6-BF68-4B28-B964-F5CA6818B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6653" y="4207907"/>
            <a:ext cx="6694068" cy="2020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2544AC-30B8-4B90-8CA5-BFA33FF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Induction Motors—Example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0878"/>
                <a:ext cx="10614101" cy="53219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7030A0"/>
                    </a:solidFill>
                  </a:rPr>
                  <a:t>Assuming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-connected motor with 4 poles per phase, a line voltage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200 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 rms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60 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=0.5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=0.5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=100 </m:t>
                    </m:r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, find the starting torque of the motor. Neglect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</a:rPr>
                  <a:t>Since the motor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-connected, the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is the phase voltage: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</a:rPr>
                  <a:t>When the motor starts, the speed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, therefore the slip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</a:rPr>
                  <a:t>The total impedance of the phase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||(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</a:rPr>
                  <a:t>By current division,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f>
                      <m:f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.</a:t>
                </a:r>
                <a:endParaRPr lang="en-US" sz="2400" b="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</a:rPr>
                  <a:t>Numerically,</a:t>
                </a:r>
                <a:endParaRPr lang="en-US" sz="2400" b="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568325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.</a:t>
                </a:r>
              </a:p>
              <a:p>
                <a:pPr marL="568325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1.80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33.78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568325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=63.88</m:t>
                      </m:r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𝑟𝑚𝑠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568325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32.472 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𝑁𝑚</m:t>
                    </m:r>
                  </m:oMath>
                </a14:m>
                <a:r>
                  <a:rPr lang="en-US" sz="2400" i="1" dirty="0">
                    <a:solidFill>
                      <a:srgbClr val="C00000"/>
                    </a:solidFill>
                  </a:rPr>
                  <a:t> </a:t>
                </a:r>
                <a:endParaRPr lang="en-US" sz="2400" i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0878"/>
                <a:ext cx="10614101" cy="5321997"/>
              </a:xfrm>
              <a:blipFill>
                <a:blip r:embed="rId4"/>
                <a:stretch>
                  <a:fillRect l="-919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18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007EA6-BF68-4B28-B964-F5CA6818B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6653" y="4207907"/>
            <a:ext cx="6694068" cy="2020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2544AC-30B8-4B90-8CA5-BFA33FF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Induction Motors—Example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0878"/>
                <a:ext cx="10614101" cy="53219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7030A0"/>
                    </a:solidFill>
                  </a:rPr>
                  <a:t>In the previous example, how will the torque change if the motor is connected in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-configuration?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</a:rPr>
                  <a:t>The circuit per phase will not change.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will change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=200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𝑟𝑚𝑠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</a:rPr>
                  <a:t>Thus, all currents and voltages will increase by a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</a:rPr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, will change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</a:rPr>
                  <a:t>Therefore, the torque will triple.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568325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97.416 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𝑁𝑚</m:t>
                    </m:r>
                  </m:oMath>
                </a14:m>
                <a:r>
                  <a:rPr lang="en-US" sz="2400" i="1" dirty="0">
                    <a:solidFill>
                      <a:srgbClr val="C00000"/>
                    </a:solidFill>
                  </a:rPr>
                  <a:t> </a:t>
                </a:r>
                <a:endParaRPr lang="en-US" sz="2400" i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0878"/>
                <a:ext cx="10614101" cy="5321997"/>
              </a:xfrm>
              <a:blipFill>
                <a:blip r:embed="rId4"/>
                <a:stretch>
                  <a:fillRect l="-919" t="-1604" r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204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44AC-30B8-4B90-8CA5-BFA33FF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Synchronous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0878"/>
                <a:ext cx="10614101" cy="501804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Are used as motors or generators of three-phase voltage.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The motors operate at the synchronous speed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baseline="-25000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>
                    <a:sym typeface="Wingdings" panose="05000000000000000000" pitchFamily="2" charset="2"/>
                  </a:rPr>
                  <a:t>Purely synchronous motors cannot start.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>
                    <a:sym typeface="Wingdings" panose="05000000000000000000" pitchFamily="2" charset="2"/>
                  </a:rPr>
                  <a:t>They can be started using: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dirty="0">
                    <a:sym typeface="Wingdings" panose="05000000000000000000" pitchFamily="2" charset="2"/>
                  </a:rPr>
                  <a:t>electronic control or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dirty="0">
                    <a:sym typeface="Wingdings" panose="05000000000000000000" pitchFamily="2" charset="2"/>
                  </a:rPr>
                  <a:t>damper windings (bars)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>
                    <a:sym typeface="Wingdings" panose="05000000000000000000" pitchFamily="2" charset="2"/>
                  </a:rPr>
                  <a:t>Damper bars: make up an induction motor that operates at speeds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altLang="en-US" sz="2400" baseline="-25000" dirty="0">
                    <a:sym typeface="Wingdings" panose="05000000000000000000" pitchFamily="2" charset="2"/>
                  </a:rPr>
                  <a:t>s</a:t>
                </a:r>
                <a:r>
                  <a:rPr lang="en-US" altLang="en-US" sz="2400" dirty="0">
                    <a:sym typeface="Wingdings" panose="05000000000000000000" pitchFamily="2" charset="2"/>
                  </a:rPr>
                  <a:t>.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>
                    <a:sym typeface="Wingdings" panose="05000000000000000000" pitchFamily="2" charset="2"/>
                  </a:rPr>
                  <a:t>Damper bars have no effect if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𝑛𝑠</m:t>
                    </m:r>
                  </m:oMath>
                </a14:m>
                <a:r>
                  <a:rPr lang="en-US" altLang="en-US" sz="2400" dirty="0">
                    <a:sym typeface="Wingdings" panose="05000000000000000000" pitchFamily="2" charset="2"/>
                  </a:rPr>
                  <a:t>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>
                    <a:sym typeface="Wingdings" panose="05000000000000000000" pitchFamily="2" charset="2"/>
                  </a:rPr>
                  <a:t>Thus, the rotor has a </a:t>
                </a:r>
                <a:r>
                  <a:rPr lang="en-US" altLang="en-US" sz="2400" i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field winding</a:t>
                </a:r>
                <a:r>
                  <a:rPr lang="en-US" altLang="en-US" sz="24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en-US" sz="2400" dirty="0">
                    <a:sym typeface="Wingdings" panose="05000000000000000000" pitchFamily="2" charset="2"/>
                  </a:rPr>
                  <a:t>and a </a:t>
                </a:r>
                <a:r>
                  <a:rPr lang="en-US" altLang="en-US" sz="2400" i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damper winding</a:t>
                </a:r>
                <a:r>
                  <a:rPr lang="en-US" altLang="en-US" sz="2400" dirty="0">
                    <a:sym typeface="Wingdings" panose="05000000000000000000" pitchFamily="2" charset="2"/>
                  </a:rPr>
                  <a:t>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>
                    <a:sym typeface="Wingdings" panose="05000000000000000000" pitchFamily="2" charset="2"/>
                  </a:rPr>
                  <a:t>The field winding is powered with DC current, to ensure that the polarity of the rotor poles does not change.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>
                    <a:sym typeface="Wingdings" panose="05000000000000000000" pitchFamily="2" charset="2"/>
                  </a:rPr>
                  <a:t>The rotor is powered by means of slip rings and brushes.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400" dirty="0">
                  <a:sym typeface="Wingdings" panose="05000000000000000000" pitchFamily="2" charset="2"/>
                </a:endParaRPr>
              </a:p>
              <a:p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0878"/>
                <a:ext cx="10614101" cy="5018049"/>
              </a:xfrm>
              <a:blipFill>
                <a:blip r:embed="rId3"/>
                <a:stretch>
                  <a:fillRect l="-804" t="-2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904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44AC-30B8-4B90-8CA5-BFA33FF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Synchronous Machines and BLDC motors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B9BA5-9513-4AA7-BA4A-08A3398F1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878"/>
            <a:ext cx="10614101" cy="501804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Synchronous motors in which the rotor consists of permanent magnets are similar to brushless DC motors.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While synchronous motors use three-phase voltage, brushless DC (BLDC) motors use an electronic controller that converts DC voltage to pulses.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By applying pulses sequentially to each phase, a rotating magnetic field is obtained.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To control accurately the speed, and so that the BLDC motors are self starting, the controllers need feedback.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Feedback is provided by</a:t>
            </a:r>
          </a:p>
          <a:p>
            <a:pPr lvl="1">
              <a:defRPr/>
            </a:pPr>
            <a:r>
              <a:rPr lang="en-US" altLang="en-US" dirty="0"/>
              <a:t>Hall sensors (which sense a magnetic field) or</a:t>
            </a:r>
          </a:p>
          <a:p>
            <a:pPr lvl="1">
              <a:defRPr/>
            </a:pPr>
            <a:r>
              <a:rPr lang="en-US" altLang="en-US" dirty="0"/>
              <a:t>Shaft encoders (which determine the angular position of the motor shaft).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sym typeface="Wingdings" panose="05000000000000000000" pitchFamily="2" charset="2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>
              <a:sym typeface="Wingdings" panose="05000000000000000000" pitchFamily="2" charset="2"/>
            </a:endParaRPr>
          </a:p>
          <a:p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678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007C1A-D61C-4DB3-B6CC-EB5B90586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1592425"/>
            <a:ext cx="5434360" cy="4878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2544AC-30B8-4B90-8CA5-BFA33FF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Principle of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282389"/>
                <a:ext cx="5257800" cy="521048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Assume that the stator is connected to a three-phase source of voltage:</a:t>
                </a:r>
              </a:p>
              <a:p>
                <a:pPr marL="6238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</a:endParaRPr>
              </a:p>
              <a:p>
                <a:pPr marL="6238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</a:endParaRPr>
              </a:p>
              <a:p>
                <a:pPr marL="6238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dirty="0"/>
                  <a:t>Suppose that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the coils connected to the phase A have maximum current.</a:t>
                </a:r>
              </a:p>
              <a:p>
                <a:r>
                  <a:rPr lang="en-US" sz="2400" dirty="0"/>
                  <a:t>The direction of the field near each pole is shown in the figure.</a:t>
                </a:r>
              </a:p>
              <a:p>
                <a:r>
                  <a:rPr lang="en-US" sz="2400" dirty="0"/>
                  <a:t>A long arrow indicates a large value of the flux density, and a short arrow a smaller value.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282389"/>
                <a:ext cx="5257800" cy="5210486"/>
              </a:xfrm>
              <a:blipFill>
                <a:blip r:embed="rId3"/>
                <a:stretch>
                  <a:fillRect l="-1624" t="-1637" r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47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007C1A-D61C-4DB3-B6CC-EB5B90586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1592425"/>
            <a:ext cx="5434359" cy="4878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2544AC-30B8-4B90-8CA5-BFA33FF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Principle of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282389"/>
                <a:ext cx="5257800" cy="521048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Since phase C leads phase A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dirty="0">
                    <a:solidFill>
                      <a:schemeClr val="tx1"/>
                    </a:solidFill>
                  </a:rPr>
                  <a:t>after all phases change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that is after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the phase C will have maximum current (but in the reverse direction).  </a:t>
                </a:r>
              </a:p>
              <a:p>
                <a:r>
                  <a:rPr lang="en-US" sz="2400" dirty="0"/>
                  <a:t>The figure shows the direction of the field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282389"/>
                <a:ext cx="5257800" cy="5210486"/>
              </a:xfrm>
              <a:blipFill>
                <a:blip r:embed="rId3"/>
                <a:stretch>
                  <a:fillRect l="-1624" t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960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007C1A-D61C-4DB3-B6CC-EB5B90586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1592425"/>
            <a:ext cx="5434359" cy="4878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2544AC-30B8-4B90-8CA5-BFA33FF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Principle of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282389"/>
                <a:ext cx="5257800" cy="521048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Since phase B leads phase C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dirty="0">
                    <a:solidFill>
                      <a:schemeClr val="tx1"/>
                    </a:solidFill>
                  </a:rPr>
                  <a:t>after all phases change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that is after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the phase B will have maximum current (but in the reverse direction).  </a:t>
                </a:r>
              </a:p>
              <a:p>
                <a:r>
                  <a:rPr lang="en-US" sz="2400" dirty="0"/>
                  <a:t>The figure shows the direction of the field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Note that the magnetic field of the stator rotates clockwise!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282389"/>
                <a:ext cx="5257800" cy="5210486"/>
              </a:xfrm>
              <a:blipFill>
                <a:blip r:embed="rId3"/>
                <a:stretch>
                  <a:fillRect l="-1624" t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83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44AC-30B8-4B90-8CA5-BFA33FF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Principle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B9BA5-9513-4AA7-BA4A-08A3398F1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389"/>
            <a:ext cx="10515599" cy="2018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AC motors use the rotating field of the stator in one of two ways.</a:t>
            </a:r>
          </a:p>
          <a:p>
            <a:r>
              <a:rPr lang="en-US" sz="2400" dirty="0"/>
              <a:t>In </a:t>
            </a:r>
            <a:r>
              <a:rPr lang="en-US" sz="2400" i="1" dirty="0">
                <a:solidFill>
                  <a:srgbClr val="0070C0"/>
                </a:solidFill>
              </a:rPr>
              <a:t>synchronous motors</a:t>
            </a:r>
            <a:r>
              <a:rPr lang="en-US" sz="2400" dirty="0"/>
              <a:t>, the rotor poles have a constant magnetic polarity. The rotor aligns itself with the rotating field and turns at the same speed. </a:t>
            </a:r>
          </a:p>
          <a:p>
            <a:r>
              <a:rPr lang="en-US" sz="2400" dirty="0"/>
              <a:t>In </a:t>
            </a:r>
            <a:r>
              <a:rPr lang="en-US" sz="2400" dirty="0">
                <a:solidFill>
                  <a:srgbClr val="0070C0"/>
                </a:solidFill>
              </a:rPr>
              <a:t>induction motors</a:t>
            </a:r>
            <a:r>
              <a:rPr lang="en-US" sz="2400" dirty="0"/>
              <a:t>, the rotating magnetic field induces currents in the rotor. The interaction of the induced currents with the rotating field creates torque.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CB3B17-5303-42A2-96D2-BC67F85FFB25}"/>
              </a:ext>
            </a:extLst>
          </p:cNvPr>
          <p:cNvSpPr txBox="1">
            <a:spLocks/>
          </p:cNvSpPr>
          <p:nvPr/>
        </p:nvSpPr>
        <p:spPr>
          <a:xfrm>
            <a:off x="838199" y="3300761"/>
            <a:ext cx="5584903" cy="2962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Note that the windings of the stator poles are usually overlapping (see Fig. 5-3 in the textbook). </a:t>
            </a:r>
          </a:p>
          <a:p>
            <a:pPr lvl="1"/>
            <a:r>
              <a:rPr lang="en-US" dirty="0"/>
              <a:t>This makes the stator magnetic field more uniform.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231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007C1A-D61C-4DB3-B6CC-EB5B90586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1592425"/>
            <a:ext cx="5434359" cy="4878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2544AC-30B8-4B90-8CA5-BFA33FF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The Rotating 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2389"/>
                <a:ext cx="5551449" cy="52104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be the number of stator poles per phase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the frequency of the source.</a:t>
                </a:r>
              </a:p>
              <a:p>
                <a:r>
                  <a:rPr lang="en-US" sz="2400" dirty="0"/>
                  <a:t>The pole pitch angle (the angle between two poles of the same phase)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During half of a period, the rotating magnetic rotates by the angle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Therefore, the speed of the field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𝑇𝑝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In revolutions per minute: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𝑟𝑝𝑚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2389"/>
                <a:ext cx="5551449" cy="5210486"/>
              </a:xfrm>
              <a:blipFill>
                <a:blip r:embed="rId3"/>
                <a:stretch>
                  <a:fillRect l="-1538" t="-2222" r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27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44AC-30B8-4B90-8CA5-BFA33FF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The Synchronous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0878"/>
                <a:ext cx="10515599" cy="509610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speed of the rotating field of the stator is called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𝑠𝑦𝑛𝑐h𝑟𝑜𝑛𝑜𝑢𝑠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𝑠𝑝𝑒𝑒𝑑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𝑟𝑝𝑚</m:t>
                              </m:r>
                            </m:e>
                          </m:d>
                        </m:e>
                      </m:borderBox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The speed of a synchronous motor equals the synchronous speed, since the rotor has constant magnetic polarity and aligns itself to the rotating field.</a:t>
                </a:r>
              </a:p>
              <a:p>
                <a:r>
                  <a:rPr lang="en-US" sz="2400" dirty="0"/>
                  <a:t>The speed of an induction motor is less than the synchronous speed. </a:t>
                </a:r>
              </a:p>
              <a:p>
                <a:r>
                  <a:rPr lang="en-US" sz="2400" dirty="0"/>
                  <a:t>If the induction motor would run at the synchronous speed, the rotating field would not induce any currents in the rotor, and therefore the motor would have no torque.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be the speed of an induction motor. The 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slip</a:t>
                </a:r>
                <a:r>
                  <a:rPr lang="en-US" sz="2400" i="1" dirty="0"/>
                  <a:t> </a:t>
                </a:r>
                <a:r>
                  <a:rPr lang="en-US" sz="2400" dirty="0"/>
                  <a:t>is defined as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borderBox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0878"/>
                <a:ext cx="10515599" cy="5096107"/>
              </a:xfrm>
              <a:blipFill>
                <a:blip r:embed="rId2"/>
                <a:stretch>
                  <a:fillRect l="-812" t="-1675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18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44AC-30B8-4B90-8CA5-BFA33FF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0878"/>
                <a:ext cx="10515599" cy="50961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7030A0"/>
                    </a:solidFill>
                  </a:rPr>
                  <a:t>A synchronous motor has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 poles per phase and is supplied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230 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𝑟𝑚𝑠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60 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. Find the speed of the motor.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=1800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𝑟𝑝𝑚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7030A0"/>
                    </a:solidFill>
                  </a:rPr>
                  <a:t>An induction motor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 poles per phase and is supplied 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230 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𝑟𝑚𝑠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60 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. What is the motor speed at a slip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3%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=1164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𝑟𝑝𝑚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BB9BA5-9513-4AA7-BA4A-08A3398F1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0878"/>
                <a:ext cx="10515599" cy="5096107"/>
              </a:xfrm>
              <a:blipFill>
                <a:blip r:embed="rId2"/>
                <a:stretch>
                  <a:fillRect l="-928" t="-1675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60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2297</Words>
  <Application>Microsoft Office PowerPoint</Application>
  <PresentationFormat>Widescreen</PresentationFormat>
  <Paragraphs>220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Office Theme</vt:lpstr>
      <vt:lpstr>AC Machines</vt:lpstr>
      <vt:lpstr>Principle of Operation</vt:lpstr>
      <vt:lpstr>Principle of Operation</vt:lpstr>
      <vt:lpstr>Principle of Operation</vt:lpstr>
      <vt:lpstr>Principle of Operation</vt:lpstr>
      <vt:lpstr>Principle of Operation</vt:lpstr>
      <vt:lpstr>The Rotating Magnetic Field</vt:lpstr>
      <vt:lpstr>The Synchronous Speed</vt:lpstr>
      <vt:lpstr>Examples</vt:lpstr>
      <vt:lpstr>Induction Motors</vt:lpstr>
      <vt:lpstr>Induction Motors—Wound Rotor</vt:lpstr>
      <vt:lpstr>Induction Motors—Squirrel Cage</vt:lpstr>
      <vt:lpstr>Induction Motors—Squirrel Cage</vt:lpstr>
      <vt:lpstr>Review of Three Phase Systems</vt:lpstr>
      <vt:lpstr>Review of Three Phase Systems</vt:lpstr>
      <vt:lpstr>Review of Three Phase Systems</vt:lpstr>
      <vt:lpstr>Review of Three Phase Systems</vt:lpstr>
      <vt:lpstr>Review of Three Phase Systems</vt:lpstr>
      <vt:lpstr>Review of Three Phase Systems</vt:lpstr>
      <vt:lpstr>Induction Motors—Electrical Model</vt:lpstr>
      <vt:lpstr>Induction Motors—Electrical Model</vt:lpstr>
      <vt:lpstr>Induction Motors—Electrical Model</vt:lpstr>
      <vt:lpstr>Induction Motors—Electrical Model</vt:lpstr>
      <vt:lpstr>Induction Motors—Example</vt:lpstr>
      <vt:lpstr>Induction Motors—Example 2</vt:lpstr>
      <vt:lpstr>Synchronous Machines</vt:lpstr>
      <vt:lpstr>Synchronous Machines and BLDC motors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 Machines</dc:title>
  <dc:creator>Iordache, Marian</dc:creator>
  <cp:lastModifiedBy>Iordache, Marian</cp:lastModifiedBy>
  <cp:revision>59</cp:revision>
  <dcterms:created xsi:type="dcterms:W3CDTF">2020-04-25T16:35:49Z</dcterms:created>
  <dcterms:modified xsi:type="dcterms:W3CDTF">2021-07-24T03:51:16Z</dcterms:modified>
</cp:coreProperties>
</file>