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FE888-072E-40F1-A3CC-10730CCC675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BE611-BBDE-4BCC-91E0-7E17380CB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4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online/</a:t>
            </a:r>
            <a:r>
              <a:rPr lang="en-US" dirty="0" err="1"/>
              <a:t>rack.fig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BE611-BBDE-4BCC-91E0-7E17380CBD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33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online/</a:t>
            </a:r>
            <a:r>
              <a:rPr lang="en-US" dirty="0" err="1"/>
              <a:t>profile.fig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BE611-BBDE-4BCC-91E0-7E17380CBD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5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online/rack2.fig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BE611-BBDE-4BCC-91E0-7E17380CBD6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online/rack3.fig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BE611-BBDE-4BCC-91E0-7E17380CBD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9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online/rack3.fig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BE611-BBDE-4BCC-91E0-7E17380CBD6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29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online/</a:t>
            </a:r>
            <a:r>
              <a:rPr lang="en-US" dirty="0" err="1"/>
              <a:t>torque.fig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BE611-BBDE-4BCC-91E0-7E17380CBD6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05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6DE26-D2B4-490C-85A6-BE0302EC0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6727E-B27F-4A39-BA52-036C097C5C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4732B-D846-42B1-B0E8-A370DD6CA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6B6FB-AA2A-4D79-A236-AE2CEBE3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924D4-6CAB-46D3-86F8-A937A91E1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59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B3371-C5EE-41BC-9D96-DCE560040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C44433-04D0-4676-9744-3E73D1032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A95F7-F0ED-4F6C-931E-2310A905B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599CA-7FFC-4FB1-B556-FA6DC4EB3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3A799-89E0-4442-B8D8-6FF0EFEE9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9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F97749-B6EF-4010-B2E4-A57CDC809C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E28F49-664A-469C-8A03-AAA3B65C9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03882-21B3-4B9D-A392-3A2A6F8E9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90640-A437-4E4F-AC91-67FD54783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7B474-5EB6-4D9D-8EC3-A23A6CED8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36810-8353-4163-8AB4-07A8D61A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5D859-CB25-454E-89F9-8D3B05A69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8B642-23F6-4AD6-838E-97A0279A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E6A86-22AB-449F-9BCA-FA9B5116C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3EB9A-F49B-4DE0-9AFB-19E69C39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4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E9780-6BD4-44C5-BE3E-21534947B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02247-7C20-4625-8762-F6BD4F681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26576-8FDE-4A07-9348-80F4306CA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4339F-3E55-4F54-A8F1-9942080AA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81931-13A2-44E7-91FD-841ECD24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4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A6BC8-6C43-43D5-B7C3-CD49D4CBA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69132-DAA9-409B-AE3C-EA4087E88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19B98-C03B-4D32-A5CE-FE92027EF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884CF9-FB08-4EE9-915E-9363685BD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CD6548-4FA4-4ACD-86F6-BD3E948DE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903B6-1959-4BB7-8AC8-76BA9F15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85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25DA9-5658-4AFE-ADA7-86274E79A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8145D6-FBE6-452B-93BF-042686E53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C9038-D391-471A-A9A5-20CA37BD3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62C62D-D580-460E-8393-40CB2FD8F0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7628AC-1001-4D49-896D-D9C4A2CB8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C0158F-FC20-43E0-A3CD-42AD1EBE5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BA643A-76B9-4D44-A6F9-1F06FAAA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CC2ED5-8F3A-40D5-9B86-E469AFB8C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27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9417E-2E87-44C1-8B84-78A43E349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9703DA-510F-4F57-B058-1CE80DFB2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E97053-0535-4C56-BD56-A1A3305A2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9D828-D8CF-47A8-8DA1-E18739142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8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0E0D5C-48ED-46F1-A0C6-EFAF4862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BDBFD2-1414-4F59-B7F1-64E66D231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CD51F8-DA48-4508-B2AC-0A9A8FA3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8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143BD-30C9-4CB1-BC0F-7C6115802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7FBDE-03E3-413B-AA12-12CF830FB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A37D69-920D-4373-8C00-069998D1D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9DD239-9618-4DDE-ACE6-E53CD9CA2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D73E5-6649-4999-B745-54A1712FB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F34C5-FD4E-4360-A7BC-B7BB9D2FB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6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1AC2A-B0CF-4ECF-A4FD-692D1746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D653F2-A564-4717-BD1F-7CB073F01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9737C-F160-4BCD-82FB-2E4B64195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ACAD1-9432-4C91-878B-9067A0961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D98A3-1E2C-4329-A40B-4C3148F44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74D77-B72E-461B-A008-2C67249C1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5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5E85D1-F7D8-4CE6-A7C4-96639F29F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8CC09-181A-4E70-A9E2-849CA81A3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A3871-12D9-4F0B-8DD1-3C6F6F41E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8101B-6CFC-4983-849B-396209178738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CE6FA-5F83-487E-9403-B6B41B0320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FF906-78DE-43F2-BF78-C3E8A1E136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2D221-B07B-45F5-BE7D-633B1FCEB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2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BC8EE-012D-43C5-90D7-00F4776E26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MOTOR SELECTION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6012123-DC3D-48E1-99CB-27C90A7CC74E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EEGR3523 Mechatronics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2021,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1278252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RMS Torque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226634"/>
                <a:ext cx="10515599" cy="5018049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Example: Given the following torque graph, find the rms torque. You may 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𝑚𝑔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Let us consider an entire period (cycle).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For each time interval, the squared torque is multiplied by the length of the time interval.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US" i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226634"/>
                <a:ext cx="10515599" cy="5018049"/>
              </a:xfrm>
              <a:blipFill>
                <a:blip r:embed="rId3"/>
                <a:stretch>
                  <a:fillRect l="-580" t="-17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DF67CBD-C375-4831-A9A0-5B51B00568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8146" y="3712646"/>
            <a:ext cx="9314024" cy="291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294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Motor Selection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26634"/>
                <a:ext cx="10515600" cy="4950329"/>
              </a:xfrm>
            </p:spPr>
            <p:txBody>
              <a:bodyPr>
                <a:normAutofit/>
              </a:bodyPr>
              <a:lstStyle/>
              <a:p>
                <a:r>
                  <a:rPr lang="en-US" altLang="en-US" dirty="0"/>
                  <a:t>It is recommended to ensure that the load inertia, as seen by the motor, is </a:t>
                </a:r>
                <a:r>
                  <a:rPr lang="en-US" altLang="en-US" i="1" dirty="0">
                    <a:solidFill>
                      <a:srgbClr val="0070C0"/>
                    </a:solidFill>
                  </a:rPr>
                  <a:t>no more than 10 times </a:t>
                </a:r>
                <a:r>
                  <a:rPr lang="en-US" altLang="en-US" dirty="0"/>
                  <a:t>the </a:t>
                </a:r>
                <a:r>
                  <a:rPr lang="en-US" altLang="en-US" i="1" dirty="0"/>
                  <a:t>motor inertia</a:t>
                </a:r>
                <a:r>
                  <a:rPr lang="en-US" altLang="en-US" dirty="0"/>
                  <a:t>. </a:t>
                </a:r>
              </a:p>
              <a:p>
                <a:pPr lvl="1"/>
                <a:r>
                  <a:rPr lang="en-US" altLang="en-US" i="1" dirty="0"/>
                  <a:t>In our example,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2⋅10</m:t>
                        </m:r>
                      </m:e>
                      <m:sup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𝑘𝑔</m:t>
                    </m:r>
                    <m:sSup>
                      <m:sSup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en-US" i="1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en-US" alt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=31.25⋅</m:t>
                    </m:r>
                    <m:sSup>
                      <m:sSupPr>
                        <m:ctrlP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  <m:r>
                      <a:rPr lang="en-US" alt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𝑘𝑔</m:t>
                    </m:r>
                    <m:sSup>
                      <m:sSupPr>
                        <m:ctrlP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alt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en-US" i="1" dirty="0"/>
                  <a:t>. </a:t>
                </a:r>
              </a:p>
              <a:p>
                <a:pPr lvl="1"/>
                <a:r>
                  <a:rPr lang="en-US" altLang="en-US" i="1" dirty="0"/>
                  <a:t>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en-US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≤10</m:t>
                    </m:r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altLang="en-US" i="1" dirty="0"/>
                  <a:t>, this constraint is satisfied.</a:t>
                </a:r>
              </a:p>
              <a:p>
                <a:r>
                  <a:rPr lang="en-US" altLang="en-US" dirty="0"/>
                  <a:t>Use the velocity profile to find the </a:t>
                </a:r>
                <a:r>
                  <a:rPr lang="en-US" altLang="en-US" i="1" dirty="0">
                    <a:solidFill>
                      <a:srgbClr val="0070C0"/>
                    </a:solidFill>
                  </a:rPr>
                  <a:t>peak torque</a:t>
                </a:r>
                <a:r>
                  <a:rPr lang="en-US" altLang="en-US" dirty="0"/>
                  <a:t>.</a:t>
                </a:r>
              </a:p>
              <a:p>
                <a:r>
                  <a:rPr lang="en-US" altLang="en-US" dirty="0"/>
                  <a:t>Any torque applied for a sufficiently long amount of time should be less than the </a:t>
                </a:r>
                <a:r>
                  <a:rPr lang="en-US" altLang="en-US" i="1" dirty="0">
                    <a:solidFill>
                      <a:srgbClr val="0070C0"/>
                    </a:solidFill>
                  </a:rPr>
                  <a:t>continuous operation torque </a:t>
                </a:r>
                <a:r>
                  <a:rPr lang="en-US" altLang="en-US" dirty="0"/>
                  <a:t>of the motor.</a:t>
                </a:r>
              </a:p>
              <a:p>
                <a:r>
                  <a:rPr lang="en-US" altLang="en-US" dirty="0"/>
                  <a:t>If the torque changes quickly, find the </a:t>
                </a:r>
                <a:r>
                  <a:rPr lang="en-US" altLang="en-US" i="1" dirty="0">
                    <a:solidFill>
                      <a:srgbClr val="0070C0"/>
                    </a:solidFill>
                  </a:rPr>
                  <a:t>rms torque </a:t>
                </a:r>
                <a:r>
                  <a:rPr lang="en-US" altLang="en-US" dirty="0"/>
                  <a:t>and check that it does not exceed the continuous operation torque.</a:t>
                </a:r>
              </a:p>
              <a:p>
                <a:endParaRPr lang="en-US" alt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26634"/>
                <a:ext cx="10515600" cy="4950329"/>
              </a:xfrm>
              <a:blipFill>
                <a:blip r:embed="rId2"/>
                <a:stretch>
                  <a:fillRect l="-1043" t="-1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2493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Motor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D36F7-7254-437E-92A8-5EFF3BE0C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6634"/>
            <a:ext cx="6432395" cy="4950329"/>
          </a:xfrm>
        </p:spPr>
        <p:txBody>
          <a:bodyPr>
            <a:normAutofit/>
          </a:bodyPr>
          <a:lstStyle/>
          <a:p>
            <a:r>
              <a:rPr lang="en-US" altLang="en-US" dirty="0"/>
              <a:t>In a torque-speed motor specification, the area under the intermittent duty curve is a zone in which the motor may be operated briefly.</a:t>
            </a:r>
          </a:p>
          <a:p>
            <a:r>
              <a:rPr lang="en-US" altLang="en-US" dirty="0"/>
              <a:t>The area under the continuous duty curve is a zone in which the motor may be continuously operated.</a:t>
            </a:r>
          </a:p>
          <a:p>
            <a:r>
              <a:rPr lang="en-US" altLang="en-US" dirty="0"/>
              <a:t>The </a:t>
            </a:r>
            <a:r>
              <a:rPr lang="en-US" altLang="en-US" i="1" dirty="0">
                <a:solidFill>
                  <a:srgbClr val="C00000"/>
                </a:solidFill>
              </a:rPr>
              <a:t>peak torque</a:t>
            </a:r>
            <a:r>
              <a:rPr lang="en-US" altLang="en-US" dirty="0"/>
              <a:t> should be under the intermittent duty curve.</a:t>
            </a:r>
          </a:p>
          <a:p>
            <a:r>
              <a:rPr lang="en-US" altLang="en-US" dirty="0"/>
              <a:t>The </a:t>
            </a:r>
            <a:r>
              <a:rPr lang="en-US" altLang="en-US" i="1" dirty="0">
                <a:solidFill>
                  <a:srgbClr val="0070C0"/>
                </a:solidFill>
              </a:rPr>
              <a:t>rms torque </a:t>
            </a:r>
            <a:r>
              <a:rPr lang="en-US" altLang="en-US" dirty="0"/>
              <a:t>should be under the continuous duty curve.</a:t>
            </a:r>
          </a:p>
          <a:p>
            <a:endParaRPr lang="en-US" alt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28697A-D8F7-4022-8EAD-6B21405B9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970" y="966666"/>
            <a:ext cx="3993401" cy="3593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047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Motor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D36F7-7254-437E-92A8-5EFF3BE0C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6634"/>
            <a:ext cx="10515600" cy="4950329"/>
          </a:xfrm>
        </p:spPr>
        <p:txBody>
          <a:bodyPr/>
          <a:lstStyle/>
          <a:p>
            <a:r>
              <a:rPr lang="en-US" altLang="en-US" dirty="0"/>
              <a:t>It is recommended to ensure that the load inertia, as seen by the motor, is </a:t>
            </a:r>
            <a:r>
              <a:rPr lang="en-US" altLang="en-US" i="1" dirty="0">
                <a:solidFill>
                  <a:srgbClr val="0070C0"/>
                </a:solidFill>
              </a:rPr>
              <a:t>no more than 10 times </a:t>
            </a:r>
            <a:r>
              <a:rPr lang="en-US" altLang="en-US" dirty="0"/>
              <a:t>the </a:t>
            </a:r>
            <a:r>
              <a:rPr lang="en-US" altLang="en-US" i="1" dirty="0"/>
              <a:t>motor inertia</a:t>
            </a:r>
            <a:r>
              <a:rPr lang="en-US" altLang="en-US" dirty="0"/>
              <a:t>. </a:t>
            </a:r>
          </a:p>
          <a:p>
            <a:r>
              <a:rPr lang="en-US" altLang="en-US" dirty="0"/>
              <a:t>Use the velocity profile to find the </a:t>
            </a:r>
            <a:r>
              <a:rPr lang="en-US" altLang="en-US" i="1" dirty="0">
                <a:solidFill>
                  <a:srgbClr val="0070C0"/>
                </a:solidFill>
              </a:rPr>
              <a:t>peak torque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Any torque applied for a sufficiently long amount of time should be less than the </a:t>
            </a:r>
            <a:r>
              <a:rPr lang="en-US" altLang="en-US" i="1" dirty="0">
                <a:solidFill>
                  <a:srgbClr val="0070C0"/>
                </a:solidFill>
              </a:rPr>
              <a:t>continuous operation torque </a:t>
            </a:r>
            <a:r>
              <a:rPr lang="en-US" altLang="en-US" dirty="0"/>
              <a:t>of the motor.</a:t>
            </a:r>
          </a:p>
          <a:p>
            <a:r>
              <a:rPr lang="en-US" altLang="en-US" dirty="0"/>
              <a:t>If the torque changes quickly, find the </a:t>
            </a:r>
            <a:r>
              <a:rPr lang="en-US" altLang="en-US" i="1" dirty="0">
                <a:solidFill>
                  <a:srgbClr val="0070C0"/>
                </a:solidFill>
              </a:rPr>
              <a:t>rms torque </a:t>
            </a:r>
            <a:r>
              <a:rPr lang="en-US" altLang="en-US" dirty="0"/>
              <a:t>and check that it does not exceed the continuous operation torque.</a:t>
            </a:r>
          </a:p>
          <a:p>
            <a:r>
              <a:rPr lang="en-US" altLang="en-US" dirty="0"/>
              <a:t>Motors are damaged by excessive heat, when they reach a high enough temperature. </a:t>
            </a:r>
          </a:p>
          <a:p>
            <a:pPr lvl="1"/>
            <a:r>
              <a:rPr lang="en-US" altLang="en-US" dirty="0"/>
              <a:t>Higher torques are possible if the motors are cooled.</a:t>
            </a:r>
          </a:p>
          <a:p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07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Load Inertia—Example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26634"/>
                <a:ext cx="10515600" cy="5107259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altLang="en-US" sz="2400" i="1" dirty="0">
                    <a:solidFill>
                      <a:srgbClr val="0070C0"/>
                    </a:solidFill>
                  </a:rPr>
                  <a:t>Consider a rack and pinion system in which the pinion radius is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=0.05 </m:t>
                    </m:r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altLang="en-US" sz="2400" i="1" dirty="0">
                    <a:solidFill>
                      <a:srgbClr val="0070C0"/>
                    </a:solidFill>
                  </a:rPr>
                  <a:t>, the mass of the rack is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=5 </m:t>
                    </m:r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𝑘𝑔</m:t>
                    </m:r>
                  </m:oMath>
                </a14:m>
                <a:r>
                  <a:rPr lang="en-US" altLang="en-US" sz="2400" i="1" dirty="0">
                    <a:solidFill>
                      <a:srgbClr val="0070C0"/>
                    </a:solidFill>
                  </a:rPr>
                  <a:t>, and the motor drives the pinion through a gear reduction box of ratio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r>
                  <a:rPr lang="en-US" altLang="en-US" sz="2400" i="1" dirty="0">
                    <a:solidFill>
                      <a:srgbClr val="0070C0"/>
                    </a:solidFill>
                  </a:rPr>
                  <a:t>. Find the load inertia reflected to the motor.</a:t>
                </a:r>
              </a:p>
              <a:p>
                <a:r>
                  <a:rPr lang="en-US" altLang="en-US" sz="2400" i="1" dirty="0">
                    <a:solidFill>
                      <a:srgbClr val="002060"/>
                    </a:solidFill>
                  </a:rPr>
                  <a:t>Suppose that a positive motor torque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alt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altLang="en-US" sz="2400" i="1" dirty="0">
                    <a:solidFill>
                      <a:srgbClr val="002060"/>
                    </a:solidFill>
                  </a:rPr>
                  <a:t> accelerates the pinion.</a:t>
                </a:r>
              </a:p>
              <a:p>
                <a:r>
                  <a:rPr lang="en-US" altLang="en-US" sz="2400" i="1" dirty="0">
                    <a:solidFill>
                      <a:srgbClr val="002060"/>
                    </a:solidFill>
                  </a:rPr>
                  <a:t>Since both the motor torque and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𝑚𝑔</m:t>
                    </m:r>
                  </m:oMath>
                </a14:m>
                <a:r>
                  <a:rPr lang="en-US" altLang="en-US" sz="2400" i="1" dirty="0">
                    <a:solidFill>
                      <a:srgbClr val="002060"/>
                    </a:solidFill>
                  </a:rPr>
                  <a:t> accelerate the system, the power</a:t>
                </a:r>
              </a:p>
              <a:p>
                <a:pPr marL="0" indent="234950">
                  <a:buNone/>
                </a:pPr>
                <a:r>
                  <a:rPr lang="en-US" altLang="en-US" sz="2400" i="1" dirty="0">
                    <a:solidFill>
                      <a:srgbClr val="002060"/>
                    </a:solidFill>
                  </a:rPr>
                  <a:t>balance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𝑚𝑔𝑣</m:t>
                      </m:r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acc>
                            <m:accPr>
                              <m:chr m:val="̇"/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</m:d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altLang="en-US" sz="2400" i="1" dirty="0">
                  <a:solidFill>
                    <a:srgbClr val="7030A0"/>
                  </a:solidFill>
                </a:endParaRPr>
              </a:p>
              <a:p>
                <a:r>
                  <a:rPr lang="en-US" altLang="en-US" sz="2400" i="1" dirty="0">
                    <a:solidFill>
                      <a:srgbClr val="002060"/>
                    </a:solidFill>
                  </a:rPr>
                  <a:t>Note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alt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altLang="en-US" sz="2400" i="1" dirty="0">
                    <a:solidFill>
                      <a:srgbClr val="002060"/>
                    </a:solidFill>
                  </a:rPr>
                  <a:t> is the inertia of the motor.</a:t>
                </a:r>
              </a:p>
              <a:p>
                <a:r>
                  <a:rPr lang="en-US" altLang="en-US" sz="2400" i="1" dirty="0">
                    <a:solidFill>
                      <a:srgbClr val="002060"/>
                    </a:solidFill>
                  </a:rPr>
                  <a:t>Since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𝜌𝜔</m:t>
                    </m:r>
                  </m:oMath>
                </a14:m>
                <a:r>
                  <a:rPr lang="en-US" altLang="en-US" sz="2400" i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en-US" sz="2400" i="1" dirty="0">
                    <a:solidFill>
                      <a:srgbClr val="002060"/>
                    </a:solidFill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altLang="en-US" sz="2400" i="1" dirty="0">
                    <a:solidFill>
                      <a:srgbClr val="002060"/>
                    </a:solidFill>
                  </a:rPr>
                  <a:t>, the equation can be simplified to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𝑚𝑔</m:t>
                          </m:r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sSup>
                                <m:sSupPr>
                                  <m:ctrlP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acc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alt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altLang="en-US" sz="2400" i="1" dirty="0">
                    <a:solidFill>
                      <a:srgbClr val="002060"/>
                    </a:solidFill>
                  </a:rPr>
                  <a:t>The inertia reflected to the motor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en-US" alt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sSup>
                          <m:sSupPr>
                            <m:ctrlPr>
                              <a:rPr lang="en-US" alt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alt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=31.25⋅</m:t>
                    </m:r>
                    <m:sSup>
                      <m:sSupPr>
                        <m:ctrlP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  <m:r>
                      <a:rPr lang="en-US" alt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𝑘𝑔</m:t>
                    </m:r>
                    <m:sSup>
                      <m:sSupPr>
                        <m:ctrlP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alt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26634"/>
                <a:ext cx="10515600" cy="5107259"/>
              </a:xfrm>
              <a:blipFill>
                <a:blip r:embed="rId3"/>
                <a:stretch>
                  <a:fillRect l="-928" t="-2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6F2F266E-196C-451E-8347-A8751DF29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855" y="2348430"/>
            <a:ext cx="1610013" cy="382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38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Velocity Profile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D36F7-7254-437E-92A8-5EFF3BE0C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6634"/>
            <a:ext cx="10515600" cy="5107259"/>
          </a:xfrm>
        </p:spPr>
        <p:txBody>
          <a:bodyPr>
            <a:normAutofit/>
          </a:bodyPr>
          <a:lstStyle/>
          <a:p>
            <a:r>
              <a:rPr lang="en-US" dirty="0"/>
              <a:t>Consider a manufacturing setting in which a motor has to perform again and again the same task.</a:t>
            </a:r>
          </a:p>
          <a:p>
            <a:r>
              <a:rPr lang="en-US" dirty="0"/>
              <a:t>Over time, the velocity of the motor could look like this: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1F21FF-0260-4888-A96E-6B004C60F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5777" y="2672208"/>
            <a:ext cx="8474925" cy="3578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486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7D40504-415C-4F2F-8DAB-41F050A2A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25952" y="3276207"/>
            <a:ext cx="7618141" cy="321666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Velocity Profile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26634"/>
                <a:ext cx="10515600" cy="2049573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400" dirty="0"/>
                  <a:t> be the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acceleration time</a:t>
                </a:r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sz="2400" dirty="0"/>
                  <a:t> the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deceleration time</a:t>
                </a:r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/>
                  <a:t> the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constant speed time</a:t>
                </a:r>
                <a:r>
                  <a:rPr lang="en-US" sz="2400" dirty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sz="2400" dirty="0"/>
                  <a:t> the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wait time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period (cycle length) in the figure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2(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When the motor accelerates, the acceleration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400" dirty="0"/>
                  <a:t>, and when it decelerates,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26634"/>
                <a:ext cx="10515600" cy="2049573"/>
              </a:xfrm>
              <a:blipFill>
                <a:blip r:embed="rId3"/>
                <a:stretch>
                  <a:fillRect l="-812" t="-4167"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01B13A5-B880-414B-B256-3B871304AD32}"/>
              </a:ext>
            </a:extLst>
          </p:cNvPr>
          <p:cNvSpPr txBox="1">
            <a:spLocks/>
          </p:cNvSpPr>
          <p:nvPr/>
        </p:nvSpPr>
        <p:spPr>
          <a:xfrm>
            <a:off x="838200" y="3276207"/>
            <a:ext cx="3287752" cy="3035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Given the motor accelerations, we can find the </a:t>
            </a:r>
            <a:r>
              <a:rPr lang="en-US" sz="2400" i="1" dirty="0">
                <a:solidFill>
                  <a:srgbClr val="C00000"/>
                </a:solidFill>
              </a:rPr>
              <a:t>peak torque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755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Peak Torque—Example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26634"/>
                <a:ext cx="9354016" cy="501804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Consider the rack and pinion system with the following specification: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2⋅10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𝑘𝑔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=0.1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=0.4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. Find the peak torque.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we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𝜌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=800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As derived earlier, the motor torque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𝑚𝑔</m:t>
                          </m:r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sSup>
                                <m:sSupPr>
                                  <m:ctrlP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acc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maximum motor accelerations are  </a:t>
                </a:r>
              </a:p>
              <a:p>
                <a:pPr marL="457200" lvl="1" indent="0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=8000 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 and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,−</m:t>
                            </m:r>
                            <m:f>
                              <m:fPr>
                                <m:ctrlPr>
                                  <a:rPr lang="en-US" b="0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=−8000 </m:t>
                    </m:r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i="1" dirty="0">
                    <a:solidFill>
                      <a:srgbClr val="002060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26634"/>
                <a:ext cx="9354016" cy="5018049"/>
              </a:xfrm>
              <a:blipFill>
                <a:blip r:embed="rId2"/>
                <a:stretch>
                  <a:fillRect l="-1043" t="-17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99AB9840-2594-4C40-99D0-AF7D7A5FC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216" y="2337279"/>
            <a:ext cx="1610013" cy="382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443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Peak Torque—Example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26634"/>
                <a:ext cx="10515600" cy="5018049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peak torque will be the largest of the following: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𝑚𝑔</m:t>
                          </m:r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sSup>
                                <m:sSupPr>
                                  <m:ctrlP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acc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=1.72 </m:t>
                      </m:r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𝑁𝑚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𝑚𝑔</m:t>
                          </m:r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sSup>
                                <m:sSupPr>
                                  <m:ctrlP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alt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acc>
                        </m:e>
                        <m:sub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=−1.97 </m:t>
                      </m:r>
                      <m:r>
                        <a:rPr lang="en-US" alt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𝑁𝑚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Thus, this example requires a motor capable of delivering a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peak torque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1.97 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𝑁𝑚</m:t>
                    </m:r>
                  </m:oMath>
                </a14:m>
                <a:r>
                  <a:rPr lang="en-US" sz="2400" i="1" dirty="0">
                    <a:solidFill>
                      <a:srgbClr val="C0000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within a speed range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0…800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  </a:t>
                </a:r>
                <a:endParaRPr lang="en-US" i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26634"/>
                <a:ext cx="10515600" cy="5018049"/>
              </a:xfrm>
              <a:blipFill>
                <a:blip r:embed="rId2"/>
                <a:stretch>
                  <a:fillRect l="-812" t="-17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3843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F3874C-B4F3-4965-97D7-9E12038E5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35793" y="340023"/>
            <a:ext cx="8358119" cy="590465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2166" y="2754351"/>
                <a:ext cx="3176162" cy="3490331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be the load inertia reflected to the motor.</a:t>
                </a: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Note the graph of the motor torque.</a:t>
                </a:r>
              </a:p>
              <a:p>
                <a:pPr marL="0" indent="0">
                  <a:buNone/>
                </a:pPr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US" sz="24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D36F7-7254-437E-92A8-5EFF3BE0CF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2166" y="2754351"/>
                <a:ext cx="3176162" cy="3490331"/>
              </a:xfrm>
              <a:blipFill>
                <a:blip r:embed="rId4"/>
                <a:stretch>
                  <a:fillRect l="-2687" t="-2448" r="-4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088" y="824125"/>
            <a:ext cx="3388112" cy="86150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Peak Torque—Example </a:t>
            </a:r>
          </a:p>
        </p:txBody>
      </p:sp>
    </p:spTree>
    <p:extLst>
      <p:ext uri="{BB962C8B-B14F-4D97-AF65-F5344CB8AC3E}">
        <p14:creationId xmlns:p14="http://schemas.microsoft.com/office/powerpoint/2010/main" val="1369232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3D10-3D6D-4F78-B4D4-D50ACCB6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RMS Torque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D36F7-7254-437E-92A8-5EFF3BE0C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26634"/>
            <a:ext cx="10515599" cy="5018049"/>
          </a:xfrm>
        </p:spPr>
        <p:txBody>
          <a:bodyPr>
            <a:normAutofit/>
          </a:bodyPr>
          <a:lstStyle/>
          <a:p>
            <a:r>
              <a:rPr lang="en-US" sz="2400" dirty="0"/>
              <a:t>The root mean square (rms) torque is the square root of the mean of the square of the torque. </a:t>
            </a:r>
          </a:p>
          <a:p>
            <a:r>
              <a:rPr lang="en-US" sz="2400" dirty="0"/>
              <a:t>The rms torque should fit the continuous operation torque specification of a motor.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2060"/>
                </a:solidFill>
              </a:rPr>
              <a:t>Example: Given the following torque graph, find the rms torque. </a:t>
            </a:r>
          </a:p>
          <a:p>
            <a:pPr marL="0" indent="0">
              <a:buNone/>
            </a:pPr>
            <a:endParaRPr lang="en-US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i="1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F67CBD-C375-4831-A9A0-5B51B0056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9005" y="3429000"/>
            <a:ext cx="9615107" cy="3004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565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907</Words>
  <Application>Microsoft Office PowerPoint</Application>
  <PresentationFormat>Widescreen</PresentationFormat>
  <Paragraphs>79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Office Theme</vt:lpstr>
      <vt:lpstr>MOTOR SELECTION</vt:lpstr>
      <vt:lpstr>Motor Selection</vt:lpstr>
      <vt:lpstr>Load Inertia—Example </vt:lpstr>
      <vt:lpstr>Velocity Profile</vt:lpstr>
      <vt:lpstr>Velocity Profile</vt:lpstr>
      <vt:lpstr>Peak Torque—Example </vt:lpstr>
      <vt:lpstr>Peak Torque—Example </vt:lpstr>
      <vt:lpstr>Peak Torque—Example </vt:lpstr>
      <vt:lpstr>RMS Torque</vt:lpstr>
      <vt:lpstr>RMS Torque</vt:lpstr>
      <vt:lpstr>Motor Selection</vt:lpstr>
      <vt:lpstr>Motor 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 Machines—Part 3</dc:title>
  <dc:creator>Iordache, Marian</dc:creator>
  <cp:lastModifiedBy>Iordache, Marian</cp:lastModifiedBy>
  <cp:revision>33</cp:revision>
  <dcterms:created xsi:type="dcterms:W3CDTF">2020-04-17T18:40:37Z</dcterms:created>
  <dcterms:modified xsi:type="dcterms:W3CDTF">2021-07-24T03:50:33Z</dcterms:modified>
</cp:coreProperties>
</file>