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DF1E5-33B8-4920-B15B-A1455BF0EDCB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9609E-056F-4EB2-8E43-E68FB183A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hysteresis.fig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1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82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7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1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54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3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laminate.fig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Octave:</a:t>
            </a:r>
          </a:p>
          <a:p>
            <a:r>
              <a:rPr lang="en-US" dirty="0"/>
              <a:t>Ra = 0.5; Rf = 200; V = 200; IL = 48; Po = 10*745.7; Pm = 400; </a:t>
            </a:r>
            <a:r>
              <a:rPr lang="en-US" dirty="0" err="1"/>
              <a:t>Vbr</a:t>
            </a:r>
            <a:r>
              <a:rPr lang="en-US" dirty="0"/>
              <a:t> = 2; </a:t>
            </a:r>
            <a:r>
              <a:rPr lang="en-US" dirty="0" err="1"/>
              <a:t>Piron</a:t>
            </a:r>
            <a:r>
              <a:rPr lang="en-US" dirty="0"/>
              <a:t> = V*IL - Po - Pm - 0.01*Po - </a:t>
            </a:r>
            <a:r>
              <a:rPr lang="en-US" dirty="0" err="1"/>
              <a:t>Vbr</a:t>
            </a:r>
            <a:r>
              <a:rPr lang="en-US" dirty="0"/>
              <a:t>*(IL-V/Rf)- V^2/Rf-(IL-V/Rf)^2*Ra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8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5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turn.fig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lapwave.fig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5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presm</a:t>
            </a:r>
            <a:r>
              <a:rPr lang="en-US" dirty="0"/>
              <a:t>/</a:t>
            </a:r>
            <a:r>
              <a:rPr lang="en-US" dirty="0" err="1"/>
              <a:t>lapwave.fig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0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9609E-056F-4EB2-8E43-E68FB183A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4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19532-4C06-419B-B1BB-461C686D2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30D5E-BFBD-4AE1-B356-5A375CE21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73A77-605E-4702-BD65-BB507A60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E40C-20EE-49AD-B7E9-27D88492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3CEED-84CF-448C-A2EA-3EFE3FB1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4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726D-7809-4B92-B801-2283DD3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BEEF8-A741-4263-8010-6E30CFE0D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5E345-40F0-4A7D-B769-E2D76A04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02ED1-3304-4E98-9DD9-57EBFFB3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B1310-5788-4A10-8777-516998B6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8212A-AD63-4844-8629-A174DB99EF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5BB30-B80E-423C-A1A6-69D9933A6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80C0E-A870-4A0C-9C06-AE31CC696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5DE41-0AF9-4432-B211-8F0F58AA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230A-D9FC-4913-B41C-28873C3B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4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21A6-4273-4566-B013-EC8BB8B3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1F60-4DF0-4AB5-B3FE-50027DDCF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D6E13-53E8-48F2-BAE8-64A565F9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7800B-FCB0-496D-BA31-2AFB39D2A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DD86-2B5D-493A-A714-5BE2E07AB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8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06ED-07D6-4D54-B3F6-C2A38705A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AB28B-F66B-47A8-A999-50CA34AB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10F9-5B1C-4626-948A-47C5BDEA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B4054-0BE4-476E-AC4F-3F7A5B2A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F9D7-7AAC-4ABF-8AA8-A680475C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1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428CB-2D76-435C-99C7-491A4662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DE948-0C98-46F1-94AE-F52E8B0F5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CF7551-DF29-43BD-8B97-615187EDD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D75F-0DA4-4CAC-A25D-92F5C3146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F7BB0-CE5E-4522-9E9F-B58B21BEE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11D23-2FEA-4411-9C72-2D6334D5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0A4B-2413-4968-BA9E-BABFA78A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EA6D8-708E-4401-841C-5063A2D78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7AFAC-4285-4725-A0DF-D50571E67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10DC1-4315-4F52-B2D1-153144592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EF123-FCBF-45BA-84A7-59AB392AA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0C0A9-99C8-4FCC-92EC-5EECCBE2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903F21-000A-44D4-BEEF-2B69100E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6B6C2A-B247-4124-8EA6-F847938D0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7B71-99C5-4DD1-88F1-57E14CA1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EBAB5-B73D-49C6-9F99-3EF22A92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C34F14-AFA2-4165-8830-B5262ACC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4A2F3-2068-49E3-8620-7770BF895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7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5420F-A6FB-4DF5-BD9A-4C6FCAC0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B1342-3D5E-479B-B72A-8E16C8B94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ECBD6-A19D-4829-BE41-EC68E461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3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1A70E-4818-420F-9DF4-6E8CCF8C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8694-BF91-4D62-8F3D-732FF73ED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5B5C0-7C0A-44B5-8547-9D23BC390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19F67-DC7E-4E40-AA4D-9B12913F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5DC06-C05C-4E79-BE3F-4B6CD726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8D559-EFD7-4FD1-8292-A0A02F49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0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6E81-E821-4764-B90F-504D2FEB4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7305B-A1C6-46BB-8139-BAC6A768E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0046A-5265-42CF-BD2E-5DAB04FEE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65373-861C-4846-9565-B64CF12E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4C7CC-5DF2-463C-B58E-B92FE866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A5884-27BA-4412-A2ED-C2F94C08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3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890ED1-0D8C-4E3B-BA12-05BC87C01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DDBE4-6E80-4AD4-963A-24A3DF1D1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98156-A73A-4750-A51F-E635BB942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3D39-BCBB-4A60-B609-18FB373DFD6C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B5242-0347-472C-8614-FAA7E2E91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C23E3-55F9-43C6-8CD7-E50D26305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DEC19-2311-429A-A50F-2D3CCD3EF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ryequipmentonline.com/electric-equipment/two-layer-winding-and-multiplex-wind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5499-A67F-4E9D-870F-DD3F55580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DC Machines—Part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ADA50-CC05-448E-AB48-BA72F7C4B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Losses. Construction.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AA653E-B73D-419B-A403-30703A87F33C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2020,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313957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Construction of DC 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8827-E46C-4621-AC39-81BA8ABB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6"/>
            <a:ext cx="10515600" cy="4939177"/>
          </a:xfrm>
        </p:spPr>
        <p:txBody>
          <a:bodyPr>
            <a:normAutofit/>
          </a:bodyPr>
          <a:lstStyle/>
          <a:p>
            <a:r>
              <a:rPr lang="en-US" sz="2400" dirty="0"/>
              <a:t>Windings may be: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Simplex: </a:t>
            </a:r>
            <a:r>
              <a:rPr lang="en-US" sz="2000" dirty="0"/>
              <a:t>no parallel coils.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Multiplex: </a:t>
            </a:r>
            <a:r>
              <a:rPr lang="en-US" sz="2000" dirty="0"/>
              <a:t>several parallel coils.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525CA-71DD-4CA0-8C6B-25CFCE31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819" y="2634180"/>
            <a:ext cx="5248566" cy="35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5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Construction of DC Motors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𝑃𝐿𝐸𝑋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be the number of parallel coils.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𝑃𝐿𝐸𝑋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for simplex windings.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𝑃𝐿𝐸𝑋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for multiplex windings.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A machine with wave windings has: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stator poles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brushes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𝑃𝐿𝐸𝑋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current paths.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 A machine with lap windings has: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stator poles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brushes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𝑃𝐿𝐸𝑋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current paths.</a:t>
                </a:r>
              </a:p>
              <a:p>
                <a:pPr lvl="1"/>
                <a:endParaRPr lang="en-US" sz="16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  <a:blipFill>
                <a:blip r:embed="rId3"/>
                <a:stretch>
                  <a:fillRect l="-812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68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Construction of DC Motors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Let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be the number of stator poles.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 be the total number of conductors.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/>
                  <a:t> be the number of current paths.</a:t>
                </a:r>
              </a:p>
              <a:p>
                <a:r>
                  <a:rPr lang="en-US" sz="2400" dirty="0"/>
                  <a:t>The back electromotive force has the equation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pPr marL="234950" indent="0">
                  <a:buNone/>
                </a:pPr>
                <a:r>
                  <a:rPr lang="en-US" sz="2400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is the flux per pole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𝑧𝑝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lvl="1"/>
                <a:endParaRPr lang="en-US" sz="16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  <a:blipFill>
                <a:blip r:embed="rId3"/>
                <a:stretch>
                  <a:fillRect l="-812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75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To describe a motor more easily, it is convenient to “flatten” it and draw it flat.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A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developed diagram</a:t>
                </a:r>
                <a:r>
                  <a:rPr lang="en-US" sz="2400" dirty="0">
                    <a:solidFill>
                      <a:prstClr val="black"/>
                    </a:solidFill>
                  </a:rPr>
                  <a:t> “</a:t>
                </a:r>
                <a:r>
                  <a:rPr lang="en-US" sz="2400" dirty="0"/>
                  <a:t>is obtained by imagining the armature surface to be removed and then laid out flat</a:t>
                </a:r>
                <a:r>
                  <a:rPr lang="en-US" sz="2400" dirty="0">
                    <a:solidFill>
                      <a:prstClr val="black"/>
                    </a:solidFill>
                  </a:rPr>
                  <a:t>” (Quoting from </a:t>
                </a:r>
                <a:r>
                  <a:rPr lang="en-US" sz="1600" dirty="0">
                    <a:solidFill>
                      <a:prstClr val="black"/>
                    </a:solidFill>
                    <a:hlinkClick r:id="rId3"/>
                  </a:rPr>
                  <a:t>http://machineryequipmentonline.com/electric-equipment/two-layer-winding-and-multiplex-winding/</a:t>
                </a:r>
                <a:r>
                  <a:rPr lang="en-US" sz="1600" dirty="0">
                    <a:solidFill>
                      <a:prstClr val="black"/>
                    </a:solidFill>
                  </a:rPr>
                  <a:t> , as of April 18, 2020.</a:t>
                </a:r>
                <a:r>
                  <a:rPr lang="en-US" dirty="0">
                    <a:solidFill>
                      <a:prstClr val="black"/>
                    </a:solidFill>
                  </a:rPr>
                  <a:t>)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Below, there are two current paths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 between the two brushes, one shown in red and one in blue.</a:t>
                </a:r>
              </a:p>
              <a:p>
                <a:pPr lvl="1"/>
                <a:endParaRPr lang="en-US" sz="16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  <a:blipFill>
                <a:blip r:embed="rId4"/>
                <a:stretch>
                  <a:fillRect l="-812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B2F1A9A4-51B4-476C-945B-79A5B04D9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8"/>
          <a:stretch/>
        </p:blipFill>
        <p:spPr bwMode="auto">
          <a:xfrm>
            <a:off x="6505456" y="3429000"/>
            <a:ext cx="4608016" cy="32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499CE74-D9AD-49FE-BC7A-34C35A14A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0306" y="3617902"/>
            <a:ext cx="4608016" cy="253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54FB17-8900-4F3D-9355-5EBD5C9C8965}"/>
              </a:ext>
            </a:extLst>
          </p:cNvPr>
          <p:cNvSpPr txBox="1"/>
          <p:nvPr/>
        </p:nvSpPr>
        <p:spPr>
          <a:xfrm>
            <a:off x="404670" y="4382429"/>
            <a:ext cx="130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Stator poles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1A0E63-5BDC-486E-94B3-66B1EFBD65A1}"/>
              </a:ext>
            </a:extLst>
          </p:cNvPr>
          <p:cNvCxnSpPr>
            <a:cxnSpLocks/>
          </p:cNvCxnSpPr>
          <p:nvPr/>
        </p:nvCxnSpPr>
        <p:spPr>
          <a:xfrm flipV="1">
            <a:off x="1160306" y="4036741"/>
            <a:ext cx="924972" cy="3456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4D5D6F-2C41-4F57-B523-DD1B1FE55635}"/>
              </a:ext>
            </a:extLst>
          </p:cNvPr>
          <p:cNvCxnSpPr>
            <a:cxnSpLocks/>
          </p:cNvCxnSpPr>
          <p:nvPr/>
        </p:nvCxnSpPr>
        <p:spPr>
          <a:xfrm flipV="1">
            <a:off x="1479395" y="4079356"/>
            <a:ext cx="2218883" cy="37741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62F363-B6DA-4B16-8D47-4AEB6A5DEE11}"/>
              </a:ext>
            </a:extLst>
          </p:cNvPr>
          <p:cNvSpPr txBox="1"/>
          <p:nvPr/>
        </p:nvSpPr>
        <p:spPr>
          <a:xfrm>
            <a:off x="2511080" y="6227985"/>
            <a:ext cx="2005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These two are</a:t>
            </a:r>
          </a:p>
          <a:p>
            <a:r>
              <a:rPr lang="en-US" dirty="0">
                <a:solidFill>
                  <a:srgbClr val="00B050"/>
                </a:solidFill>
              </a:rPr>
              <a:t>the same segments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00BE03-1CE6-442F-A5F6-7C511CA8D3D1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1962615" y="5835368"/>
            <a:ext cx="548465" cy="71578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CC85B9-5DF9-483A-B57A-482CA39B8D56}"/>
              </a:ext>
            </a:extLst>
          </p:cNvPr>
          <p:cNvCxnSpPr>
            <a:cxnSpLocks/>
          </p:cNvCxnSpPr>
          <p:nvPr/>
        </p:nvCxnSpPr>
        <p:spPr>
          <a:xfrm flipV="1">
            <a:off x="4170556" y="5839773"/>
            <a:ext cx="667794" cy="65310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60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8827-E46C-4621-AC39-81BA8ABB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4981"/>
            <a:ext cx="3923372" cy="57080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A red coil has the south polarity and a blue coil the north polarity.</a:t>
            </a:r>
          </a:p>
          <a:p>
            <a:r>
              <a:rPr lang="en-US" sz="2400" dirty="0">
                <a:solidFill>
                  <a:prstClr val="black"/>
                </a:solidFill>
              </a:rPr>
              <a:t>So a south stator pole repels a red coil and attracts a blue coil.</a:t>
            </a:r>
          </a:p>
          <a:p>
            <a:r>
              <a:rPr lang="en-US" sz="2400" dirty="0">
                <a:solidFill>
                  <a:prstClr val="black"/>
                </a:solidFill>
              </a:rPr>
              <a:t>The brushes and the stator poles are fixed.</a:t>
            </a:r>
          </a:p>
          <a:p>
            <a:r>
              <a:rPr lang="en-US" sz="2400" dirty="0">
                <a:solidFill>
                  <a:prstClr val="black"/>
                </a:solidFill>
              </a:rPr>
              <a:t>The armature moves from right to left.</a:t>
            </a:r>
          </a:p>
          <a:p>
            <a:r>
              <a:rPr lang="en-US" sz="2400" dirty="0">
                <a:solidFill>
                  <a:prstClr val="black"/>
                </a:solidFill>
              </a:rPr>
              <a:t>As it moves, the polarity of the current is switched by the commutator, so that the force is consistently from right to left.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lvl="1"/>
            <a:endParaRPr lang="en-US" sz="1600" dirty="0">
              <a:solidFill>
                <a:srgbClr val="7030A0"/>
              </a:solidFill>
            </a:endParaRPr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9115E52-86C6-41DF-9E17-1F90BE4EA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72" y="468925"/>
            <a:ext cx="7130274" cy="60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403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61893"/>
                <a:ext cx="4776439" cy="452112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There are four current paths: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One between brush A and brush B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One between brush B and brush C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One between brush C and brush D</a:t>
                </a:r>
              </a:p>
              <a:p>
                <a:pPr lvl="1"/>
                <a:r>
                  <a:rPr lang="en-US" sz="2000" dirty="0">
                    <a:solidFill>
                      <a:prstClr val="black"/>
                    </a:solidFill>
                  </a:rPr>
                  <a:t>One between brush D and brush A</a:t>
                </a:r>
              </a:p>
              <a:p>
                <a:endParaRPr lang="en-US" sz="2400" dirty="0">
                  <a:solidFill>
                    <a:prstClr val="black"/>
                  </a:solidFill>
                </a:endParaRPr>
              </a:p>
              <a:p>
                <a:pPr lvl="1"/>
                <a:endParaRPr lang="en-US" sz="16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61893"/>
                <a:ext cx="4776439" cy="4521126"/>
              </a:xfrm>
              <a:blipFill>
                <a:blip r:embed="rId3"/>
                <a:stretch>
                  <a:fillRect l="-1658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2DD9DA65-6F3E-4535-9638-86E8CFDDC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39" y="176213"/>
            <a:ext cx="6072188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646735-5805-4A3D-9A0F-E8D8C095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4541" cy="130755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DC Machine with Lap Windings and 4 Stator Poles</a:t>
            </a:r>
          </a:p>
        </p:txBody>
      </p:sp>
    </p:spTree>
    <p:extLst>
      <p:ext uri="{BB962C8B-B14F-4D97-AF65-F5344CB8AC3E}">
        <p14:creationId xmlns:p14="http://schemas.microsoft.com/office/powerpoint/2010/main" val="3152016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37786"/>
                <a:ext cx="10825977" cy="504523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Two current paths marked in red and two marked in blue.</a:t>
                </a:r>
              </a:p>
              <a:p>
                <a:pPr lvl="1"/>
                <a:endParaRPr lang="en-US" sz="16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37786"/>
                <a:ext cx="10825977" cy="5045233"/>
              </a:xfrm>
              <a:blipFill>
                <a:blip r:embed="rId3"/>
                <a:stretch>
                  <a:fillRect l="-732" t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B3646735-5805-4A3D-9A0F-E8D8C095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3741" cy="87266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DC Machine with Lap Windings and 4 Stator Poles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B2BD77-7714-4A98-BE72-FB024EB5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87" y="2394340"/>
            <a:ext cx="91440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900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E34E329-B1B5-4F8A-9DDB-1C4B712B9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64" y="3997325"/>
            <a:ext cx="9144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61893"/>
                <a:ext cx="6454699" cy="176189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There are two current paths between the brushes A and B.</a:t>
                </a:r>
              </a:p>
              <a:p>
                <a:r>
                  <a:rPr lang="en-US" sz="2400" dirty="0">
                    <a:solidFill>
                      <a:prstClr val="black"/>
                    </a:solidFill>
                  </a:rPr>
                  <a:t>One path is marked in red and one in blue.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endParaRPr lang="en-US" sz="2400" dirty="0">
                  <a:solidFill>
                    <a:prstClr val="black"/>
                  </a:solidFill>
                </a:endParaRPr>
              </a:p>
              <a:p>
                <a:pPr lvl="1"/>
                <a:endParaRPr lang="en-US" sz="1600" dirty="0">
                  <a:solidFill>
                    <a:srgbClr val="7030A0"/>
                  </a:solidFill>
                </a:endParaRPr>
              </a:p>
              <a:p>
                <a:pPr lvl="1"/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61893"/>
                <a:ext cx="6454699" cy="1761892"/>
              </a:xfrm>
              <a:blipFill>
                <a:blip r:embed="rId4"/>
                <a:stretch>
                  <a:fillRect l="-1228" t="-4844" b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B3646735-5805-4A3D-9A0F-E8D8C095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84541" cy="130755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DC Machine with </a:t>
            </a:r>
            <a:r>
              <a:rPr lang="en-US" sz="3600" b="1" dirty="0">
                <a:solidFill>
                  <a:srgbClr val="C00000"/>
                </a:solidFill>
              </a:rPr>
              <a:t>Wave</a:t>
            </a:r>
            <a:r>
              <a:rPr lang="en-US" sz="3600" b="1" dirty="0">
                <a:solidFill>
                  <a:srgbClr val="0070C0"/>
                </a:solidFill>
              </a:rPr>
              <a:t> Windings and 4 Stator Poles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8D30D53-90AD-4D9F-BBE5-4139D4DCB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85" y="209007"/>
            <a:ext cx="4078559" cy="397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2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Electrical Losses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</p:spPr>
            <p:txBody>
              <a:bodyPr/>
              <a:lstStyle/>
              <a:p>
                <a:r>
                  <a:rPr lang="en-US" altLang="en-US" sz="2400" dirty="0">
                    <a:solidFill>
                      <a:srgbClr val="0070C0"/>
                    </a:solidFill>
                  </a:rPr>
                  <a:t>Copper losses</a:t>
                </a:r>
                <a:r>
                  <a:rPr lang="en-US" altLang="en-US" sz="2400" dirty="0"/>
                  <a:t>: due to the resistance of the windings.</a:t>
                </a:r>
              </a:p>
              <a:p>
                <a:r>
                  <a:rPr lang="en-US" altLang="en-US" sz="2400" dirty="0">
                    <a:solidFill>
                      <a:srgbClr val="0070C0"/>
                    </a:solidFill>
                  </a:rPr>
                  <a:t>Brush contact losses</a:t>
                </a:r>
                <a:r>
                  <a:rPr lang="en-US" altLang="en-US" sz="2400" dirty="0"/>
                  <a:t>: the resistance between the brushes and the commutator segments is not zero and not constant.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be the armature and field currents.</a:t>
                </a:r>
              </a:p>
              <a:p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 be the armature and field resistances.</a:t>
                </a:r>
              </a:p>
              <a:p>
                <a:r>
                  <a:rPr lang="en-US" altLang="en-US" sz="2400" dirty="0"/>
                  <a:t>Copper losses equal to the power dissipated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/>
                  <a:t>:</a:t>
                </a:r>
              </a:p>
              <a:p>
                <a:pPr marL="0" indent="0" algn="ctr">
                  <a:buNone/>
                </a:pP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  <a:blipFill>
                <a:blip r:embed="rId2"/>
                <a:stretch>
                  <a:fillRect l="-812" t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27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Magnetic Losses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786"/>
                <a:ext cx="10515600" cy="2018369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/>
                  <a:t>Magnetic losses appear in the core of the coils of the motor.</a:t>
                </a:r>
              </a:p>
              <a:p>
                <a:r>
                  <a:rPr lang="en-US" altLang="en-US" sz="2400" dirty="0"/>
                  <a:t>They are also known as </a:t>
                </a:r>
                <a:r>
                  <a:rPr lang="en-US" altLang="en-US" sz="2400" dirty="0">
                    <a:solidFill>
                      <a:srgbClr val="7030A0"/>
                    </a:solidFill>
                  </a:rPr>
                  <a:t>iron losses</a:t>
                </a:r>
                <a:r>
                  <a:rPr lang="en-US" altLang="en-US" sz="2400" dirty="0"/>
                  <a:t>, because the core is commonly made of steel.</a:t>
                </a:r>
              </a:p>
              <a:p>
                <a:r>
                  <a:rPr lang="en-US" altLang="en-US" sz="2400" dirty="0">
                    <a:solidFill>
                      <a:srgbClr val="0070C0"/>
                    </a:solidFill>
                  </a:rPr>
                  <a:t>Hysteresis</a:t>
                </a:r>
                <a:r>
                  <a:rPr lang="en-US" altLang="en-US" sz="2400" dirty="0"/>
                  <a:t> losses appear for core materials in which the dependence of the flux density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400" dirty="0"/>
                  <a:t> on the intensity of the magnetic field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400" dirty="0"/>
                  <a:t> has a hysteresis.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786"/>
                <a:ext cx="10515600" cy="2018369"/>
              </a:xfrm>
              <a:blipFill>
                <a:blip r:embed="rId3"/>
                <a:stretch>
                  <a:fillRect l="-812" t="-4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59DB97F-3F7A-4615-8DB9-AD4BA259F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936" y="2809999"/>
            <a:ext cx="3503342" cy="2637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E5F5E92-38EF-4D58-BC82-D2A449114B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966224"/>
                <a:ext cx="7268736" cy="33007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en-US" sz="2000" dirty="0"/>
                  <a:t>When current increases,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 increases,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000" dirty="0"/>
                  <a:t> follows the lower curve.</a:t>
                </a:r>
              </a:p>
              <a:p>
                <a:pPr lvl="1"/>
                <a:r>
                  <a:rPr lang="en-US" altLang="en-US" sz="2000" dirty="0"/>
                  <a:t>When current decreases,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en-US" sz="2000" dirty="0"/>
                  <a:t> decreases,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en-US" sz="2000" dirty="0"/>
                  <a:t> follows the upper curve.</a:t>
                </a:r>
              </a:p>
              <a:p>
                <a:r>
                  <a:rPr lang="en-US" altLang="en-US" sz="2400" dirty="0"/>
                  <a:t>Steel has hysteresis, so hysteresis losses are common in motors.</a:t>
                </a:r>
              </a:p>
              <a:p>
                <a:r>
                  <a:rPr lang="en-US" altLang="en-US" sz="2400" dirty="0"/>
                  <a:t>The lost power is proportional to frequency and the area between the lower and upper curves. </a:t>
                </a:r>
              </a:p>
              <a:p>
                <a:r>
                  <a:rPr lang="en-US" altLang="en-US" sz="2400" dirty="0"/>
                  <a:t>So there are no losses in constant magnetic field.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8E5F5E92-38EF-4D58-BC82-D2A449114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66224"/>
                <a:ext cx="7268736" cy="3300761"/>
              </a:xfrm>
              <a:prstGeom prst="rect">
                <a:avLst/>
              </a:prstGeom>
              <a:blipFill>
                <a:blip r:embed="rId5"/>
                <a:stretch>
                  <a:fillRect l="-1174" t="-2033" r="-2013" b="-3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81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Magnetic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8827-E46C-4621-AC39-81BA8ABB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6"/>
            <a:ext cx="10515600" cy="493917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Eddy current</a:t>
            </a:r>
            <a:r>
              <a:rPr lang="en-US" altLang="en-US" sz="2400" dirty="0"/>
              <a:t> losses are significant when the core conducts well electricity.</a:t>
            </a:r>
          </a:p>
          <a:p>
            <a:pPr lvl="1"/>
            <a:r>
              <a:rPr lang="en-US" altLang="en-US" sz="2000" dirty="0"/>
              <a:t>A time-varying magnetic field induces currents in the core. </a:t>
            </a:r>
          </a:p>
          <a:p>
            <a:pPr lvl="1"/>
            <a:r>
              <a:rPr lang="en-US" altLang="en-US" sz="2000" dirty="0"/>
              <a:t>Since the resistivity of the core is not zero, power will be dissipated in the core due to the Eddy currents. </a:t>
            </a:r>
          </a:p>
          <a:p>
            <a:r>
              <a:rPr lang="en-US" altLang="en-US" sz="2400" dirty="0"/>
              <a:t>In constant magnetic field there are no Eddy currents, and thus no losses.</a:t>
            </a:r>
          </a:p>
          <a:p>
            <a:r>
              <a:rPr lang="en-US" altLang="en-US" sz="2400" dirty="0"/>
              <a:t>To reduce Eddy currents, cores are made of sheet-steel laminations.</a:t>
            </a:r>
          </a:p>
          <a:p>
            <a:pPr lvl="1"/>
            <a:r>
              <a:rPr lang="en-US" sz="2000" dirty="0"/>
              <a:t>Laminations are insulated one from the other.</a:t>
            </a:r>
          </a:p>
          <a:p>
            <a:pPr lvl="1"/>
            <a:r>
              <a:rPr lang="en-US" sz="2000" dirty="0"/>
              <a:t>There are Eddy currents in each sheet, but no currents </a:t>
            </a:r>
          </a:p>
          <a:p>
            <a:pPr marL="692150" lvl="1" indent="0">
              <a:buNone/>
              <a:tabLst>
                <a:tab pos="747713" algn="l"/>
              </a:tabLst>
            </a:pPr>
            <a:r>
              <a:rPr lang="en-US" sz="2000" dirty="0"/>
              <a:t>from one sheet to another.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97821-AA1E-4291-B667-23A0A496D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323" y="4711797"/>
            <a:ext cx="4477406" cy="1571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2EAEF-83F9-407E-938F-77DBE367B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014" y="4348976"/>
            <a:ext cx="3523785" cy="20406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50DA7F-AA43-4D96-AE4B-912DC74A4115}"/>
              </a:ext>
            </a:extLst>
          </p:cNvPr>
          <p:cNvCxnSpPr>
            <a:cxnSpLocks/>
          </p:cNvCxnSpPr>
          <p:nvPr/>
        </p:nvCxnSpPr>
        <p:spPr>
          <a:xfrm>
            <a:off x="9378176" y="3546088"/>
            <a:ext cx="468351" cy="1204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3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Other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8827-E46C-4621-AC39-81BA8ABB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6"/>
            <a:ext cx="10515600" cy="4939177"/>
          </a:xfrm>
        </p:spPr>
        <p:txBody>
          <a:bodyPr/>
          <a:lstStyle/>
          <a:p>
            <a:r>
              <a:rPr lang="en-US" altLang="en-US" sz="2400" dirty="0"/>
              <a:t>Mechanical losses are due to friction.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Bearing friction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Brush friction </a:t>
            </a:r>
            <a:r>
              <a:rPr lang="en-US" altLang="en-US" dirty="0"/>
              <a:t>(friction between the brush and the commutator).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Windage</a:t>
            </a:r>
            <a:r>
              <a:rPr lang="en-US" altLang="en-US" dirty="0"/>
              <a:t> (friction with the air).</a:t>
            </a:r>
          </a:p>
          <a:p>
            <a:r>
              <a:rPr lang="en-US" altLang="en-US" sz="2400" dirty="0"/>
              <a:t>Stray load: Any other loss not covered before.</a:t>
            </a:r>
          </a:p>
          <a:p>
            <a:pPr lvl="1"/>
            <a:r>
              <a:rPr lang="en-US" altLang="en-US" dirty="0"/>
              <a:t>In the textbook, stray load losses are taken as 1% of the output as a rule of thumb.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0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0070C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h𝑝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shunt DC motor operates at the rated power. The line current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48 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, the field resistance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, the armature resistance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0.5 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, the brush contact drop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, mechanical losses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400 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, and stray losses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of output. Find the efficiency and the core losses. 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(See problem 4.24 in the textbook for a similar example.)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  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line current is the total current. The input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=48⋅200=9.6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𝑘𝑊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output power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h𝑝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=7457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efficiency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=77.68%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>
                  <a:solidFill>
                    <a:srgbClr val="002060"/>
                  </a:solidFill>
                </a:endParaRP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field current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200 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200 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armature current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=48 −1=47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brush contact losses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=94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  <a:blipFill>
                <a:blip r:embed="rId3"/>
                <a:stretch>
                  <a:fillRect l="-928" t="-1728" r="-58" b="-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Example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</p:spPr>
            <p:txBody>
              <a:bodyPr>
                <a:normAutofit/>
              </a:bodyPr>
              <a:lstStyle/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copper losses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47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⋅0.5+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⋅200=1304.5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stray losses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=0.01⋅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=74.57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mechanical losses are 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=400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  <a:p>
                <a:r>
                  <a:rPr lang="en-US" sz="2400" i="1" dirty="0">
                    <a:solidFill>
                      <a:srgbClr val="002060"/>
                    </a:solidFill>
                  </a:rPr>
                  <a:t>The core losses are the magnetic losses.</a:t>
                </a:r>
              </a:p>
              <a:p>
                <a:pPr marL="0" indent="0" algn="ctr">
                  <a:buNone/>
                </a:pPr>
                <a:r>
                  <a:rPr lang="en-US" sz="24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𝑖𝑟𝑜𝑛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269.93 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C48827-E46C-4621-AC39-81BA8ABBE3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37786"/>
                <a:ext cx="10515600" cy="4939177"/>
              </a:xfrm>
              <a:blipFill>
                <a:blip r:embed="rId3"/>
                <a:stretch>
                  <a:fillRect l="-812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68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Construction of DC 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8827-E46C-4621-AC39-81BA8ABB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6"/>
            <a:ext cx="10515600" cy="4939177"/>
          </a:xfrm>
        </p:spPr>
        <p:txBody>
          <a:bodyPr>
            <a:normAutofit/>
          </a:bodyPr>
          <a:lstStyle/>
          <a:p>
            <a:r>
              <a:rPr lang="en-US" sz="2400" dirty="0"/>
              <a:t>The coils of large motors consist of many turns connected in series, where each turn has two conductors.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9B6A38-B870-4C4C-BCFA-07B7A89F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18" y="1962483"/>
            <a:ext cx="4014438" cy="44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4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A530-84B6-4290-A44D-09480F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66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Construction of DC 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8827-E46C-4621-AC39-81BA8ABB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786"/>
            <a:ext cx="10515600" cy="4939177"/>
          </a:xfrm>
        </p:spPr>
        <p:txBody>
          <a:bodyPr>
            <a:normAutofit/>
          </a:bodyPr>
          <a:lstStyle/>
          <a:p>
            <a:r>
              <a:rPr lang="en-US" sz="2400" dirty="0"/>
              <a:t>There are two types of windings: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Lap windings: </a:t>
            </a:r>
            <a:r>
              <a:rPr lang="en-US" sz="2000" dirty="0"/>
              <a:t>Each armature coil connected to adjacent commutator segments.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Wave windings: </a:t>
            </a:r>
            <a:r>
              <a:rPr lang="en-US" sz="2000" dirty="0"/>
              <a:t>The armature coils are </a:t>
            </a:r>
            <a:r>
              <a:rPr lang="en-US" sz="2000" u="sng" dirty="0"/>
              <a:t>not</a:t>
            </a:r>
            <a:r>
              <a:rPr lang="en-US" sz="2000" dirty="0"/>
              <a:t> connected to adjacent segments.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525CA-71DD-4CA0-8C6B-25CFCE31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5890" y="2634180"/>
            <a:ext cx="6960425" cy="35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3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1216</Words>
  <Application>Microsoft Office PowerPoint</Application>
  <PresentationFormat>Widescreen</PresentationFormat>
  <Paragraphs>132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DC Machines—Part 3</vt:lpstr>
      <vt:lpstr>Electrical Losses</vt:lpstr>
      <vt:lpstr>Magnetic Losses</vt:lpstr>
      <vt:lpstr>Magnetic Losses</vt:lpstr>
      <vt:lpstr>Other Losses</vt:lpstr>
      <vt:lpstr>Example</vt:lpstr>
      <vt:lpstr>Example (Continued)</vt:lpstr>
      <vt:lpstr>Construction of DC Motors</vt:lpstr>
      <vt:lpstr>Construction of DC Motors</vt:lpstr>
      <vt:lpstr>Construction of DC Motors</vt:lpstr>
      <vt:lpstr>Construction of DC Motors</vt:lpstr>
      <vt:lpstr>Construction of DC Motors</vt:lpstr>
      <vt:lpstr>Examples</vt:lpstr>
      <vt:lpstr>PowerPoint Presentation</vt:lpstr>
      <vt:lpstr>DC Machine with Lap Windings and 4 Stator Poles</vt:lpstr>
      <vt:lpstr>DC Machine with Lap Windings and 4 Stator Poles</vt:lpstr>
      <vt:lpstr>DC Machine with Wave Windings and 4 Stator Poles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Machines—Part 3</dc:title>
  <dc:creator>Iordache, Marian</dc:creator>
  <cp:lastModifiedBy>Iordache, Marian</cp:lastModifiedBy>
  <cp:revision>43</cp:revision>
  <dcterms:created xsi:type="dcterms:W3CDTF">2020-04-18T15:59:26Z</dcterms:created>
  <dcterms:modified xsi:type="dcterms:W3CDTF">2021-07-24T03:49:55Z</dcterms:modified>
</cp:coreProperties>
</file>