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7" r:id="rId4"/>
    <p:sldId id="278" r:id="rId5"/>
    <p:sldId id="276" r:id="rId6"/>
    <p:sldId id="280" r:id="rId7"/>
    <p:sldId id="291" r:id="rId8"/>
    <p:sldId id="279" r:id="rId9"/>
    <p:sldId id="281" r:id="rId10"/>
    <p:sldId id="283" r:id="rId11"/>
    <p:sldId id="284" r:id="rId12"/>
    <p:sldId id="285" r:id="rId13"/>
    <p:sldId id="275" r:id="rId14"/>
    <p:sldId id="286" r:id="rId15"/>
    <p:sldId id="287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BF033-7695-498C-984C-5A94C393B5C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6AD8E-9B2A-4C4B-B010-852EBEC1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armature.fig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5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shunt.fig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shunt.fig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shunt.fig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3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series.fig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series.fig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0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series.fig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series.fig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armmdl.fig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fieldmdl.fig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dcmotor.fig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dcmotor.fig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dcgen.fig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motors.fig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shunt.fig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presm</a:t>
            </a:r>
            <a:r>
              <a:rPr lang="en-US" dirty="0"/>
              <a:t>/shunt2.fig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6AD8E-9B2A-4C4B-B010-852EBEC13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1ED0-310C-47FE-9584-E53DD79CE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DA0A-7CCE-47CC-9BC4-19DD84BC4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CC232-648B-4D01-9830-31CF472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EAB7-0FBF-4535-AA93-39C93719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BA3C3-E3E0-4460-948A-5D695F62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430F-9349-4894-BC60-B6CC6666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7DE0E-2C79-4F3B-B246-14815A9F1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9183-DC70-401A-A722-854C9331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2E07-4C04-4325-B965-5EC21D66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7C48-1873-4205-867B-050B9CEC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4FF98-823F-4AB0-8BC0-5755F118F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1C38F-8247-430D-887E-104084F9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A8FF8-D99B-490B-88F2-5F603777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141CB-0094-4FFA-BD06-F3379D52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3B528-9767-482F-870D-53C0D495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8C02-AD19-4EC8-A0CD-9A4E5760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92F4-684F-4269-8EE2-1D59FA0DA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EABE-7665-4A1D-9566-36230E6D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5E21-5F61-43F8-AD4C-0DFE8046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EDE30-2874-4868-8D91-66084368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2EDA-54CA-4A8B-B421-4E0E3FA3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C9B10-C862-4EFB-9B8A-75F34A4EF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0996F-B1C8-40B7-A3C1-8C61072D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FC73-ECF3-4F45-9D28-6064CDA6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6D1F-37FC-4CD2-8817-49AC3294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18D0-E996-48B4-9DBE-E24975E1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44A4-D223-45AA-AA66-3E2E0888D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91E0A-01F9-4313-9F59-E5DEEFFE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D6B40-30B8-4A11-985E-A21CAA44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139DF-0146-4B79-A014-D21DCC4F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3963C-7B0B-4894-84FE-D6170BE6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7E11-7965-40EF-94CC-80C96E78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321B-619D-4A7D-9BC7-4BB7F93FD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5B268-FA33-48A1-8AA1-BAC7B524A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30B0-F54A-4AE5-A4F1-6BA59C463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27BA-C9C0-4B33-9E34-6731396DD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CEAF6-8A22-45C2-A3DA-CA6F3404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199CF-1890-4AFB-8F27-1242648C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F175F-366F-44DA-8096-B8E95DC0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60D3-86BB-4206-9F38-64425F3E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455B7-C286-4471-9AE9-A699D329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BDA70-48C3-45A3-99C5-F46A49BF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F9FF9-8C33-45BB-A096-334AD973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4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EF20D-DB54-4C0C-93AF-640708FE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A4350-BDB0-4EED-B291-A0F6265D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8139-33CA-4526-9129-D952F61F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6351-277B-45BF-837F-DD5E6E05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0BA1-975E-41AB-8698-4954FF20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776B8-1E90-49E0-B1C8-F98B59DFA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D81B3-DD54-4B65-9CDB-622E1ABF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9CCD3-618D-40AB-9397-A0109A71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DF20F-8C36-4DF5-8D25-7FF33EC4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23D5-373A-4444-817B-31F1163B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C641E-F797-4046-9486-95BD5EBFC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42195-A158-464A-BAF4-F334F40F1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5FD2-FD0F-48A4-8869-5BDBF910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EF3B4-FBFF-4E82-87F0-5D05D5DA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CF899-C466-4E12-9518-543BD08A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79DAF-51A8-4D43-8D41-94AA1E6F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9D97-7817-46D4-B7EC-C30D42386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D6665-0B7C-4526-A039-DDC0B95F6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58B6-A961-4B2E-B366-2F2A994AD8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3F67-4C33-4E33-BD6B-C940234D8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C652-F6B2-4E67-8F50-280AEA40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CFB9-F769-4931-866D-498B06CA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0697-5A56-4ADD-A280-E0588525D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Machines—Electrical Model and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D1D43-7F3A-4E1D-A25F-F71A917C2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DC Motors and Generators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D61372-6D9C-413C-88EF-98E047A68291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2020,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240954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PM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15723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Generators are described by the same equations as motors.</a:t>
                </a:r>
              </a:p>
              <a:p>
                <a:r>
                  <a:rPr lang="en-US" sz="2400" i="1" dirty="0"/>
                  <a:t>Note, however, the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different direction of the armature current</a:t>
                </a:r>
                <a:r>
                  <a:rPr lang="en-US" sz="2400" i="1" dirty="0"/>
                  <a:t>!</a:t>
                </a:r>
              </a:p>
              <a:p>
                <a:r>
                  <a:rPr lang="en-US" sz="2400" dirty="0"/>
                  <a:t>Therefore,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i="1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1572323"/>
              </a:xfrm>
              <a:blipFill>
                <a:blip r:embed="rId3"/>
                <a:stretch>
                  <a:fillRect l="-789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5AA875-4664-45C9-9270-4960DE3F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350" y="3033132"/>
            <a:ext cx="4112450" cy="308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721BD88-7063-4416-9FA0-A5A651F60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21259"/>
                <a:ext cx="6103926" cy="3433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torque </a:t>
                </a:r>
                <a:r>
                  <a:rPr lang="en-US" sz="2400" i="1" dirty="0"/>
                  <a:t>applied </a:t>
                </a:r>
                <a:r>
                  <a:rPr lang="en-US" sz="2400" dirty="0"/>
                  <a:t>to the generator is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back emf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721BD88-7063-4416-9FA0-A5A651F6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21259"/>
                <a:ext cx="6103926" cy="3433219"/>
              </a:xfrm>
              <a:prstGeom prst="rect">
                <a:avLst/>
              </a:prstGeom>
              <a:blipFill>
                <a:blip r:embed="rId5"/>
                <a:stretch>
                  <a:fillRect l="-1399" t="-2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3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PM Generators—Example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8"/>
                <a:ext cx="10814824" cy="17284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A permanent magnet generator has as armature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and powers a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The load voltage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Find the efficiency of the generator. For what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is the efficiency 50%?</a:t>
                </a:r>
              </a:p>
              <a:p>
                <a:r>
                  <a:rPr lang="en-US" sz="2400" dirty="0"/>
                  <a:t>Efficiency is not a constant of the machine but depends on the operating point.</a:t>
                </a:r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8"/>
                <a:ext cx="10814824" cy="1728440"/>
              </a:xfrm>
              <a:blipFill>
                <a:blip r:embed="rId2"/>
                <a:stretch>
                  <a:fillRect l="-902" t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2AECB1D-992D-4A08-A0EC-8C130DC94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0" y="3343442"/>
            <a:ext cx="3770971" cy="3149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61984E-4BB4-4196-B976-B027675A5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2966225"/>
                <a:ext cx="7056863" cy="3433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=55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sz="2400" dirty="0"/>
                  <a:t>The output power is the power on the load: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input power is the mechanical power applied to the generator: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61984E-4BB4-4196-B976-B027675A5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966225"/>
                <a:ext cx="7056863" cy="3433219"/>
              </a:xfrm>
              <a:prstGeom prst="rect">
                <a:avLst/>
              </a:prstGeom>
              <a:blipFill>
                <a:blip r:embed="rId4"/>
                <a:stretch>
                  <a:fillRect l="-1123" t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8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PM Generators—Example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489538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efficiency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90.9%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4895385"/>
              </a:xfrm>
              <a:blipFill>
                <a:blip r:embed="rId2"/>
                <a:stretch>
                  <a:fillRect l="-789" t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2AECB1D-992D-4A08-A0EC-8C130DC94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0" y="3343442"/>
            <a:ext cx="3770971" cy="3149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23B76E1-C8AF-4008-ACA2-E62FD2C11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98685"/>
                <a:ext cx="7056863" cy="3433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If the efficiency is only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will not have the same values as in the case of 90.9% efficiency.</a:t>
                </a:r>
              </a:p>
              <a:p>
                <a:r>
                  <a:rPr lang="en-US" sz="2400" b="0" dirty="0"/>
                  <a:t>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=0.5(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23B76E1-C8AF-4008-ACA2-E62FD2C11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98685"/>
                <a:ext cx="7056863" cy="3433219"/>
              </a:xfrm>
              <a:prstGeom prst="rect">
                <a:avLst/>
              </a:prstGeom>
              <a:blipFill>
                <a:blip r:embed="rId4"/>
                <a:stretch>
                  <a:fillRect l="-1210" t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93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Machines with Field Windings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/>
                  <a:t>The flux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en-US" sz="2400" dirty="0"/>
                  <a:t> per field pole:</a:t>
                </a:r>
              </a:p>
              <a:p>
                <a:pPr lvl="1"/>
                <a:r>
                  <a:rPr lang="en-US" altLang="en-US" dirty="0"/>
                  <a:t>Is constant when the field poles are permanent magnets.</a:t>
                </a:r>
              </a:p>
              <a:p>
                <a:pPr lvl="1"/>
                <a:r>
                  <a:rPr lang="en-US" altLang="en-US" dirty="0"/>
                  <a:t>Is proportional to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dirty="0"/>
                  <a:t> of the field windings when the field poles are electromagnets: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dirty="0"/>
                  <a:t> is a constant.</a:t>
                </a:r>
              </a:p>
              <a:p>
                <a:r>
                  <a:rPr lang="en-US" altLang="en-US" sz="2400" dirty="0"/>
                  <a:t>If a machine has field windings: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. Note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400" dirty="0"/>
                  <a:t> is a constant of the machine. Then: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altLang="en-US" sz="2400" b="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altLang="en-US" sz="2400" dirty="0"/>
              </a:p>
              <a:p>
                <a:endParaRPr lang="en-US" alt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2"/>
                <a:stretch>
                  <a:fillRect l="-789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Machines with Field Windings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6C72-F91F-4458-A188-FCCF7629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97"/>
            <a:ext cx="10814824" cy="501804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field and armature windings may be connected</a:t>
            </a:r>
          </a:p>
          <a:p>
            <a:pPr lvl="1"/>
            <a:r>
              <a:rPr lang="en-US" altLang="en-US" dirty="0"/>
              <a:t>to different circuits for a </a:t>
            </a:r>
            <a:r>
              <a:rPr lang="en-US" altLang="en-US" i="1" dirty="0">
                <a:solidFill>
                  <a:srgbClr val="C00000"/>
                </a:solidFill>
              </a:rPr>
              <a:t>separately excited </a:t>
            </a:r>
            <a:r>
              <a:rPr lang="en-US" altLang="en-US" i="1" dirty="0"/>
              <a:t>motor or generator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dirty="0"/>
              <a:t>in parallel for a </a:t>
            </a:r>
            <a:r>
              <a:rPr lang="en-US" altLang="en-US" i="1" dirty="0">
                <a:solidFill>
                  <a:srgbClr val="C00000"/>
                </a:solidFill>
              </a:rPr>
              <a:t>shunt motor </a:t>
            </a:r>
            <a:r>
              <a:rPr lang="en-US" altLang="en-US" i="1" dirty="0"/>
              <a:t>or generator;</a:t>
            </a:r>
            <a:endParaRPr lang="en-US" altLang="en-US" dirty="0"/>
          </a:p>
          <a:p>
            <a:pPr lvl="1"/>
            <a:r>
              <a:rPr lang="en-US" altLang="en-US" dirty="0"/>
              <a:t>in series for a </a:t>
            </a:r>
            <a:r>
              <a:rPr lang="en-US" altLang="en-US" i="1" dirty="0">
                <a:solidFill>
                  <a:srgbClr val="C00000"/>
                </a:solidFill>
              </a:rPr>
              <a:t>series motor </a:t>
            </a:r>
            <a:r>
              <a:rPr lang="en-US" altLang="en-US" dirty="0"/>
              <a:t>(aka </a:t>
            </a:r>
            <a:r>
              <a:rPr lang="en-US" altLang="en-US" i="1" dirty="0">
                <a:solidFill>
                  <a:srgbClr val="0070C0"/>
                </a:solidFill>
              </a:rPr>
              <a:t>universal motor</a:t>
            </a:r>
            <a:r>
              <a:rPr lang="en-US" altLang="en-US" dirty="0"/>
              <a:t>).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301" y="3429000"/>
            <a:ext cx="8450169" cy="27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Machines with Field Windings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Considering the equations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en-US" sz="2400" b="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400" b="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is maintained constant, then the term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will be a constant.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Therefore, for separately excited and shunt machines,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similar to the torque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of the PM machines.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For series machines, however,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, the term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cannot be a constant!</a:t>
                </a:r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2"/>
                <a:stretch>
                  <a:fillRect l="-78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527" y="3732835"/>
            <a:ext cx="8450169" cy="27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Machines with Field Windings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Separately excited machines resemble PM machines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Shunt motors tend to maintain constant speed.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Series motors work with both DC and AC supplies. Thus, they are known as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universal motors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Series motors work well with AC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/>
                  <a:t> are in phase (since they are identical).</a:t>
                </a:r>
              </a:p>
              <a:p>
                <a:pPr lvl="1"/>
                <a:endParaRPr lang="en-US" alt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2"/>
                <a:stretch>
                  <a:fillRect l="-789" t="-971" r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527" y="3732835"/>
            <a:ext cx="8450169" cy="27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Shunt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 shunt motor will not reverse the direction of rotation when the polarity of the supply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/>
                  <a:t> is changed.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000" dirty="0"/>
                  <a:t>, so the torque does not change sign!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 shunt motor tends to maintain constant speed</a:t>
                </a:r>
              </a:p>
              <a:p>
                <a:pPr marL="0" indent="2349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/>
                  <a:t>(as long as the mechanical load is not excessive.)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000" b="0" dirty="0"/>
                  <a:t>Note that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0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000" dirty="0"/>
                  <a:t>For low torques,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000" dirty="0"/>
                  <a:t> is small,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000" dirty="0"/>
                  <a:t>Therefore,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000" dirty="0"/>
                  <a:t>As long as the torque is not too big, the speed is </a:t>
                </a:r>
              </a:p>
              <a:p>
                <a:pPr marL="457200" lvl="1" indent="2349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000" dirty="0"/>
                  <a:t>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000" dirty="0"/>
                  <a:t> and equals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789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7434" y="3100001"/>
            <a:ext cx="3592345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Shunt Machines—Example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i="1" dirty="0">
                    <a:solidFill>
                      <a:srgbClr val="0070C0"/>
                    </a:solidFill>
                  </a:rPr>
                  <a:t>A shunt generator outputs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400" i="1" dirty="0">
                    <a:solidFill>
                      <a:srgbClr val="0070C0"/>
                    </a:solidFill>
                  </a:rPr>
                  <a:t> on a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altLang="en-US" sz="2400" i="1" dirty="0">
                    <a:solidFill>
                      <a:srgbClr val="0070C0"/>
                    </a:solidFill>
                  </a:rPr>
                  <a:t>.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altLang="en-US" sz="2400" i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altLang="en-US" sz="2400" i="1" dirty="0">
                    <a:solidFill>
                      <a:srgbClr val="0070C0"/>
                    </a:solidFill>
                  </a:rPr>
                  <a:t>, what is the efficiency of the generator?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Note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 for a generator.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=46 </m:t>
                    </m:r>
                    <m:r>
                      <a:rPr lang="en-US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0" dirty="0"/>
                  <a:t>The output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400" dirty="0"/>
                  <a:t> 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The input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The efficiency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=57.97%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.</a:t>
                </a:r>
                <a:endParaRPr lang="en-US" alt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902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4098" y="3077738"/>
            <a:ext cx="4489398" cy="32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Shunt Machines—Example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A shunt motor is powered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draws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450 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13 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480 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Find the efficiency of the motor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450 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and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480 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=25−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=450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480 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=13−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=480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dirty="0"/>
                  <a:t>Solving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, we find </a:t>
                </a:r>
              </a:p>
              <a:p>
                <a:pPr marL="0" indent="623888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=0.2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𝑁𝑚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902" t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7434" y="3100001"/>
            <a:ext cx="3592345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Electric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armature and field windings involve coils, and therefore have inductance.</a:t>
                </a:r>
              </a:p>
              <a:p>
                <a:r>
                  <a:rPr lang="en-US" sz="2400" dirty="0"/>
                  <a:t>However, we will perform a DC analysis involving average currents and voltages (that is, the DC components of the currents and voltages).</a:t>
                </a:r>
              </a:p>
              <a:p>
                <a:r>
                  <a:rPr lang="en-US" sz="2400" dirty="0"/>
                  <a:t>In DC, the ideal inductor is equivalent to a short circuit.</a:t>
                </a:r>
              </a:p>
              <a:p>
                <a:r>
                  <a:rPr lang="en-US" sz="2400" dirty="0"/>
                  <a:t>As for a practical inductor, its DC model is a resistor, corresponding to the resistance of the wire from which it is made. </a:t>
                </a:r>
              </a:p>
              <a:p>
                <a:r>
                  <a:rPr lang="en-US" sz="2400" dirty="0"/>
                  <a:t>The following electric symbol will be used for the armature.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is the armature voltage.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is the armature current.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789" t="-1699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F5BB570-2720-42F7-B7A1-4E2E0369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9" y="4714635"/>
            <a:ext cx="3149180" cy="13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Shunt Machines—Example 2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/>
                  <a:t>The input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r>
                  <a:rPr lang="en-US" sz="2400" dirty="0"/>
                  <a:t>The output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="0" dirty="0"/>
                  <a:t>. Substituting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b="0" dirty="0"/>
                  <a:t>:</a:t>
                </a:r>
              </a:p>
              <a:p>
                <a:pPr marL="0" indent="23495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efficiency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  <a:p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=25−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.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=72%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480 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=13−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=59%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789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7434" y="3100001"/>
            <a:ext cx="3592345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9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Shunt Machines—Example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Considering the motor of the previous example, what is the maximum efficiency? At what speed is the efficiency maximum?</a:t>
                </a:r>
              </a:p>
              <a:p>
                <a:r>
                  <a:rPr lang="en-US" sz="2400" dirty="0"/>
                  <a:t>In the previous example we derived that the efficiency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=27.02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=72.98%</m:t>
                    </m:r>
                  </m:oMath>
                </a14:m>
                <a:r>
                  <a:rPr lang="en-US" sz="2000" dirty="0"/>
                  <a:t>. 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=27.02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=86.49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23495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432.46 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902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7434" y="3100001"/>
            <a:ext cx="3592345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Series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6C72-F91F-4458-A188-FCCF7629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97"/>
            <a:ext cx="10814824" cy="50180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Series motors connect the field and the armature windings in series.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Series motors work with both DC and AC supplies. Thus, they are known as </a:t>
            </a:r>
            <a:r>
              <a:rPr lang="en-US" altLang="en-US" sz="2400" dirty="0">
                <a:solidFill>
                  <a:srgbClr val="C00000"/>
                </a:solidFill>
              </a:rPr>
              <a:t>universal motors</a:t>
            </a:r>
            <a:r>
              <a:rPr lang="en-US" altLang="en-US" sz="2400" dirty="0">
                <a:solidFill>
                  <a:prstClr val="black"/>
                </a:solidFill>
              </a:rPr>
              <a:t>.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2141" y="3162765"/>
            <a:ext cx="2398370" cy="3267345"/>
          </a:xfrm>
          <a:prstGeom prst="rect">
            <a:avLst/>
          </a:prstGeom>
        </p:spPr>
      </p:pic>
      <p:pic>
        <p:nvPicPr>
          <p:cNvPr id="6" name="Picture 5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40860F48-47E8-4D5B-A897-84189D8B4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04" y="3463866"/>
            <a:ext cx="8075696" cy="266514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450057-0C4E-4828-B14D-93D8D7940F2C}"/>
              </a:ext>
            </a:extLst>
          </p:cNvPr>
          <p:cNvCxnSpPr/>
          <p:nvPr/>
        </p:nvCxnSpPr>
        <p:spPr>
          <a:xfrm flipH="1">
            <a:off x="6980663" y="4014439"/>
            <a:ext cx="2297152" cy="3568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2013BE-8D23-4CE2-8A85-E942E5D79771}"/>
              </a:ext>
            </a:extLst>
          </p:cNvPr>
          <p:cNvCxnSpPr>
            <a:cxnSpLocks/>
          </p:cNvCxnSpPr>
          <p:nvPr/>
        </p:nvCxnSpPr>
        <p:spPr>
          <a:xfrm flipH="1" flipV="1">
            <a:off x="4605454" y="4921851"/>
            <a:ext cx="4858214" cy="2300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Series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Therefore, the torque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 series motor will not reverse the direction of rotation when the polarity of the supply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/>
                  <a:t> is changed.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2000" dirty="0"/>
                  <a:t>, so the torque does not change sign!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A series motor has a very high starting torque.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Compared to other motors, the ratio of the starting torque and of </a:t>
                </a:r>
              </a:p>
              <a:p>
                <a:pPr marL="457200" lvl="1" indent="234950">
                  <a:lnSpc>
                    <a:spcPct val="100000"/>
                  </a:lnSpc>
                  <a:buNone/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the steady-state torque is much higher. </a:t>
                </a: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Series motors work well with AC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are in </a:t>
                </a:r>
              </a:p>
              <a:p>
                <a:pPr marL="0" indent="23495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/>
                  <a:t>phase (since they are identical).</a:t>
                </a:r>
                <a:endParaRPr lang="en-US" altLang="en-US" dirty="0"/>
              </a:p>
              <a:p>
                <a:pPr lvl="1">
                  <a:lnSpc>
                    <a:spcPct val="100000"/>
                  </a:lnSpc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78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2141" y="3162765"/>
            <a:ext cx="2398370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3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Series Motors—Example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A series motor is powered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draws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Find the efficiency of the motor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and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. Substituting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, we obtain</a:t>
                </a:r>
              </a:p>
              <a:p>
                <a:pPr marL="0" indent="23495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600 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100=(600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7030A0"/>
                        </a:solidFill>
                      </a:rPr>
                      <m:t>)</m:t>
                    </m:r>
                    <m:r>
                      <a:rPr lang="en-US" alt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⋅25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100=(800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m:rPr>
                        <m:nor/>
                      </m:rPr>
                      <a:rPr lang="en-US" altLang="en-US" sz="2400" dirty="0">
                        <a:solidFill>
                          <a:srgbClr val="7030A0"/>
                        </a:solidFill>
                      </a:rPr>
                      <m:t>)</m:t>
                    </m:r>
                    <m:r>
                      <a:rPr lang="en-US" alt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⋅20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Solving for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:</a:t>
                </a:r>
              </a:p>
              <a:p>
                <a:pPr marL="0" indent="23495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=0.005 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𝑁𝑚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The input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The output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en-US" sz="2400" dirty="0"/>
                  <a:t>. </a:t>
                </a:r>
              </a:p>
              <a:p>
                <a:pPr>
                  <a:lnSpc>
                    <a:spcPct val="100000"/>
                  </a:lnSpc>
                </a:pPr>
                <a:endParaRPr lang="en-US" altLang="en-US" sz="2400" dirty="0"/>
              </a:p>
              <a:p>
                <a:pPr lvl="1">
                  <a:lnSpc>
                    <a:spcPct val="100000"/>
                  </a:lnSpc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902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2141" y="3162765"/>
            <a:ext cx="2398370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36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Series Motors—Example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, the efficiency is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600 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=100−1⋅25=75 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=100−1⋅20=80 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=80%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400" dirty="0"/>
              </a:p>
              <a:p>
                <a:pPr lvl="1">
                  <a:lnSpc>
                    <a:spcPct val="100000"/>
                  </a:lnSpc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789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FA27F-1711-4EA6-A46E-17D2430E8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2141" y="3162765"/>
            <a:ext cx="2398370" cy="3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Electric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field windings will be represented by a resistor.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is the field resistance.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is the field voltage.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is the field current.</a:t>
                </a:r>
              </a:p>
              <a:p>
                <a:r>
                  <a:rPr lang="en-US" sz="2400" dirty="0"/>
                  <a:t>The flux per field pole is:</a:t>
                </a:r>
              </a:p>
              <a:p>
                <a:pPr marL="747713" indent="-747713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23495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 constant of the machine.</a:t>
                </a:r>
              </a:p>
              <a:p>
                <a:pPr marL="234950" indent="-234950"/>
                <a:r>
                  <a:rPr lang="en-US" sz="2400" dirty="0"/>
                  <a:t>When the field poles are permanent magnets, there are no field windings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/>
                  <a:t> is a constant.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3"/>
                <a:stretch>
                  <a:fillRect l="-789" t="-1699" r="-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CFE6E7-07BF-4E9B-8E83-774EE04E5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13" y="1815269"/>
            <a:ext cx="6443094" cy="11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Electric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8"/>
                <a:ext cx="10814824" cy="1495116"/>
              </a:xfrm>
            </p:spPr>
            <p:txBody>
              <a:bodyPr>
                <a:normAutofit/>
              </a:bodyPr>
              <a:lstStyle/>
              <a:p>
                <a:pPr marL="234950" indent="-234950"/>
                <a:r>
                  <a:rPr lang="en-US" sz="2400" dirty="0"/>
                  <a:t>The armature windings model includes the armature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and the back electromotive force (back emf)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692150" lvl="1" indent="-2349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is the armature voltage.</a:t>
                </a:r>
              </a:p>
              <a:p>
                <a:pPr marL="692150" lvl="1" indent="-2349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is the armature current.</a:t>
                </a:r>
              </a:p>
              <a:p>
                <a:pPr marL="692150" lvl="1" indent="-234950"/>
                <a:endParaRPr lang="en-US" sz="2000" dirty="0"/>
              </a:p>
              <a:p>
                <a:pPr marL="234950" indent="-234950"/>
                <a:endParaRPr lang="en-US" sz="2400" dirty="0"/>
              </a:p>
              <a:p>
                <a:pPr marL="234950" indent="-234950"/>
                <a:endParaRPr lang="en-US" sz="2400" dirty="0"/>
              </a:p>
              <a:p>
                <a:pPr marL="234950" indent="-234950"/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8"/>
                <a:ext cx="10814824" cy="1495116"/>
              </a:xfrm>
              <a:blipFill>
                <a:blip r:embed="rId3"/>
                <a:stretch>
                  <a:fillRect l="-789" t="-5691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5018661-38DC-4066-AC5E-8D553E74F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43" y="2775392"/>
            <a:ext cx="8161657" cy="1307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E6F4A9-E838-4A24-939F-DD26819420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35528"/>
                <a:ext cx="10814824" cy="2453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 indent="-234950"/>
                <a:r>
                  <a:rPr lang="en-US" sz="2400" dirty="0"/>
                  <a:t>The back emf is satisfies:</a:t>
                </a:r>
              </a:p>
              <a:p>
                <a:pPr marL="45720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234950">
                  <a:buFont typeface="Arial" panose="020B0604020202020204" pitchFamily="34" charset="0"/>
                  <a:buNone/>
                </a:pPr>
                <a:r>
                  <a:rPr lang="en-US" sz="2400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/>
                  <a:t> is the flux per field pole.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is the speed of the motor or generator.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is a constant of the machine. </a:t>
                </a:r>
              </a:p>
              <a:p>
                <a:pPr marL="692150" lvl="1" indent="-234950"/>
                <a:endParaRPr lang="en-US" sz="2000" dirty="0"/>
              </a:p>
              <a:p>
                <a:pPr marL="234950" indent="-234950"/>
                <a:endParaRPr lang="en-US" sz="2400" dirty="0"/>
              </a:p>
              <a:p>
                <a:pPr marL="234950" indent="-234950"/>
                <a:endParaRPr lang="en-US" sz="2400" dirty="0"/>
              </a:p>
              <a:p>
                <a:pPr marL="234950" indent="-234950"/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9E6F4A9-E838-4A24-939F-DD2681942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5528"/>
                <a:ext cx="10814824" cy="2453269"/>
              </a:xfrm>
              <a:prstGeom prst="rect">
                <a:avLst/>
              </a:prstGeom>
              <a:blipFill>
                <a:blip r:embed="rId5"/>
                <a:stretch>
                  <a:fillRect l="-789" t="-3483"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Permanent Magnet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Since the back emf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b="0" dirty="0"/>
                  <a:t> is a constant, the back emf equation can be written in the simpler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marL="0" indent="23495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the torque constant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electromagnetic torque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, which can also be written in the simpler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2"/>
                <a:stretch>
                  <a:fillRect l="-789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18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PM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168383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For a permanent magnet (PM) DC motor powered from a DC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, the equations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result in a linear torque-speed curve.</a:t>
                </a:r>
              </a:p>
              <a:p>
                <a:r>
                  <a:rPr lang="en-US" sz="2400" i="1" dirty="0"/>
                  <a:t>The higher the torque, the lower the speed!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1683835"/>
              </a:xfrm>
              <a:blipFill>
                <a:blip r:embed="rId3"/>
                <a:stretch>
                  <a:fillRect l="-789" t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5AA875-4664-45C9-9270-4960DE3F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005" y="3278461"/>
            <a:ext cx="7033019" cy="308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883CDA-770D-4580-B4AB-2B7F8C945F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39069"/>
                <a:ext cx="3666893" cy="3353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If torque increases, current increases.  </a:t>
                </a:r>
              </a:p>
              <a:p>
                <a:r>
                  <a:rPr lang="en-US" sz="2400" dirty="0"/>
                  <a:t>If current increases, back emf decreases. </a:t>
                </a:r>
              </a:p>
              <a:p>
                <a:r>
                  <a:rPr lang="en-US" sz="2400" dirty="0"/>
                  <a:t>If back emf decreases, speed decreases.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↑ 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↑ 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↓ 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883CDA-770D-4580-B4AB-2B7F8C945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39069"/>
                <a:ext cx="3666893" cy="3353806"/>
              </a:xfrm>
              <a:prstGeom prst="rect">
                <a:avLst/>
              </a:prstGeom>
              <a:blipFill>
                <a:blip r:embed="rId5"/>
                <a:stretch>
                  <a:fillRect l="-2329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8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PM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168383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output power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of a motor depends on the operating point.</a:t>
                </a:r>
              </a:p>
              <a:p>
                <a:pPr lvl="1"/>
                <a:r>
                  <a:rPr lang="en-US" sz="2000" dirty="0"/>
                  <a:t>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. Substituting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, we obtain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, which has the graph shown in the figure.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1683835"/>
              </a:xfrm>
              <a:blipFill>
                <a:blip r:embed="rId3"/>
                <a:stretch>
                  <a:fillRect l="-789" t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5AA875-4664-45C9-9270-4960DE3F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812" y="3128105"/>
            <a:ext cx="10515600" cy="29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PM Motors—Example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A permanent magnet motor has a stall torque of 0.05 Nm. The motor is connected to  a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Find the back emf at a torque of 0.01 Nm.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, the armature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depends on the torque.</a:t>
                </a:r>
              </a:p>
              <a:p>
                <a:pPr lvl="1"/>
                <a:r>
                  <a:rPr lang="en-US" sz="2000" dirty="0"/>
                  <a:t>The higher the torque, the higher the current.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, the back emf is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When the motor is stalled:</a:t>
                </a:r>
              </a:p>
              <a:p>
                <a:pPr lvl="1"/>
                <a:r>
                  <a:rPr lang="en-US" sz="2000"/>
                  <a:t>The </a:t>
                </a:r>
                <a:r>
                  <a:rPr lang="en-US" sz="2000" dirty="0"/>
                  <a:t>speed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stall torque equation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0.05=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Note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are constants of the motor.</a:t>
                </a:r>
              </a:p>
              <a:p>
                <a:r>
                  <a:rPr lang="en-US" sz="2400" dirty="0"/>
                  <a:t>Now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−100⋅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−100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=5−100⋅0.01=4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2"/>
                <a:stretch>
                  <a:fillRect l="-902" t="-1699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85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D3D4-05D8-452B-9368-6D0CDF98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PM Motors—Example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A permanent magnet motor has a stall torque of 0.05 Nm. The motor is connected to  a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The armature resistance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 Find the speed at a torque of 0.01 Nm.</a:t>
                </a:r>
              </a:p>
              <a:p>
                <a:r>
                  <a:rPr lang="en-US" sz="2400" dirty="0"/>
                  <a:t>When the motor is stalled:</a:t>
                </a:r>
              </a:p>
              <a:p>
                <a:pPr lvl="1"/>
                <a:r>
                  <a:rPr lang="en-US" sz="2000" dirty="0"/>
                  <a:t>The speed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=500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torque equation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0.05=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=0.1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Let us keep in mind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does not change; it is a PM motor constant. </a:t>
                </a:r>
              </a:p>
              <a:p>
                <a:r>
                  <a:rPr lang="en-US" sz="2400" dirty="0"/>
                  <a:t>When the motor operates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=5−10⋅0.1=4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5D6C72-F91F-4458-A188-FCCF7629F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297"/>
                <a:ext cx="10814824" cy="5018049"/>
              </a:xfrm>
              <a:blipFill>
                <a:blip r:embed="rId2"/>
                <a:stretch>
                  <a:fillRect l="-902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97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2374</Words>
  <Application>Microsoft Office PowerPoint</Application>
  <PresentationFormat>Widescreen</PresentationFormat>
  <Paragraphs>248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DC Machines—Electrical Model and Equations</vt:lpstr>
      <vt:lpstr>Electric Model</vt:lpstr>
      <vt:lpstr>Electric Model</vt:lpstr>
      <vt:lpstr>Electric Model</vt:lpstr>
      <vt:lpstr>Permanent Magnet Machines</vt:lpstr>
      <vt:lpstr>PM Motors</vt:lpstr>
      <vt:lpstr>PM Motors</vt:lpstr>
      <vt:lpstr>PM Motors—Example 1</vt:lpstr>
      <vt:lpstr>PM Motors—Example 2</vt:lpstr>
      <vt:lpstr>PM Generators</vt:lpstr>
      <vt:lpstr>PM Generators—Example</vt:lpstr>
      <vt:lpstr>PM Generators—Example (Continued)</vt:lpstr>
      <vt:lpstr>DC Machines with Field Windings</vt:lpstr>
      <vt:lpstr>DC Machines with Field Windings</vt:lpstr>
      <vt:lpstr>DC Machines with Field Windings</vt:lpstr>
      <vt:lpstr>DC Machines with Field Windings</vt:lpstr>
      <vt:lpstr>Shunt Machines</vt:lpstr>
      <vt:lpstr>Shunt Machines—Example 1 </vt:lpstr>
      <vt:lpstr>Shunt Machines—Example 2</vt:lpstr>
      <vt:lpstr>Shunt Machines—Example 2 (Continued)</vt:lpstr>
      <vt:lpstr>Shunt Machines—Example 3</vt:lpstr>
      <vt:lpstr>Series Motors</vt:lpstr>
      <vt:lpstr>Series Motors</vt:lpstr>
      <vt:lpstr>Series Motors—Example </vt:lpstr>
      <vt:lpstr>Series Motors—Example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Machines—Electrical Model and Equations</dc:title>
  <dc:creator>Iordache, Marian</dc:creator>
  <cp:lastModifiedBy>Iordache, Marian</cp:lastModifiedBy>
  <cp:revision>74</cp:revision>
  <dcterms:created xsi:type="dcterms:W3CDTF">2020-04-09T16:04:22Z</dcterms:created>
  <dcterms:modified xsi:type="dcterms:W3CDTF">2020-12-17T23:55:04Z</dcterms:modified>
</cp:coreProperties>
</file>