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21"/>
  </p:notesMasterIdLst>
  <p:sldIdLst>
    <p:sldId id="308" r:id="rId2"/>
    <p:sldId id="289" r:id="rId3"/>
    <p:sldId id="292" r:id="rId4"/>
    <p:sldId id="293" r:id="rId5"/>
    <p:sldId id="291" r:id="rId6"/>
    <p:sldId id="290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7" r:id="rId17"/>
    <p:sldId id="304" r:id="rId18"/>
    <p:sldId id="305" r:id="rId19"/>
    <p:sldId id="306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505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9" autoAdjust="0"/>
    <p:restoredTop sz="88874" autoAdjust="0"/>
  </p:normalViewPr>
  <p:slideViewPr>
    <p:cSldViewPr>
      <p:cViewPr varScale="1">
        <p:scale>
          <a:sx n="67" d="100"/>
          <a:sy n="67" d="100"/>
        </p:scale>
        <p:origin x="154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114300" cy="1143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2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2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2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D65D489-EFF9-4A4F-BF23-EF0367AF90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7109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a similar treatment of the inverse z-transform, see the Appendix B of K. Ogata, “Discrete-Time Control Systems”, 2</a:t>
            </a:r>
            <a:r>
              <a:rPr lang="en-US" baseline="30000" dirty="0"/>
              <a:t>nd</a:t>
            </a:r>
            <a:r>
              <a:rPr lang="en-US" dirty="0"/>
              <a:t> edition.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65D489-EFF9-4A4F-BF23-EF0367AF90B5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2585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Figure: </a:t>
            </a:r>
            <a:r>
              <a:rPr lang="en-US" dirty="0" err="1"/>
              <a:t>presm</a:t>
            </a:r>
            <a:r>
              <a:rPr lang="en-US" dirty="0"/>
              <a:t>/Residue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65D489-EFF9-4A4F-BF23-EF0367AF90B5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5304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4EC7-C9DC-48DD-B7D9-098E890E5EA1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6CE6-9E22-4EB5-9B0A-8C656C6AF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2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4EC7-C9DC-48DD-B7D9-098E890E5EA1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6CE6-9E22-4EB5-9B0A-8C656C6AF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7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4EC7-C9DC-48DD-B7D9-098E890E5EA1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6CE6-9E22-4EB5-9B0A-8C656C6AF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27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4EC7-C9DC-48DD-B7D9-098E890E5EA1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6CE6-9E22-4EB5-9B0A-8C656C6AF7A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71500" y="1027906"/>
            <a:ext cx="8001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14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4EC7-C9DC-48DD-B7D9-098E890E5EA1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6CE6-9E22-4EB5-9B0A-8C656C6AF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17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4EC7-C9DC-48DD-B7D9-098E890E5EA1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6CE6-9E22-4EB5-9B0A-8C656C6AF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90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4EC7-C9DC-48DD-B7D9-098E890E5EA1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6CE6-9E22-4EB5-9B0A-8C656C6AF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557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4EC7-C9DC-48DD-B7D9-098E890E5EA1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6CE6-9E22-4EB5-9B0A-8C656C6AF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40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4EC7-C9DC-48DD-B7D9-098E890E5EA1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6CE6-9E22-4EB5-9B0A-8C656C6AF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04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4EC7-C9DC-48DD-B7D9-098E890E5EA1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6CE6-9E22-4EB5-9B0A-8C656C6AF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240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4EC7-C9DC-48DD-B7D9-098E890E5EA1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6CE6-9E22-4EB5-9B0A-8C656C6AF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32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D4EC7-C9DC-48DD-B7D9-098E890E5EA1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56CE6-9E22-4EB5-9B0A-8C656C6AF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50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Laplace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19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9.xml"/><Relationship Id="rId7" Type="http://schemas.openxmlformats.org/officeDocument/2006/relationships/image" Target="../media/image8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7F014-95E3-4F86-B330-8189986CB9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685800"/>
            <a:ext cx="7086600" cy="2387600"/>
          </a:xfrm>
        </p:spPr>
        <p:txBody>
          <a:bodyPr/>
          <a:lstStyle/>
          <a:p>
            <a:r>
              <a:rPr lang="en-US" dirty="0"/>
              <a:t>Review of the Laplace Transform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0ED229-5EA6-46EF-859B-5095DE636D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114800"/>
            <a:ext cx="7886700" cy="571500"/>
          </a:xfrm>
        </p:spPr>
        <p:txBody>
          <a:bodyPr>
            <a:normAutofit/>
          </a:bodyPr>
          <a:lstStyle/>
          <a:p>
            <a:r>
              <a:rPr lang="en-US" dirty="0"/>
              <a:t>Applications to Differential Equations and </a:t>
            </a:r>
            <a:r>
              <a:rPr lang="en-US"/>
              <a:t>System Modeling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DA19C66-B153-4CDD-ACDA-5DD814FC1D85}"/>
              </a:ext>
            </a:extLst>
          </p:cNvPr>
          <p:cNvSpPr txBox="1">
            <a:spLocks/>
          </p:cNvSpPr>
          <p:nvPr/>
        </p:nvSpPr>
        <p:spPr>
          <a:xfrm>
            <a:off x="193830" y="5666150"/>
            <a:ext cx="9218428" cy="7072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M.V. Iordache,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EEGR3523 Mechatronics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Spring 2019,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LeTourneau University</a:t>
            </a:r>
          </a:p>
        </p:txBody>
      </p:sp>
    </p:spTree>
    <p:extLst>
      <p:ext uri="{BB962C8B-B14F-4D97-AF65-F5344CB8AC3E}">
        <p14:creationId xmlns:p14="http://schemas.microsoft.com/office/powerpoint/2010/main" val="4041361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897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Example—Initial Conditions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3441" y="1257300"/>
                <a:ext cx="8229600" cy="4914900"/>
              </a:xfrm>
            </p:spPr>
            <p:txBody>
              <a:bodyPr/>
              <a:lstStyle/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b="0" dirty="0">
                    <a:latin typeface="Cambria Math" panose="02040503050406030204" pitchFamily="18" charset="0"/>
                  </a:rPr>
                  <a:t>are given.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>
                  <a:defRPr/>
                </a:pPr>
                <a:endParaRPr lang="en-US" sz="18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  <a:defRPr/>
                </a:pPr>
                <a:endParaRPr lang="en-US" sz="1000" b="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</a:rPr>
                        <m:t>)−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  <a:defRPr/>
                </a:pPr>
                <a:endParaRPr lang="en-US" sz="2400" b="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̇"/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5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505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505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rgbClr val="FF5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5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505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505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rgbClr val="FF5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en-US" sz="2000" b="0" i="1" dirty="0" smtClean="0">
                                  <a:solidFill>
                                    <a:srgbClr val="FF5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dirty="0" smtClean="0">
                                  <a:solidFill>
                                    <a:srgbClr val="FF505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</m:acc>
                          <m:r>
                            <a:rPr lang="en-US" sz="2000" i="1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FF5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FF505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FF505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3441" y="1257300"/>
                <a:ext cx="8229600" cy="4914900"/>
              </a:xfrm>
              <a:blipFill rotWithShape="0">
                <a:blip r:embed="rId2"/>
                <a:stretch>
                  <a:fillRect l="-889" t="-2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Mechatronics—The Laplace Transform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C31A1-53B1-4303-8977-B27B7729B3A0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1228725" y="4403725"/>
            <a:ext cx="6686550" cy="1768475"/>
            <a:chOff x="936" y="2157"/>
            <a:chExt cx="4212" cy="1114"/>
          </a:xfrm>
        </p:grpSpPr>
        <p:pic>
          <p:nvPicPr>
            <p:cNvPr id="8" name="Picture 4" descr="obj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" y="2232"/>
              <a:ext cx="4212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5"/>
            <p:cNvGrpSpPr>
              <a:grpSpLocks/>
            </p:cNvGrpSpPr>
            <p:nvPr/>
          </p:nvGrpSpPr>
          <p:grpSpPr bwMode="auto">
            <a:xfrm>
              <a:off x="2232" y="2157"/>
              <a:ext cx="2160" cy="363"/>
              <a:chOff x="2232" y="2157"/>
              <a:chExt cx="2160" cy="363"/>
            </a:xfrm>
          </p:grpSpPr>
          <p:grpSp>
            <p:nvGrpSpPr>
              <p:cNvPr id="10" name="Group 6"/>
              <p:cNvGrpSpPr>
                <a:grpSpLocks/>
              </p:cNvGrpSpPr>
              <p:nvPr/>
            </p:nvGrpSpPr>
            <p:grpSpPr bwMode="auto">
              <a:xfrm>
                <a:off x="3960" y="2376"/>
                <a:ext cx="432" cy="144"/>
                <a:chOff x="4032" y="2304"/>
                <a:chExt cx="432" cy="144"/>
              </a:xfrm>
            </p:grpSpPr>
            <p:sp>
              <p:nvSpPr>
                <p:cNvPr id="17" name="Line 7"/>
                <p:cNvSpPr>
                  <a:spLocks noChangeShapeType="1"/>
                </p:cNvSpPr>
                <p:nvPr/>
              </p:nvSpPr>
              <p:spPr bwMode="auto">
                <a:xfrm>
                  <a:off x="4464" y="2304"/>
                  <a:ext cx="0" cy="144"/>
                </a:xfrm>
                <a:prstGeom prst="line">
                  <a:avLst/>
                </a:prstGeom>
                <a:noFill/>
                <a:ln w="158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4032" y="2376"/>
                  <a:ext cx="432" cy="0"/>
                </a:xfrm>
                <a:prstGeom prst="line">
                  <a:avLst/>
                </a:prstGeom>
                <a:noFill/>
                <a:ln w="15875">
                  <a:solidFill>
                    <a:schemeClr val="accent2"/>
                  </a:solidFill>
                  <a:round/>
                  <a:headEnd/>
                  <a:tailEnd type="triangle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9"/>
              <p:cNvGrpSpPr>
                <a:grpSpLocks/>
              </p:cNvGrpSpPr>
              <p:nvPr/>
            </p:nvGrpSpPr>
            <p:grpSpPr bwMode="auto">
              <a:xfrm>
                <a:off x="2232" y="2376"/>
                <a:ext cx="432" cy="144"/>
                <a:chOff x="4032" y="2304"/>
                <a:chExt cx="432" cy="144"/>
              </a:xfrm>
            </p:grpSpPr>
            <p:sp>
              <p:nvSpPr>
                <p:cNvPr id="15" name="Line 10"/>
                <p:cNvSpPr>
                  <a:spLocks noChangeShapeType="1"/>
                </p:cNvSpPr>
                <p:nvPr/>
              </p:nvSpPr>
              <p:spPr bwMode="auto">
                <a:xfrm>
                  <a:off x="4464" y="2304"/>
                  <a:ext cx="0" cy="144"/>
                </a:xfrm>
                <a:prstGeom prst="line">
                  <a:avLst/>
                </a:prstGeom>
                <a:noFill/>
                <a:ln w="158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4032" y="2376"/>
                  <a:ext cx="432" cy="0"/>
                </a:xfrm>
                <a:prstGeom prst="line">
                  <a:avLst/>
                </a:prstGeom>
                <a:noFill/>
                <a:ln w="15875">
                  <a:solidFill>
                    <a:schemeClr val="accent2"/>
                  </a:solidFill>
                  <a:round/>
                  <a:headEnd/>
                  <a:tailEnd type="triangle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" name="Text Box 12"/>
              <p:cNvSpPr txBox="1">
                <a:spLocks noChangeArrowheads="1"/>
              </p:cNvSpPr>
              <p:nvPr/>
            </p:nvSpPr>
            <p:spPr bwMode="auto">
              <a:xfrm>
                <a:off x="2313" y="2157"/>
                <a:ext cx="27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chemeClr val="accent2"/>
                    </a:solidFill>
                  </a:rPr>
                  <a:t>z</a:t>
                </a:r>
                <a:r>
                  <a:rPr lang="en-US" altLang="en-US" sz="2400" baseline="-25000">
                    <a:solidFill>
                      <a:schemeClr val="accent2"/>
                    </a:solidFill>
                  </a:rPr>
                  <a:t>2</a:t>
                </a:r>
                <a:endParaRPr lang="en-US" altLang="en-US" sz="24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4" name="Text Box 13"/>
              <p:cNvSpPr txBox="1">
                <a:spLocks noChangeArrowheads="1"/>
              </p:cNvSpPr>
              <p:nvPr/>
            </p:nvSpPr>
            <p:spPr bwMode="auto">
              <a:xfrm>
                <a:off x="4104" y="2160"/>
                <a:ext cx="27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chemeClr val="accent2"/>
                    </a:solidFill>
                  </a:rPr>
                  <a:t>z</a:t>
                </a:r>
                <a:r>
                  <a:rPr lang="en-US" altLang="en-US" sz="2400" baseline="-25000">
                    <a:solidFill>
                      <a:schemeClr val="accent2"/>
                    </a:solidFill>
                  </a:rPr>
                  <a:t>1</a:t>
                </a:r>
                <a:endParaRPr lang="en-US" altLang="en-US" sz="2400">
                  <a:solidFill>
                    <a:schemeClr val="accent2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4267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897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Example—In the Laplace Domain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3441" y="1257300"/>
                <a:ext cx="8229600" cy="4914900"/>
              </a:xfrm>
            </p:spPr>
            <p:txBody>
              <a:bodyPr/>
              <a:lstStyle/>
              <a:p>
                <a:pPr marL="0" indent="0" algn="ctr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pPr marL="0" indent="0" algn="ctr">
                  <a:buNone/>
                  <a:defRPr/>
                </a:pPr>
                <a:endParaRPr lang="en-US" sz="800" b="0" dirty="0">
                  <a:solidFill>
                    <a:srgbClr val="0070C0"/>
                  </a:solidFill>
                </a:endParaRPr>
              </a:p>
              <a:p>
                <a:pPr marL="0" indent="0" algn="ctr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0=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𝑀𝑠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0" dirty="0">
                  <a:solidFill>
                    <a:srgbClr val="0070C0"/>
                  </a:solidFill>
                </a:endParaRPr>
              </a:p>
              <a:p>
                <a:pPr marL="0" indent="0" algn="ctr">
                  <a:buNone/>
                  <a:defRPr/>
                </a:pPr>
                <a:endParaRPr lang="en-US" sz="2400" b="0" dirty="0">
                  <a:solidFill>
                    <a:srgbClr val="0070C0"/>
                  </a:solidFill>
                </a:endParaRPr>
              </a:p>
              <a:p>
                <a:pPr marL="0" indent="0" algn="ctr"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33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33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33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rgbClr val="FF33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FF33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FF33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FF33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𝑀𝑠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33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33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33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33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33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33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33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33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33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320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</a:p>
              <a:p>
                <a:pPr marL="0" indent="0" algn="ctr">
                  <a:buNone/>
                  <a:defRPr/>
                </a:pPr>
                <a:endParaRPr lang="en-US" dirty="0"/>
              </a:p>
              <a:p>
                <a:pPr marL="0" indent="0" algn="ctr">
                  <a:buNone/>
                  <a:defRPr/>
                </a:pPr>
                <a:endParaRPr lang="en-US" sz="2800" dirty="0"/>
              </a:p>
              <a:p>
                <a:pPr algn="ctr"/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3441" y="1257300"/>
                <a:ext cx="8229600" cy="4914900"/>
              </a:xfrm>
              <a:blipFill rotWithShape="0">
                <a:blip r:embed="rId2"/>
                <a:stretch>
                  <a:fillRect l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Mechatronics—The Laplace Transform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C31A1-53B1-4303-8977-B27B7729B3A0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1228725" y="4403725"/>
            <a:ext cx="6686550" cy="1768475"/>
            <a:chOff x="936" y="2157"/>
            <a:chExt cx="4212" cy="1114"/>
          </a:xfrm>
        </p:grpSpPr>
        <p:pic>
          <p:nvPicPr>
            <p:cNvPr id="8" name="Picture 4" descr="obj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" y="2232"/>
              <a:ext cx="4212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5"/>
            <p:cNvGrpSpPr>
              <a:grpSpLocks/>
            </p:cNvGrpSpPr>
            <p:nvPr/>
          </p:nvGrpSpPr>
          <p:grpSpPr bwMode="auto">
            <a:xfrm>
              <a:off x="2232" y="2157"/>
              <a:ext cx="2160" cy="363"/>
              <a:chOff x="2232" y="2157"/>
              <a:chExt cx="2160" cy="363"/>
            </a:xfrm>
          </p:grpSpPr>
          <p:grpSp>
            <p:nvGrpSpPr>
              <p:cNvPr id="10" name="Group 6"/>
              <p:cNvGrpSpPr>
                <a:grpSpLocks/>
              </p:cNvGrpSpPr>
              <p:nvPr/>
            </p:nvGrpSpPr>
            <p:grpSpPr bwMode="auto">
              <a:xfrm>
                <a:off x="3960" y="2376"/>
                <a:ext cx="432" cy="144"/>
                <a:chOff x="4032" y="2304"/>
                <a:chExt cx="432" cy="144"/>
              </a:xfrm>
            </p:grpSpPr>
            <p:sp>
              <p:nvSpPr>
                <p:cNvPr id="17" name="Line 7"/>
                <p:cNvSpPr>
                  <a:spLocks noChangeShapeType="1"/>
                </p:cNvSpPr>
                <p:nvPr/>
              </p:nvSpPr>
              <p:spPr bwMode="auto">
                <a:xfrm>
                  <a:off x="4464" y="2304"/>
                  <a:ext cx="0" cy="144"/>
                </a:xfrm>
                <a:prstGeom prst="line">
                  <a:avLst/>
                </a:prstGeom>
                <a:noFill/>
                <a:ln w="158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4032" y="2376"/>
                  <a:ext cx="432" cy="0"/>
                </a:xfrm>
                <a:prstGeom prst="line">
                  <a:avLst/>
                </a:prstGeom>
                <a:noFill/>
                <a:ln w="15875">
                  <a:solidFill>
                    <a:schemeClr val="accent2"/>
                  </a:solidFill>
                  <a:round/>
                  <a:headEnd/>
                  <a:tailEnd type="triangle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9"/>
              <p:cNvGrpSpPr>
                <a:grpSpLocks/>
              </p:cNvGrpSpPr>
              <p:nvPr/>
            </p:nvGrpSpPr>
            <p:grpSpPr bwMode="auto">
              <a:xfrm>
                <a:off x="2232" y="2376"/>
                <a:ext cx="432" cy="144"/>
                <a:chOff x="4032" y="2304"/>
                <a:chExt cx="432" cy="144"/>
              </a:xfrm>
            </p:grpSpPr>
            <p:sp>
              <p:nvSpPr>
                <p:cNvPr id="15" name="Line 10"/>
                <p:cNvSpPr>
                  <a:spLocks noChangeShapeType="1"/>
                </p:cNvSpPr>
                <p:nvPr/>
              </p:nvSpPr>
              <p:spPr bwMode="auto">
                <a:xfrm>
                  <a:off x="4464" y="2304"/>
                  <a:ext cx="0" cy="144"/>
                </a:xfrm>
                <a:prstGeom prst="line">
                  <a:avLst/>
                </a:prstGeom>
                <a:noFill/>
                <a:ln w="158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4032" y="2376"/>
                  <a:ext cx="432" cy="0"/>
                </a:xfrm>
                <a:prstGeom prst="line">
                  <a:avLst/>
                </a:prstGeom>
                <a:noFill/>
                <a:ln w="15875">
                  <a:solidFill>
                    <a:schemeClr val="accent2"/>
                  </a:solidFill>
                  <a:round/>
                  <a:headEnd/>
                  <a:tailEnd type="triangle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" name="Text Box 12"/>
              <p:cNvSpPr txBox="1">
                <a:spLocks noChangeArrowheads="1"/>
              </p:cNvSpPr>
              <p:nvPr/>
            </p:nvSpPr>
            <p:spPr bwMode="auto">
              <a:xfrm>
                <a:off x="2313" y="2157"/>
                <a:ext cx="27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chemeClr val="accent2"/>
                    </a:solidFill>
                  </a:rPr>
                  <a:t>z</a:t>
                </a:r>
                <a:r>
                  <a:rPr lang="en-US" altLang="en-US" sz="2400" baseline="-25000">
                    <a:solidFill>
                      <a:schemeClr val="accent2"/>
                    </a:solidFill>
                  </a:rPr>
                  <a:t>2</a:t>
                </a:r>
                <a:endParaRPr lang="en-US" altLang="en-US" sz="24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4" name="Text Box 13"/>
              <p:cNvSpPr txBox="1">
                <a:spLocks noChangeArrowheads="1"/>
              </p:cNvSpPr>
              <p:nvPr/>
            </p:nvSpPr>
            <p:spPr bwMode="auto">
              <a:xfrm>
                <a:off x="4104" y="2160"/>
                <a:ext cx="27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chemeClr val="accent2"/>
                    </a:solidFill>
                  </a:rPr>
                  <a:t>z</a:t>
                </a:r>
                <a:r>
                  <a:rPr lang="en-US" altLang="en-US" sz="2400" baseline="-25000">
                    <a:solidFill>
                      <a:schemeClr val="accent2"/>
                    </a:solidFill>
                  </a:rPr>
                  <a:t>1</a:t>
                </a:r>
                <a:endParaRPr lang="en-US" altLang="en-US" sz="2400">
                  <a:solidFill>
                    <a:schemeClr val="accent2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1617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897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Example—Back to the Time Domain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57300"/>
                <a:ext cx="8915400" cy="49149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  <a:defRPr/>
                </a:pPr>
                <a:r>
                  <a:rPr lang="en-US" sz="2400" b="0" dirty="0">
                    <a:solidFill>
                      <a:srgbClr val="0070C0"/>
                    </a:solidFill>
                  </a:rPr>
                  <a:t>    Assume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0" dirty="0">
                    <a:solidFill>
                      <a:srgbClr val="0070C0"/>
                    </a:solidFill>
                  </a:rPr>
                  <a:t>. Then,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dirty="0">
                    <a:solidFill>
                      <a:srgbClr val="0070C0"/>
                    </a:solidFill>
                  </a:rPr>
                  <a:t>(see formula handout).</a:t>
                </a:r>
              </a:p>
              <a:p>
                <a:pPr marL="0" indent="0">
                  <a:buNone/>
                  <a:defRPr/>
                </a:pPr>
                <a:endParaRPr lang="en-US" sz="2400" b="0" dirty="0">
                  <a:solidFill>
                    <a:srgbClr val="0070C0"/>
                  </a:solidFill>
                </a:endParaRPr>
              </a:p>
              <a:p>
                <a:pPr marL="0" indent="0" algn="ctr"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𝑀𝑠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70C0"/>
                    </a:solidFill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</a:p>
              <a:p>
                <a:pPr marL="0" indent="0" algn="ctr">
                  <a:buNone/>
                  <a:defRPr/>
                </a:pPr>
                <a:endParaRPr lang="en-US" dirty="0"/>
              </a:p>
              <a:p>
                <a:pPr marL="0" indent="0" algn="ctr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func>
                        <m:funcPr>
                          <m:ctrlPr>
                            <a:rPr lang="en-US" sz="20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000" b="0" i="1" smtClean="0">
                                      <a:solidFill>
                                        <a:srgbClr val="FF33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sz="2000" b="0" i="1" smtClean="0">
                                          <a:solidFill>
                                            <a:srgbClr val="FF33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solidFill>
                                            <a:srgbClr val="FF33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solidFill>
                                            <a:srgbClr val="FF33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den>
                                  </m:f>
                                </m:e>
                              </m:rad>
                              <m:r>
                                <a:rPr lang="en-US" sz="20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rad>
                      <m:func>
                        <m:funcPr>
                          <m:ctrlPr>
                            <a:rPr lang="en-US" sz="2000" i="1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in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solidFill>
                                        <a:srgbClr val="FF33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rgbClr val="FF33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rgbClr val="FF33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solidFill>
                                            <a:srgbClr val="FF33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den>
                                  </m:f>
                                </m:e>
                              </m:rad>
                              <m:r>
                                <a:rPr lang="en-US" sz="2000" i="1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000" i="1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rgbClr val="FF33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rgbClr val="FF33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rgbClr val="FF33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den>
                              </m:f>
                            </m:e>
                          </m:rad>
                          <m:r>
                            <a:rPr lang="en-US" sz="2000" i="1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⁡</m:t>
                      </m:r>
                    </m:oMath>
                  </m:oMathPara>
                </a14:m>
                <a:endParaRPr lang="en-US" sz="2800" dirty="0"/>
              </a:p>
              <a:p>
                <a:pPr marL="0" indent="0" algn="ctr">
                  <a:buNone/>
                  <a:defRPr/>
                </a:pPr>
                <a:endParaRPr lang="en-US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i="1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sz="2000" i="1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func>
                        <m:funcPr>
                          <m:ctrlPr>
                            <a:rPr lang="en-US" sz="2000" i="1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solidFill>
                                        <a:srgbClr val="FF33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rgbClr val="FF33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rgbClr val="FF33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solidFill>
                                            <a:srgbClr val="FF33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den>
                                  </m:f>
                                </m:e>
                              </m:rad>
                              <m:r>
                                <a:rPr lang="en-US" sz="2000" i="1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2000" i="1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rad>
                      <m:func>
                        <m:funcPr>
                          <m:ctrlPr>
                            <a:rPr lang="en-US" sz="2000" i="1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solidFill>
                                        <a:srgbClr val="FF33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rgbClr val="FF33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rgbClr val="FF33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solidFill>
                                            <a:srgbClr val="FF33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den>
                                  </m:f>
                                </m:e>
                              </m:rad>
                              <m:r>
                                <a:rPr lang="en-US" sz="2000" i="1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2000" i="1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m:rPr>
                          <m:sty m:val="p"/>
                        </m:rPr>
                        <a:rPr lang="en-US" sz="2000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000" i="1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rgbClr val="FF33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rgbClr val="FF33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rgbClr val="FF33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den>
                              </m:f>
                            </m:e>
                          </m:rad>
                          <m:r>
                            <a:rPr lang="en-US" sz="2000" i="1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⁡</m:t>
                      </m:r>
                    </m:oMath>
                  </m:oMathPara>
                </a14:m>
                <a:endParaRPr lang="en-US" sz="32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57300"/>
                <a:ext cx="8915400" cy="49149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Mechatronics—The Laplace Transform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C31A1-53B1-4303-8977-B27B7729B3A0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1950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897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Calculating the Laplace Transform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441" y="1257300"/>
            <a:ext cx="8229600" cy="4914900"/>
          </a:xfrm>
        </p:spPr>
        <p:txBody>
          <a:bodyPr/>
          <a:lstStyle/>
          <a:p>
            <a:pPr>
              <a:defRPr/>
            </a:pPr>
            <a:r>
              <a:rPr lang="en-US" dirty="0"/>
              <a:t>For direct Laplace transform</a:t>
            </a:r>
          </a:p>
          <a:p>
            <a:pPr lvl="1">
              <a:defRPr/>
            </a:pPr>
            <a:r>
              <a:rPr lang="en-US" dirty="0"/>
              <a:t>Apply the formulas on the </a:t>
            </a:r>
            <a:r>
              <a:rPr lang="en-US" dirty="0">
                <a:hlinkClick r:id="rId2" action="ppaction://hlinkfile"/>
              </a:rPr>
              <a:t>handout</a:t>
            </a:r>
            <a:r>
              <a:rPr lang="en-US" dirty="0"/>
              <a:t>.</a:t>
            </a:r>
          </a:p>
          <a:p>
            <a:pPr>
              <a:defRPr/>
            </a:pPr>
            <a:r>
              <a:rPr lang="en-US" dirty="0"/>
              <a:t>For inverse Laplace transform: </a:t>
            </a:r>
          </a:p>
          <a:p>
            <a:pPr lvl="1">
              <a:defRPr/>
            </a:pPr>
            <a:r>
              <a:rPr lang="en-US" dirty="0"/>
              <a:t>Apply partial fraction decomposition first when necessary.</a:t>
            </a:r>
          </a:p>
          <a:p>
            <a:pPr lvl="1">
              <a:defRPr/>
            </a:pPr>
            <a:r>
              <a:rPr lang="en-US" dirty="0"/>
              <a:t>Apply the formulas on the </a:t>
            </a:r>
            <a:r>
              <a:rPr lang="en-US" dirty="0">
                <a:hlinkClick r:id="rId2" action="ppaction://hlinkfile"/>
              </a:rPr>
              <a:t>handout</a:t>
            </a:r>
            <a:r>
              <a:rPr lang="en-US" dirty="0"/>
              <a:t>.</a:t>
            </a:r>
          </a:p>
          <a:p>
            <a:pPr marL="0" indent="0" algn="ctr">
              <a:buNone/>
              <a:defRPr/>
            </a:pPr>
            <a:endParaRPr lang="en-US" sz="2800" dirty="0"/>
          </a:p>
          <a:p>
            <a:pPr algn="ctr"/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Mechatronics—The Laplace Transform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C31A1-53B1-4303-8977-B27B7729B3A0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00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897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Most Common Mistakes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441" y="1257300"/>
            <a:ext cx="8229600" cy="4914900"/>
          </a:xfrm>
        </p:spPr>
        <p:txBody>
          <a:bodyPr/>
          <a:lstStyle/>
          <a:p>
            <a:pPr marL="0" indent="0" algn="ctr">
              <a:buNone/>
              <a:defRPr/>
            </a:pPr>
            <a:endParaRPr lang="en-US" sz="2800" dirty="0"/>
          </a:p>
          <a:p>
            <a:pPr algn="ctr"/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Mechatronics—The Laplace Transform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C31A1-53B1-4303-8977-B27B7729B3A0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0" y="1251658"/>
            <a:ext cx="6620540" cy="163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47" y="3315695"/>
            <a:ext cx="5871706" cy="91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01" y="4692035"/>
            <a:ext cx="8187874" cy="123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843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8975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Alternative Method for Inverse LT </a:t>
            </a:r>
            <a:r>
              <a:rPr lang="en-US" sz="3200" dirty="0">
                <a:solidFill>
                  <a:srgbClr val="FF0000"/>
                </a:solidFill>
              </a:rPr>
              <a:t>(Optional)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3441" y="1257300"/>
                <a:ext cx="8229600" cy="49149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800" dirty="0"/>
                  <a:t>Assume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num>
                      <m:den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800" dirty="0"/>
                  <a:t>,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800" dirty="0"/>
                  <a:t> are polynomials.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is a polynomial, it can be factored as</a:t>
                </a:r>
              </a:p>
              <a:p>
                <a:pPr marL="0" indent="0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⋅…⋅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endParaRPr lang="en-US" sz="1050" dirty="0"/>
              </a:p>
              <a:p>
                <a:pPr marL="457200" lvl="1" indent="0">
                  <a:buNone/>
                </a:pPr>
                <a:r>
                  <a:rPr lang="en-US" sz="28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/>
                  <a:t> are the roots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800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/>
                  <a:t> is the multiplicity of the root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denote the </a:t>
                </a:r>
                <a:r>
                  <a:rPr lang="en-US" i="1" dirty="0">
                    <a:solidFill>
                      <a:srgbClr val="0070C0"/>
                    </a:solidFill>
                  </a:rPr>
                  <a:t>residue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𝑠𝑡</m:t>
                        </m:r>
                      </m:sup>
                    </m:sSup>
                  </m:oMath>
                </a14:m>
                <a:r>
                  <a:rPr lang="en-US" dirty="0"/>
                  <a:t> at the root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sz="13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limLow>
                        <m:limLow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lim>
                      </m:limLow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𝑠𝑡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Then: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3441" y="1257300"/>
                <a:ext cx="8229600" cy="4914900"/>
              </a:xfrm>
              <a:blipFill>
                <a:blip r:embed="rId3"/>
                <a:stretch>
                  <a:fillRect l="-1185" t="-620" b="-13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Mechatronics—The Laplace Transform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C31A1-53B1-4303-8977-B27B7729B3A0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7869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40A32BD-A8BD-4A50-AE92-D80D52298A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87" y="3086101"/>
            <a:ext cx="8452554" cy="30860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8975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Alternative Method for Inverse LT—Justification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0488" y="1257300"/>
                <a:ext cx="8644912" cy="491490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nary>
                        <m:nary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𝑖𝑅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𝑖𝑅</m:t>
                              </m:r>
                            </m:sup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𝑠𝑡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𝑑𝑠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400" b="0" dirty="0"/>
              </a:p>
              <a:p>
                <a:pPr marL="0" indent="0">
                  <a:buNone/>
                </a:pPr>
                <a:r>
                  <a:rPr lang="en-US" sz="2400" dirty="0"/>
                  <a:t>By Cauchy’s Theorem:   					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nary>
                        <m:naryPr>
                          <m:supHide m:val="on"/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𝑑𝑠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𝑅𝑒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nary>
                        <m:naryPr>
                          <m:supHide m:val="on"/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/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𝑑𝑠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𝑅𝑒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0488" y="1257300"/>
                <a:ext cx="8644912" cy="4914900"/>
              </a:xfrm>
              <a:blipFill>
                <a:blip r:embed="rId4"/>
                <a:stretch>
                  <a:fillRect l="-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Mechatronics—The Laplace Transform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C31A1-53B1-4303-8977-B27B7729B3A0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7B8EDA4-23F6-4B6F-99FD-521B4CCBE85A}"/>
                  </a:ext>
                </a:extLst>
              </p:cNvPr>
              <p:cNvSpPr/>
              <p:nvPr/>
            </p:nvSpPr>
            <p:spPr>
              <a:xfrm>
                <a:off x="685800" y="6172200"/>
                <a:ext cx="7429499" cy="5483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1400" dirty="0"/>
                  <a:t>The figure shows the curves A and B in the complex plane; the position of a root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400" dirty="0"/>
                  <a:t> is marked by an x.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7B8EDA4-23F6-4B6F-99FD-521B4CCBE8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6172200"/>
                <a:ext cx="7429499" cy="548355"/>
              </a:xfrm>
              <a:prstGeom prst="rect">
                <a:avLst/>
              </a:prstGeom>
              <a:blipFill>
                <a:blip r:embed="rId5"/>
                <a:stretch>
                  <a:fillRect l="-246" b="-11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3233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40A32BD-A8BD-4A50-AE92-D80D52298A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87" y="3270251"/>
            <a:ext cx="8452554" cy="30860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8975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Alternative Method for Inverse LT—Justification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3441" y="1257300"/>
                <a:ext cx="8229600" cy="49149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r>
                  <a:rPr lang="en-US" sz="2400" dirty="0"/>
                  <a:t>The integral along the horizontal lines vanishes.</a:t>
                </a:r>
              </a:p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2400" dirty="0"/>
                  <a:t>, the integral along the semicircle of A vanishes.</a:t>
                </a:r>
              </a:p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/>
                  <a:t>, the integral along the semicircle of B vanishes.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3441" y="1257300"/>
                <a:ext cx="8229600" cy="4914900"/>
              </a:xfrm>
              <a:blipFill>
                <a:blip r:embed="rId3"/>
                <a:stretch>
                  <a:fillRect l="-1185" t="-1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Mechatronics—The Laplace Transform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C31A1-53B1-4303-8977-B27B7729B3A0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484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8975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Alternative Method for Inverse LT—Justification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3441" y="1257300"/>
                <a:ext cx="8229600" cy="49149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Therefore:</a:t>
                </a:r>
              </a:p>
              <a:p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𝑅𝑒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𝑅𝑒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/>
                  <a:t>In other words: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𝑅𝑒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)−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𝑅𝑒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Since we use the unilateral Laplace transform, the Laplace transform is calculated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𝑅𝑒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(or else the integral would not converge). Therefore,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3441" y="1257300"/>
                <a:ext cx="8229600" cy="4914900"/>
              </a:xfrm>
              <a:blipFill>
                <a:blip r:embed="rId2"/>
                <a:stretch>
                  <a:fillRect l="-1185" t="-3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Mechatronics—The Laplace Transform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C31A1-53B1-4303-8977-B27B7729B3A0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DBC99B0-095A-42BB-BE4D-2030517BE164}"/>
                  </a:ext>
                </a:extLst>
              </p:cNvPr>
              <p:cNvSpPr/>
              <p:nvPr/>
            </p:nvSpPr>
            <p:spPr>
              <a:xfrm>
                <a:off x="2628900" y="5257800"/>
                <a:ext cx="45232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DBC99B0-095A-42BB-BE4D-2030517BE1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900" y="5257800"/>
                <a:ext cx="4523225" cy="461665"/>
              </a:xfrm>
              <a:prstGeom prst="rect">
                <a:avLst/>
              </a:prstGeom>
              <a:blipFill>
                <a:blip r:embed="rId3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9297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8975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Alternative Method for Inverse LT—Example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3441" y="1257300"/>
                <a:ext cx="8229600" cy="491490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2400" b="0" dirty="0"/>
                  <a:t>Assume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−1)(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+1)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obtained with the bilateral Laplace transform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the following solutions are possible: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𝑅𝑒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&lt;−1</m:t>
                    </m:r>
                  </m:oMath>
                </a14:m>
                <a:r>
                  <a:rPr lang="en-US" sz="2400" b="0" dirty="0"/>
                  <a:t>,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0" dirty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𝑅𝑒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2400" b="0" dirty="0"/>
                  <a:t>, then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b="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𝑅𝑒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sz="2400" b="0" dirty="0"/>
                  <a:t>,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0" dirty="0"/>
                  <a:t>Case 3 is the only possibility with the unilateral Laplace transform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This unilateral Laplace transform is used exclusively in our class.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3441" y="1257300"/>
                <a:ext cx="8229600" cy="4914900"/>
              </a:xfrm>
              <a:blipFill>
                <a:blip r:embed="rId2"/>
                <a:stretch>
                  <a:fillRect l="-1037" t="-1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Mechatronics—The Laplace Transform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C31A1-53B1-4303-8977-B27B7729B3A0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618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8975"/>
          </a:xfrm>
        </p:spPr>
        <p:txBody>
          <a:bodyPr>
            <a:normAutofit fontScale="90000"/>
          </a:bodyPr>
          <a:lstStyle/>
          <a:p>
            <a:r>
              <a:rPr lang="en-US" dirty="0"/>
              <a:t>The Laplace Transform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441" y="1257300"/>
            <a:ext cx="8229600" cy="49149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System models involve differential equations.</a:t>
            </a:r>
          </a:p>
          <a:p>
            <a:pPr eaLnBrk="1" hangingPunct="1">
              <a:defRPr/>
            </a:pPr>
            <a:r>
              <a:rPr lang="en-US" sz="2400" dirty="0"/>
              <a:t>The Laplace transform provides a convenient method to solve differential equations.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Notation:</a:t>
            </a:r>
          </a:p>
          <a:p>
            <a:pPr lvl="1">
              <a:defRPr/>
            </a:pPr>
            <a:r>
              <a:rPr lang="en-US" sz="2000" dirty="0"/>
              <a:t>Lower case for time-domain functions: f(t), g(t), … </a:t>
            </a:r>
          </a:p>
          <a:p>
            <a:pPr lvl="1">
              <a:defRPr/>
            </a:pPr>
            <a:r>
              <a:rPr lang="en-US" sz="2000" dirty="0"/>
              <a:t>Upper case for their Laplace transform: F(s), G(s), …</a:t>
            </a:r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Mechatronics—The Laplace Transform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C31A1-53B1-4303-8977-B27B7729B3A0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14" y="2815745"/>
            <a:ext cx="8668571" cy="179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991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8975"/>
          </a:xfrm>
        </p:spPr>
        <p:txBody>
          <a:bodyPr>
            <a:normAutofit fontScale="90000"/>
          </a:bodyPr>
          <a:lstStyle/>
          <a:p>
            <a:r>
              <a:rPr lang="en-US" dirty="0"/>
              <a:t>The Laplace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57299"/>
                <a:ext cx="8229600" cy="5107413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sz="2400" dirty="0"/>
                  <a:t>The Laplace transform converts a function </a:t>
                </a:r>
                <a:r>
                  <a:rPr lang="en-US" sz="2400" dirty="0">
                    <a:solidFill>
                      <a:schemeClr val="folHlink"/>
                    </a:solidFill>
                  </a:rPr>
                  <a:t>f(t)</a:t>
                </a:r>
                <a:r>
                  <a:rPr lang="en-US" sz="2400" dirty="0"/>
                  <a:t> from the </a:t>
                </a:r>
                <a:r>
                  <a:rPr lang="en-US" sz="2400" i="1" dirty="0">
                    <a:solidFill>
                      <a:schemeClr val="folHlink"/>
                    </a:solidFill>
                  </a:rPr>
                  <a:t>time domain</a:t>
                </a:r>
                <a:r>
                  <a:rPr lang="en-US" sz="2400" dirty="0"/>
                  <a:t> to a function </a:t>
                </a:r>
                <a:r>
                  <a:rPr lang="en-US" sz="2400" dirty="0">
                    <a:solidFill>
                      <a:schemeClr val="folHlink"/>
                    </a:solidFill>
                  </a:rPr>
                  <a:t>F(s)</a:t>
                </a:r>
                <a:r>
                  <a:rPr lang="en-US" sz="2400" dirty="0"/>
                  <a:t> in the </a:t>
                </a:r>
                <a:r>
                  <a:rPr lang="en-US" sz="2400" i="1" dirty="0">
                    <a:solidFill>
                      <a:schemeClr val="folHlink"/>
                    </a:solidFill>
                  </a:rPr>
                  <a:t>Laplace domain</a:t>
                </a:r>
                <a:r>
                  <a:rPr lang="en-US" sz="2400" dirty="0"/>
                  <a:t>.</a:t>
                </a:r>
              </a:p>
              <a:p>
                <a:pPr eaLnBrk="1" hangingPunct="1">
                  <a:defRPr/>
                </a:pPr>
                <a:endParaRPr lang="en-US" sz="2400" dirty="0"/>
              </a:p>
              <a:p>
                <a:pPr eaLnBrk="1" hangingPunct="1">
                  <a:defRPr/>
                </a:pPr>
                <a:endParaRPr lang="en-US" sz="2400" dirty="0"/>
              </a:p>
              <a:p>
                <a:pPr eaLnBrk="1" hangingPunct="1">
                  <a:defRPr/>
                </a:pPr>
                <a:endParaRPr lang="en-US" sz="2400" dirty="0"/>
              </a:p>
              <a:p>
                <a:pPr eaLnBrk="1" hangingPunct="1">
                  <a:defRPr/>
                </a:pPr>
                <a:r>
                  <a:rPr lang="en-US" sz="2400" dirty="0"/>
                  <a:t>Values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for t &lt; 0 do not affect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sz="2400" b="0" dirty="0"/>
              </a:p>
              <a:p>
                <a:pPr lvl="0">
                  <a:defRPr/>
                </a:pPr>
                <a:r>
                  <a:rPr lang="en-US" sz="2400" dirty="0">
                    <a:solidFill>
                      <a:prstClr val="black"/>
                    </a:solidFill>
                  </a:rPr>
                  <a:t>The Laplace domain is also known as the </a:t>
                </a:r>
                <a:r>
                  <a:rPr lang="en-US" sz="2400" i="1" dirty="0">
                    <a:solidFill>
                      <a:srgbClr val="954F72"/>
                    </a:solidFill>
                  </a:rPr>
                  <a:t>frequency domain</a:t>
                </a:r>
                <a:r>
                  <a:rPr lang="en-US" sz="2400" dirty="0">
                    <a:solidFill>
                      <a:prstClr val="black"/>
                    </a:solidFill>
                  </a:rPr>
                  <a:t>.</a:t>
                </a:r>
              </a:p>
              <a:p>
                <a:pPr eaLnBrk="1" hangingPunct="1">
                  <a:defRPr/>
                </a:pPr>
                <a:endParaRPr lang="en-US" sz="2000" dirty="0">
                  <a:solidFill>
                    <a:srgbClr val="0070C0"/>
                  </a:solidFill>
                </a:endParaRPr>
              </a:p>
              <a:p>
                <a:pPr eaLnBrk="1" hangingPunct="1">
                  <a:defRPr/>
                </a:pPr>
                <a:endParaRPr lang="en-US" sz="2800" dirty="0"/>
              </a:p>
              <a:p>
                <a:pPr eaLnBrk="1" hangingPunct="1">
                  <a:defRPr/>
                </a:pPr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57299"/>
                <a:ext cx="8229600" cy="5107413"/>
              </a:xfrm>
              <a:blipFill rotWithShape="0">
                <a:blip r:embed="rId3"/>
                <a:stretch>
                  <a:fillRect l="-963" t="-1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Mechatronics—The Laplace Transform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C31A1-53B1-4303-8977-B27B7729B3A0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430" y="2153334"/>
            <a:ext cx="3319139" cy="110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844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8975"/>
          </a:xfrm>
        </p:spPr>
        <p:txBody>
          <a:bodyPr>
            <a:normAutofit fontScale="90000"/>
          </a:bodyPr>
          <a:lstStyle/>
          <a:p>
            <a:r>
              <a:rPr lang="en-US" dirty="0"/>
              <a:t>The Step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00500"/>
            <a:ext cx="8229600" cy="23642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unit step function </a:t>
            </a:r>
            <a:r>
              <a:rPr lang="en-US" sz="2400" dirty="0"/>
              <a:t>is a step function defined as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endParaRPr lang="en-US" sz="2000" dirty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Mechatronics—The Laplace Transform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C31A1-53B1-4303-8977-B27B7729B3A0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709053"/>
            <a:ext cx="3888164" cy="138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723" y="947339"/>
            <a:ext cx="5568554" cy="317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373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8975"/>
          </a:xfrm>
        </p:spPr>
        <p:txBody>
          <a:bodyPr>
            <a:normAutofit fontScale="90000"/>
          </a:bodyPr>
          <a:lstStyle/>
          <a:p>
            <a:r>
              <a:rPr lang="en-US" dirty="0"/>
              <a:t>The Laplace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06912"/>
                <a:ext cx="8229600" cy="5408187"/>
              </a:xfrm>
            </p:spPr>
            <p:txBody>
              <a:bodyPr>
                <a:normAutofit/>
              </a:bodyPr>
              <a:lstStyle/>
              <a:p>
                <a:pPr eaLnBrk="1" hangingPunct="1">
                  <a:defRPr/>
                </a:pPr>
                <a:endParaRPr lang="en-US" sz="2400" dirty="0"/>
              </a:p>
              <a:p>
                <a:pPr eaLnBrk="1" hangingPunct="1">
                  <a:defRPr/>
                </a:pPr>
                <a:endParaRPr lang="en-US" sz="2400" dirty="0"/>
              </a:p>
              <a:p>
                <a:pPr eaLnBrk="1" hangingPunct="1">
                  <a:defRPr/>
                </a:pPr>
                <a:endParaRPr lang="en-US" sz="2400" dirty="0"/>
              </a:p>
              <a:p>
                <a:pPr eaLnBrk="1" hangingPunct="1">
                  <a:defRPr/>
                </a:pPr>
                <a:r>
                  <a:rPr lang="en-US" sz="2400" dirty="0"/>
                  <a:t>Values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for t &lt; 0 do not affect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!</a:t>
                </a:r>
              </a:p>
              <a:p>
                <a:pPr eaLnBrk="1" hangingPunct="1">
                  <a:defRPr/>
                </a:pPr>
                <a:r>
                  <a:rPr lang="en-US" sz="2400" dirty="0"/>
                  <a:t>In the context of the Laplace transform, functions are normally specified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800" dirty="0"/>
                  <a:t>.</a:t>
                </a:r>
                <a:endParaRPr lang="en-US" sz="2400" dirty="0"/>
              </a:p>
              <a:p>
                <a:pPr marL="457200" lvl="1" indent="0">
                  <a:buNone/>
                  <a:defRPr/>
                </a:pPr>
                <a:r>
                  <a:rPr lang="en-US" sz="1100" dirty="0"/>
                  <a:t>	</a:t>
                </a:r>
              </a:p>
              <a:p>
                <a:pPr marL="457200" lvl="1" indent="0">
                  <a:buNone/>
                  <a:defRPr/>
                </a:pPr>
                <a:r>
                  <a:rPr lang="en-US" sz="2000" dirty="0">
                    <a:solidFill>
                      <a:srgbClr val="0070C0"/>
                    </a:solidFill>
                  </a:rPr>
                  <a:t>	Example: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⁡(3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means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⁡(3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; </a:t>
                </a:r>
              </a:p>
              <a:p>
                <a:pPr marL="457200" lvl="1" indent="0">
                  <a:buNone/>
                  <a:defRPr/>
                </a:pPr>
                <a:r>
                  <a:rPr lang="en-US" sz="2000" b="0" dirty="0">
                    <a:solidFill>
                      <a:srgbClr val="0070C0"/>
                    </a:solidFill>
                  </a:rPr>
                  <a:t>		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may have any values for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&lt; 0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.</a:t>
                </a:r>
              </a:p>
              <a:p>
                <a:pPr marL="457200" lvl="1" indent="0">
                  <a:buNone/>
                  <a:defRPr/>
                </a:pPr>
                <a:endParaRPr lang="en-US" sz="2000" dirty="0"/>
              </a:p>
              <a:p>
                <a:pPr marL="457200" lvl="1" indent="0">
                  <a:buNone/>
                  <a:defRPr/>
                </a:pPr>
                <a:r>
                  <a:rPr lang="en-US" sz="2000" dirty="0"/>
                  <a:t>	</a:t>
                </a:r>
                <a:r>
                  <a:rPr lang="en-US" sz="2000" dirty="0">
                    <a:solidFill>
                      <a:srgbClr val="00B050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5 </m:t>
                    </m:r>
                  </m:oMath>
                </a14:m>
                <a:r>
                  <a:rPr lang="en-US" sz="2000" dirty="0">
                    <a:solidFill>
                      <a:srgbClr val="00B050"/>
                    </a:solidFill>
                  </a:rPr>
                  <a:t>means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5 </m:t>
                    </m:r>
                  </m:oMath>
                </a14:m>
                <a:r>
                  <a:rPr lang="en-US" sz="2000" dirty="0">
                    <a:solidFill>
                      <a:srgbClr val="00B050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000" dirty="0">
                    <a:solidFill>
                      <a:srgbClr val="00B050"/>
                    </a:solidFill>
                  </a:rPr>
                  <a:t>; </a:t>
                </a:r>
              </a:p>
              <a:p>
                <a:pPr marL="457200" lvl="1" indent="0">
                  <a:buNone/>
                  <a:defRPr/>
                </a:pPr>
                <a:r>
                  <a:rPr lang="en-US" sz="2000" dirty="0">
                    <a:solidFill>
                      <a:srgbClr val="00B050"/>
                    </a:solidFill>
                  </a:rPr>
                  <a:t>		</a:t>
                </a:r>
              </a:p>
              <a:p>
                <a:pPr marL="457200" lvl="1" indent="0">
                  <a:buNone/>
                  <a:defRPr/>
                </a:pPr>
                <a:r>
                  <a:rPr lang="en-US" sz="2000" dirty="0">
                    <a:solidFill>
                      <a:srgbClr val="00B050"/>
                    </a:solidFill>
                  </a:rPr>
                  <a:t>	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Example: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accent2"/>
                    </a:solidFill>
                  </a:rPr>
                  <a:t> is the unit step function, then </a:t>
                </a:r>
              </a:p>
              <a:p>
                <a:pPr marL="457200" lvl="1" indent="0">
                  <a:buNone/>
                  <a:defRPr/>
                </a:pPr>
                <a:r>
                  <a:rPr lang="en-US" sz="2000" b="0" dirty="0">
                    <a:solidFill>
                      <a:schemeClr val="accent2"/>
                    </a:solidFill>
                  </a:rPr>
                  <a:t>		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accent2"/>
                    </a:solidFill>
                  </a:rPr>
                  <a:t> is the same as 5 (since we are in the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000" dirty="0">
                    <a:solidFill>
                      <a:schemeClr val="accent2"/>
                    </a:solidFill>
                  </a:rPr>
                  <a:t> context).</a:t>
                </a:r>
              </a:p>
              <a:p>
                <a:pPr marL="457200" lvl="1" indent="0">
                  <a:buNone/>
                  <a:defRPr/>
                </a:pPr>
                <a:endParaRPr lang="en-US" sz="2000" dirty="0">
                  <a:solidFill>
                    <a:srgbClr val="0070C0"/>
                  </a:solidFill>
                </a:endParaRPr>
              </a:p>
              <a:p>
                <a:pPr eaLnBrk="1" hangingPunct="1">
                  <a:defRPr/>
                </a:pPr>
                <a:endParaRPr lang="en-US" sz="2800" dirty="0"/>
              </a:p>
              <a:p>
                <a:pPr eaLnBrk="1" hangingPunct="1">
                  <a:defRPr/>
                </a:pPr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06912"/>
                <a:ext cx="8229600" cy="5408187"/>
              </a:xfrm>
              <a:blipFill rotWithShape="0">
                <a:blip r:embed="rId3"/>
                <a:stretch>
                  <a:fillRect l="-963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Mechatronics—The Laplace Transform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C31A1-53B1-4303-8977-B27B7729B3A0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30" y="1257300"/>
            <a:ext cx="3319139" cy="110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053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8975"/>
          </a:xfrm>
        </p:spPr>
        <p:txBody>
          <a:bodyPr>
            <a:normAutofit fontScale="90000"/>
          </a:bodyPr>
          <a:lstStyle/>
          <a:p>
            <a:r>
              <a:rPr lang="en-US" dirty="0"/>
              <a:t>Applying the Laplace Transform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441" y="1257300"/>
            <a:ext cx="8229600" cy="49149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Assume a system of differential equations is given.</a:t>
            </a:r>
          </a:p>
          <a:p>
            <a:pPr lvl="1">
              <a:defRPr/>
            </a:pPr>
            <a:endParaRPr lang="en-US" sz="1800" dirty="0"/>
          </a:p>
          <a:p>
            <a:pPr lvl="1">
              <a:defRPr/>
            </a:pPr>
            <a:endParaRPr lang="en-US" sz="1800" dirty="0"/>
          </a:p>
          <a:p>
            <a:pPr eaLnBrk="1" hangingPunct="1">
              <a:defRPr/>
            </a:pPr>
            <a:r>
              <a:rPr lang="en-US" sz="2400" dirty="0"/>
              <a:t>The Laplace transform can be applied to find the unknowns beginning with time t = 0.</a:t>
            </a:r>
          </a:p>
          <a:p>
            <a:pPr lvl="1" eaLnBrk="1" hangingPunct="1">
              <a:defRPr/>
            </a:pPr>
            <a:r>
              <a:rPr lang="en-US" sz="2000" dirty="0"/>
              <a:t>Convert the equations to the Laplace domain.</a:t>
            </a:r>
          </a:p>
          <a:p>
            <a:pPr lvl="1" eaLnBrk="1" hangingPunct="1">
              <a:defRPr/>
            </a:pPr>
            <a:endParaRPr lang="en-US" sz="2000" dirty="0"/>
          </a:p>
          <a:p>
            <a:pPr lvl="1" eaLnBrk="1" hangingPunct="1">
              <a:defRPr/>
            </a:pPr>
            <a:endParaRPr lang="en-US" sz="2000" dirty="0"/>
          </a:p>
          <a:p>
            <a:pPr lvl="1" eaLnBrk="1" hangingPunct="1">
              <a:defRPr/>
            </a:pPr>
            <a:r>
              <a:rPr lang="en-US" sz="2000" dirty="0"/>
              <a:t>Solve for the unknowns in the Laplace domain.</a:t>
            </a:r>
          </a:p>
          <a:p>
            <a:pPr lvl="1" eaLnBrk="1" hangingPunct="1">
              <a:defRPr/>
            </a:pPr>
            <a:endParaRPr lang="en-US" sz="2000" dirty="0"/>
          </a:p>
          <a:p>
            <a:pPr lvl="1" eaLnBrk="1" hangingPunct="1">
              <a:defRPr/>
            </a:pPr>
            <a:endParaRPr lang="en-US" sz="2000" dirty="0"/>
          </a:p>
          <a:p>
            <a:pPr lvl="1" eaLnBrk="1" hangingPunct="1">
              <a:defRPr/>
            </a:pPr>
            <a:r>
              <a:rPr lang="en-US" sz="2000" dirty="0"/>
              <a:t>Apply the inverse Laplace transform to convert the result to the time domain.</a:t>
            </a:r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Mechatronics—The Laplace Transform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C31A1-53B1-4303-8977-B27B7729B3A0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528" y="3552746"/>
            <a:ext cx="3347007" cy="3478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673" y="1845014"/>
            <a:ext cx="6052091" cy="2410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191" y="4546980"/>
            <a:ext cx="3829053" cy="4418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659" y="5829424"/>
            <a:ext cx="4632464" cy="25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040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897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441" y="1257300"/>
            <a:ext cx="8229600" cy="49149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All components are ideal:</a:t>
            </a:r>
          </a:p>
          <a:p>
            <a:pPr lvl="1">
              <a:defRPr/>
            </a:pPr>
            <a:r>
              <a:rPr lang="en-US" dirty="0"/>
              <a:t>No friction</a:t>
            </a:r>
          </a:p>
          <a:p>
            <a:pPr lvl="1">
              <a:defRPr/>
            </a:pPr>
            <a:r>
              <a:rPr lang="en-US" dirty="0"/>
              <a:t>Springs of zero mass</a:t>
            </a:r>
          </a:p>
          <a:p>
            <a:pPr>
              <a:defRPr/>
            </a:pPr>
            <a:r>
              <a:rPr lang="en-US" dirty="0"/>
              <a:t> Find the displacements as a function of time.</a:t>
            </a:r>
            <a:endParaRPr lang="en-US" sz="2800" dirty="0"/>
          </a:p>
          <a:p>
            <a:pPr eaLnBrk="1" hangingPunct="1">
              <a:defRPr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Mechatronics—The Laplace Transform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C31A1-53B1-4303-8977-B27B7729B3A0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12" name="Picture 4" descr="obj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3429000"/>
            <a:ext cx="6686550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562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897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3441" y="1257300"/>
                <a:ext cx="8229600" cy="4914900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dirty="0"/>
                  <a:t>Given:</a:t>
                </a:r>
              </a:p>
              <a:p>
                <a:pPr lvl="1">
                  <a:defRPr/>
                </a:pPr>
                <a:r>
                  <a:rPr lang="en-US" dirty="0"/>
                  <a:t>The initial displacement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and the initial velocity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1">
                  <a:defRPr/>
                </a:pPr>
                <a:r>
                  <a:rPr lang="en-US" dirty="0"/>
                  <a:t>The force f.</a:t>
                </a:r>
              </a:p>
              <a:p>
                <a:pPr lvl="1">
                  <a:defRPr/>
                </a:pPr>
                <a:r>
                  <a:rPr lang="en-US" dirty="0"/>
                  <a:t>M and k.</a:t>
                </a:r>
              </a:p>
              <a:p>
                <a:pPr>
                  <a:defRPr/>
                </a:pPr>
                <a:r>
                  <a:rPr lang="en-US" dirty="0"/>
                  <a:t> Find the displacements as a function of time.</a:t>
                </a:r>
                <a:endParaRPr lang="en-US" sz="2800" dirty="0"/>
              </a:p>
              <a:p>
                <a:pPr eaLnBrk="1" hangingPunct="1">
                  <a:defRPr/>
                </a:pPr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3441" y="1257300"/>
                <a:ext cx="8229600" cy="4914900"/>
              </a:xfrm>
              <a:blipFill rotWithShape="0">
                <a:blip r:embed="rId2"/>
                <a:stretch>
                  <a:fillRect l="-1333" t="-1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Mechatronics—The Laplace Transform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C31A1-53B1-4303-8977-B27B7729B3A0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1264966" y="3611563"/>
            <a:ext cx="6686550" cy="1768475"/>
            <a:chOff x="936" y="2157"/>
            <a:chExt cx="4212" cy="1114"/>
          </a:xfrm>
        </p:grpSpPr>
        <p:pic>
          <p:nvPicPr>
            <p:cNvPr id="8" name="Picture 4" descr="obj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" y="2232"/>
              <a:ext cx="4212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5"/>
            <p:cNvGrpSpPr>
              <a:grpSpLocks/>
            </p:cNvGrpSpPr>
            <p:nvPr/>
          </p:nvGrpSpPr>
          <p:grpSpPr bwMode="auto">
            <a:xfrm>
              <a:off x="2232" y="2157"/>
              <a:ext cx="2160" cy="363"/>
              <a:chOff x="2232" y="2157"/>
              <a:chExt cx="2160" cy="363"/>
            </a:xfrm>
          </p:grpSpPr>
          <p:grpSp>
            <p:nvGrpSpPr>
              <p:cNvPr id="10" name="Group 6"/>
              <p:cNvGrpSpPr>
                <a:grpSpLocks/>
              </p:cNvGrpSpPr>
              <p:nvPr/>
            </p:nvGrpSpPr>
            <p:grpSpPr bwMode="auto">
              <a:xfrm>
                <a:off x="3960" y="2376"/>
                <a:ext cx="432" cy="144"/>
                <a:chOff x="4032" y="2304"/>
                <a:chExt cx="432" cy="144"/>
              </a:xfrm>
            </p:grpSpPr>
            <p:sp>
              <p:nvSpPr>
                <p:cNvPr id="17" name="Line 7"/>
                <p:cNvSpPr>
                  <a:spLocks noChangeShapeType="1"/>
                </p:cNvSpPr>
                <p:nvPr/>
              </p:nvSpPr>
              <p:spPr bwMode="auto">
                <a:xfrm>
                  <a:off x="4464" y="2304"/>
                  <a:ext cx="0" cy="144"/>
                </a:xfrm>
                <a:prstGeom prst="line">
                  <a:avLst/>
                </a:prstGeom>
                <a:noFill/>
                <a:ln w="158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4032" y="2376"/>
                  <a:ext cx="432" cy="0"/>
                </a:xfrm>
                <a:prstGeom prst="line">
                  <a:avLst/>
                </a:prstGeom>
                <a:noFill/>
                <a:ln w="15875">
                  <a:solidFill>
                    <a:schemeClr val="accent2"/>
                  </a:solidFill>
                  <a:round/>
                  <a:headEnd/>
                  <a:tailEnd type="triangle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9"/>
              <p:cNvGrpSpPr>
                <a:grpSpLocks/>
              </p:cNvGrpSpPr>
              <p:nvPr/>
            </p:nvGrpSpPr>
            <p:grpSpPr bwMode="auto">
              <a:xfrm>
                <a:off x="2232" y="2376"/>
                <a:ext cx="432" cy="144"/>
                <a:chOff x="4032" y="2304"/>
                <a:chExt cx="432" cy="144"/>
              </a:xfrm>
            </p:grpSpPr>
            <p:sp>
              <p:nvSpPr>
                <p:cNvPr id="15" name="Line 10"/>
                <p:cNvSpPr>
                  <a:spLocks noChangeShapeType="1"/>
                </p:cNvSpPr>
                <p:nvPr/>
              </p:nvSpPr>
              <p:spPr bwMode="auto">
                <a:xfrm>
                  <a:off x="4464" y="2304"/>
                  <a:ext cx="0" cy="144"/>
                </a:xfrm>
                <a:prstGeom prst="line">
                  <a:avLst/>
                </a:prstGeom>
                <a:noFill/>
                <a:ln w="158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4032" y="2376"/>
                  <a:ext cx="432" cy="0"/>
                </a:xfrm>
                <a:prstGeom prst="line">
                  <a:avLst/>
                </a:prstGeom>
                <a:noFill/>
                <a:ln w="15875">
                  <a:solidFill>
                    <a:schemeClr val="accent2"/>
                  </a:solidFill>
                  <a:round/>
                  <a:headEnd/>
                  <a:tailEnd type="triangle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" name="Text Box 12"/>
              <p:cNvSpPr txBox="1">
                <a:spLocks noChangeArrowheads="1"/>
              </p:cNvSpPr>
              <p:nvPr/>
            </p:nvSpPr>
            <p:spPr bwMode="auto">
              <a:xfrm>
                <a:off x="2313" y="2157"/>
                <a:ext cx="27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chemeClr val="accent2"/>
                    </a:solidFill>
                  </a:rPr>
                  <a:t>z</a:t>
                </a:r>
                <a:r>
                  <a:rPr lang="en-US" altLang="en-US" sz="2400" baseline="-25000">
                    <a:solidFill>
                      <a:schemeClr val="accent2"/>
                    </a:solidFill>
                  </a:rPr>
                  <a:t>2</a:t>
                </a:r>
                <a:endParaRPr lang="en-US" altLang="en-US" sz="24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4" name="Text Box 13"/>
              <p:cNvSpPr txBox="1">
                <a:spLocks noChangeArrowheads="1"/>
              </p:cNvSpPr>
              <p:nvPr/>
            </p:nvSpPr>
            <p:spPr bwMode="auto">
              <a:xfrm>
                <a:off x="4104" y="2160"/>
                <a:ext cx="27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chemeClr val="accent2"/>
                    </a:solidFill>
                  </a:rPr>
                  <a:t>z</a:t>
                </a:r>
                <a:r>
                  <a:rPr lang="en-US" altLang="en-US" sz="2400" baseline="-25000">
                    <a:solidFill>
                      <a:schemeClr val="accent2"/>
                    </a:solidFill>
                  </a:rPr>
                  <a:t>1</a:t>
                </a:r>
                <a:endParaRPr lang="en-US" altLang="en-US" sz="2400">
                  <a:solidFill>
                    <a:schemeClr val="accent2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9982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897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3441" y="1257300"/>
                <a:ext cx="8229600" cy="4914900"/>
              </a:xfrm>
            </p:spPr>
            <p:txBody>
              <a:bodyPr/>
              <a:lstStyle/>
              <a:p>
                <a:pPr marL="609600" indent="-609600">
                  <a:buFont typeface="Wingdings" panose="05000000000000000000" pitchFamily="2" charset="2"/>
                  <a:buAutoNum type="arabicPeriod"/>
                  <a:defRPr/>
                </a:pPr>
                <a:r>
                  <a:rPr lang="en-US" dirty="0"/>
                  <a:t>Let t = 0 at the initial moment.</a:t>
                </a:r>
              </a:p>
              <a:p>
                <a:pPr marL="609600" indent="-609600">
                  <a:buFont typeface="Wingdings" panose="05000000000000000000" pitchFamily="2" charset="2"/>
                  <a:buAutoNum type="arabicPeriod"/>
                  <a:defRPr/>
                </a:pPr>
                <a:r>
                  <a:rPr lang="en-US" dirty="0"/>
                  <a:t>Write the equations of the system.</a:t>
                </a:r>
              </a:p>
              <a:p>
                <a:pPr marL="609600" indent="-609600">
                  <a:buFont typeface="Wingdings" panose="05000000000000000000" pitchFamily="2" charset="2"/>
                  <a:buAutoNum type="arabicPeriod"/>
                  <a:defRPr/>
                </a:pPr>
                <a:r>
                  <a:rPr lang="en-US" dirty="0"/>
                  <a:t>[Initial condition calculations </a:t>
                </a:r>
                <a:r>
                  <a:rPr lang="en-US" dirty="0"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−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.]</a:t>
                </a:r>
              </a:p>
              <a:p>
                <a:pPr marL="609600" indent="-609600">
                  <a:buFont typeface="Wingdings" panose="05000000000000000000" pitchFamily="2" charset="2"/>
                  <a:buAutoNum type="arabicPeriod"/>
                  <a:defRPr/>
                </a:pPr>
                <a:r>
                  <a:rPr lang="en-US" dirty="0"/>
                  <a:t>Convert the equations to the Laplace domain.</a:t>
                </a:r>
              </a:p>
              <a:p>
                <a:pPr marL="609600" indent="-609600">
                  <a:buFont typeface="Wingdings" panose="05000000000000000000" pitchFamily="2" charset="2"/>
                  <a:buAutoNum type="arabicPeriod"/>
                  <a:defRPr/>
                </a:pPr>
                <a:r>
                  <a:rPr lang="en-US" dirty="0"/>
                  <a:t>Solve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609600" indent="-609600">
                  <a:buFont typeface="Wingdings" panose="05000000000000000000" pitchFamily="2" charset="2"/>
                  <a:buAutoNum type="arabicPeriod"/>
                  <a:defRPr/>
                </a:pPr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by inverse Laplace transform.</a:t>
                </a:r>
              </a:p>
              <a:p>
                <a:pPr marL="0" indent="0" eaLnBrk="1" hangingPunct="1">
                  <a:buNone/>
                  <a:defRPr/>
                </a:pPr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3441" y="1257300"/>
                <a:ext cx="8229600" cy="4914900"/>
              </a:xfrm>
              <a:blipFill rotWithShape="0">
                <a:blip r:embed="rId2"/>
                <a:stretch>
                  <a:fillRect l="-1556" t="-2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Mechatronics—The Laplace Transform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C31A1-53B1-4303-8977-B27B7729B3A0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1228725" y="4403725"/>
            <a:ext cx="6686550" cy="1768475"/>
            <a:chOff x="936" y="2157"/>
            <a:chExt cx="4212" cy="1114"/>
          </a:xfrm>
        </p:grpSpPr>
        <p:pic>
          <p:nvPicPr>
            <p:cNvPr id="8" name="Picture 4" descr="obj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" y="2232"/>
              <a:ext cx="4212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5"/>
            <p:cNvGrpSpPr>
              <a:grpSpLocks/>
            </p:cNvGrpSpPr>
            <p:nvPr/>
          </p:nvGrpSpPr>
          <p:grpSpPr bwMode="auto">
            <a:xfrm>
              <a:off x="2232" y="2157"/>
              <a:ext cx="2160" cy="363"/>
              <a:chOff x="2232" y="2157"/>
              <a:chExt cx="2160" cy="363"/>
            </a:xfrm>
          </p:grpSpPr>
          <p:grpSp>
            <p:nvGrpSpPr>
              <p:cNvPr id="10" name="Group 6"/>
              <p:cNvGrpSpPr>
                <a:grpSpLocks/>
              </p:cNvGrpSpPr>
              <p:nvPr/>
            </p:nvGrpSpPr>
            <p:grpSpPr bwMode="auto">
              <a:xfrm>
                <a:off x="3960" y="2376"/>
                <a:ext cx="432" cy="144"/>
                <a:chOff x="4032" y="2304"/>
                <a:chExt cx="432" cy="144"/>
              </a:xfrm>
            </p:grpSpPr>
            <p:sp>
              <p:nvSpPr>
                <p:cNvPr id="17" name="Line 7"/>
                <p:cNvSpPr>
                  <a:spLocks noChangeShapeType="1"/>
                </p:cNvSpPr>
                <p:nvPr/>
              </p:nvSpPr>
              <p:spPr bwMode="auto">
                <a:xfrm>
                  <a:off x="4464" y="2304"/>
                  <a:ext cx="0" cy="144"/>
                </a:xfrm>
                <a:prstGeom prst="line">
                  <a:avLst/>
                </a:prstGeom>
                <a:noFill/>
                <a:ln w="158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4032" y="2376"/>
                  <a:ext cx="432" cy="0"/>
                </a:xfrm>
                <a:prstGeom prst="line">
                  <a:avLst/>
                </a:prstGeom>
                <a:noFill/>
                <a:ln w="15875">
                  <a:solidFill>
                    <a:schemeClr val="accent2"/>
                  </a:solidFill>
                  <a:round/>
                  <a:headEnd/>
                  <a:tailEnd type="triangle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9"/>
              <p:cNvGrpSpPr>
                <a:grpSpLocks/>
              </p:cNvGrpSpPr>
              <p:nvPr/>
            </p:nvGrpSpPr>
            <p:grpSpPr bwMode="auto">
              <a:xfrm>
                <a:off x="2232" y="2376"/>
                <a:ext cx="432" cy="144"/>
                <a:chOff x="4032" y="2304"/>
                <a:chExt cx="432" cy="144"/>
              </a:xfrm>
            </p:grpSpPr>
            <p:sp>
              <p:nvSpPr>
                <p:cNvPr id="15" name="Line 10"/>
                <p:cNvSpPr>
                  <a:spLocks noChangeShapeType="1"/>
                </p:cNvSpPr>
                <p:nvPr/>
              </p:nvSpPr>
              <p:spPr bwMode="auto">
                <a:xfrm>
                  <a:off x="4464" y="2304"/>
                  <a:ext cx="0" cy="144"/>
                </a:xfrm>
                <a:prstGeom prst="line">
                  <a:avLst/>
                </a:prstGeom>
                <a:noFill/>
                <a:ln w="158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4032" y="2376"/>
                  <a:ext cx="432" cy="0"/>
                </a:xfrm>
                <a:prstGeom prst="line">
                  <a:avLst/>
                </a:prstGeom>
                <a:noFill/>
                <a:ln w="15875">
                  <a:solidFill>
                    <a:schemeClr val="accent2"/>
                  </a:solidFill>
                  <a:round/>
                  <a:headEnd/>
                  <a:tailEnd type="triangle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" name="Text Box 12"/>
              <p:cNvSpPr txBox="1">
                <a:spLocks noChangeArrowheads="1"/>
              </p:cNvSpPr>
              <p:nvPr/>
            </p:nvSpPr>
            <p:spPr bwMode="auto">
              <a:xfrm>
                <a:off x="2313" y="2157"/>
                <a:ext cx="27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chemeClr val="accent2"/>
                    </a:solidFill>
                  </a:rPr>
                  <a:t>z</a:t>
                </a:r>
                <a:r>
                  <a:rPr lang="en-US" altLang="en-US" sz="2400" baseline="-25000">
                    <a:solidFill>
                      <a:schemeClr val="accent2"/>
                    </a:solidFill>
                  </a:rPr>
                  <a:t>2</a:t>
                </a:r>
                <a:endParaRPr lang="en-US" altLang="en-US" sz="24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4" name="Text Box 13"/>
              <p:cNvSpPr txBox="1">
                <a:spLocks noChangeArrowheads="1"/>
              </p:cNvSpPr>
              <p:nvPr/>
            </p:nvSpPr>
            <p:spPr bwMode="auto">
              <a:xfrm>
                <a:off x="4104" y="2160"/>
                <a:ext cx="27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chemeClr val="accent2"/>
                    </a:solidFill>
                  </a:rPr>
                  <a:t>z</a:t>
                </a:r>
                <a:r>
                  <a:rPr lang="en-US" altLang="en-US" sz="2400" baseline="-25000">
                    <a:solidFill>
                      <a:schemeClr val="accent2"/>
                    </a:solidFill>
                  </a:rPr>
                  <a:t>1</a:t>
                </a:r>
                <a:endParaRPr lang="en-US" altLang="en-US" sz="2400">
                  <a:solidFill>
                    <a:schemeClr val="accent2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376765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&#10;\usepackage[usenames]{color}&#10;\pagestyle{empty}&#10;\begin{document}&#10;&#10;\end{document}&#10;"/>
  <p:tag name="TEX2PS" val="latex $(base).tex; c:\cygwin\bin\dvips -D $(res) -E -o $(base).ps $(base).dvi"/>
  <p:tag name="EXTERNALEDITCOMMAND" val="notepad %"/>
  <p:tag name="GHOSTSCRIPTCOMMAND" val="c:\cygwin\bin\gs.exe"/>
  <p:tag name="DEFAULTBITMAP" val="png256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513"/>
  <p:tag name="DEFAULTHEIGHT" val="4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input{../../bin/sl.tex}&#10;\color{blue}&#10;{\small $z = 2 - e^{-t} - e^{-2t}$, $y = 4 - e^{-t}$ for all $t\geq 0$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13"/>
  <p:tag name="BOXHEIGHT" val="400"/>
  <p:tag name="BOXFONT" val="10"/>
  <p:tag name="BOXWRAP" val="True"/>
  <p:tag name="WORKAROUNDTRANSPARENCYBUG" val="False"/>
  <p:tag name="ALLOWFONTSUBSTITUTION" val="False"/>
  <p:tag name="BITMAPFORMAT" val="png256"/>
  <p:tag name="ORIGWIDTH" val="345.9607"/>
  <p:tag name="PICTUREFILESIZE" val="1711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red} ${\cal L}\{f(t)g(t)\}\neq F(s)G(s)$, but&#10;&#10;\vspace*{-0.2in}&#10;\framebox{${\cal L}\{f(t)*g(t)\} = F(s)G(s)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13"/>
  <p:tag name="BOXHEIGHT" val="400"/>
  <p:tag name="BOXFONT" val="10"/>
  <p:tag name="BOXWRAP" val="False"/>
  <p:tag name="WORKAROUNDTRANSPARENCYBUG" val="False"/>
  <p:tag name="ALLOWFONTSUBSTITUTION" val="False"/>
  <p:tag name="BITMAPFORMAT" val="png256"/>
  <p:tag name="ORIGWIDTH" val="282.9605"/>
  <p:tag name="PICTUREFILESIZE" val="5278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Green} &#10;${\cal L}\{1\}\neq 1$, but \framebox{${\cal L}\{1\} = \frac{1}{s}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13"/>
  <p:tag name="BOXHEIGHT" val="400"/>
  <p:tag name="BOXFONT" val="10"/>
  <p:tag name="BOXWRAP" val="False"/>
  <p:tag name="WORKAROUNDTRANSPARENCYBUG" val="False"/>
  <p:tag name="ALLOWFONTSUBSTITUTION" val="False"/>
  <p:tag name="BITMAPFORMAT" val="png256"/>
  <p:tag name="ORIGWIDTH" val="250.9805"/>
  <p:tag name="PICTUREFILESIZE" val="3183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blue} &#10;Example:\\ ${\cal L}\{2+3t\} = {\cal L}\{2\} + 3{\cal L}\{t\} = \frac{2}{s} + \frac{3}{s^2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13"/>
  <p:tag name="BOXHEIGHT" val="400"/>
  <p:tag name="BOXFONT" val="10"/>
  <p:tag name="BOXWRAP" val="False"/>
  <p:tag name="WORKAROUNDTRANSPARENCYBUG" val="False"/>
  <p:tag name="ALLOWFONTSUBSTITUTION" val="False"/>
  <p:tag name="BITMAPFORMAT" val="png256"/>
  <p:tag name="ORIGWIDTH" val="349.9807"/>
  <p:tag name="PICTUREFILESIZE" val="3575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input{../../bin/sl.tex}&#10;\fcolorbox{white}{white}{\color{yellow}\input{Laplace.pstex_t}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13"/>
  <p:tag name="BOXHEIGHT" val="400"/>
  <p:tag name="BOXFONT" val="10"/>
  <p:tag name="BOXWRAP" val="True"/>
  <p:tag name="WORKAROUNDTRANSPARENCYBUG" val="False"/>
  <p:tag name="ALLOWFONTSUBSTITUTION" val="False"/>
  <p:tag name="BITMAPFORMAT" val="png256"/>
  <p:tag name="ORIGWIDTH" val="453.0009"/>
  <p:tag name="PICTUREFILESIZE" val="6217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red}&#10;&#10;\[&#10;F(s) = \int\limits_{-0}^\infty f(t)e^{-st}dt&#10;\]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8"/>
  <p:tag name="BOXHEIGHT" val="339"/>
  <p:tag name="BOXFONT" val="10"/>
  <p:tag name="BOXWRAP" val="False"/>
  <p:tag name="WORKAROUNDTRANSPARENCYBUG" val="False"/>
  <p:tag name="ALLOWFONTSUBSTITUTION" val="False"/>
  <p:tag name="BITMAPFORMAT" val="png256"/>
  <p:tag name="ORIGWIDTH" val="198.9604"/>
  <p:tag name="PICTUREFILESIZE" val="2297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red}&#10;&#10;&#10;\framebox{${\cal U}(t) = \left\{\begin{array}{l}0\quad\mbox{for }t&lt;0\\ \\1\quad\mbox{for }t\geq 0\end{array}\right.$}&#10;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8"/>
  <p:tag name="BOXHEIGHT" val="339"/>
  <p:tag name="BOXFONT" val="10"/>
  <p:tag name="BOXWRAP" val="True"/>
  <p:tag name="WORKAROUNDTRANSPARENCYBUG" val="False"/>
  <p:tag name="ALLOWFONTSUBSTITUTION" val="False"/>
  <p:tag name="BITMAPFORMAT" val="png256"/>
  <p:tag name="ORIGWIDTH" val="238.9805"/>
  <p:tag name="PICTUREFILESIZE" val="328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input{../../bin/sl.tex}&#10;\fcolorbox{white}{white}{\color{yellow}\input{step.pstex_t}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13"/>
  <p:tag name="BOXHEIGHT" val="400"/>
  <p:tag name="BOXFONT" val="10"/>
  <p:tag name="BOXWRAP" val="True"/>
  <p:tag name="WORKAROUNDTRANSPARENCYBUG" val="False"/>
  <p:tag name="ALLOWFONTSUBSTITUTION" val="False"/>
  <p:tag name="BITMAPFORMAT" val="png256"/>
  <p:tag name="ORIGWIDTH" val="291.0006"/>
  <p:tag name="PICTUREFILESIZE" val="4259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red}&#10;&#10;\[&#10;F(s) = \int\limits_{-0}^\infty f(t)e^{-st}dt&#10;\]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8"/>
  <p:tag name="BOXHEIGHT" val="339"/>
  <p:tag name="BOXFONT" val="10"/>
  <p:tag name="BOXWRAP" val="False"/>
  <p:tag name="WORKAROUNDTRANSPARENCYBUG" val="False"/>
  <p:tag name="ALLOWFONTSUBSTITUTION" val="False"/>
  <p:tag name="BITMAPFORMAT" val="png256"/>
  <p:tag name="ORIGWIDTH" val="198.9604"/>
  <p:tag name="PICTUREFILESIZE" val="2297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input{../../bin/sl.tex}&#10;\color{blue}&#10;{\small $sZ + 2Z = Y$, $sY - 3 + Y = \mfr{4}{s}$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13"/>
  <p:tag name="BOXHEIGHT" val="400"/>
  <p:tag name="BOXFONT" val="10"/>
  <p:tag name="BOXWRAP" val="True"/>
  <p:tag name="WORKAROUNDTRANSPARENCYBUG" val="False"/>
  <p:tag name="ALLOWFONTSUBSTITUTION" val="False"/>
  <p:tag name="BITMAPFORMAT" val="png256"/>
  <p:tag name="ORIGWIDTH" val="249.9605"/>
  <p:tag name="PICTUREFILESIZE" val="1399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\color{blue}&#10;{\small Example: $\dot z + 2z = y$, $\dot y + y = 4$, $z(0^-) = 0$, $y(0^-) = 3$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13"/>
  <p:tag name="BOXHEIGHT" val="400"/>
  <p:tag name="BOXFONT" val="10"/>
  <p:tag name="BOXWRAP" val="True"/>
  <p:tag name="WORKAROUNDTRANSPARENCYBUG" val="False"/>
  <p:tag name="ALLOWFONTSUBSTITUTION" val="False"/>
  <p:tag name="BITMAPFORMAT" val="png256"/>
  <p:tag name="ORIGWIDTH" val="451.981"/>
  <p:tag name="PICTUREFILESIZE" val="2464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input{../../bin/sl.tex}&#10;\color{blue}&#10;{\small $Z = \mfr{3s + 4}{s(s+1)(s+2)}$, $Y = \mfr{3s + 4}{s(s+1)}$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13"/>
  <p:tag name="BOXHEIGHT" val="400"/>
  <p:tag name="BOXFONT" val="10"/>
  <p:tag name="BOXWRAP" val="True"/>
  <p:tag name="WORKAROUNDTRANSPARENCYBUG" val="False"/>
  <p:tag name="ALLOWFONTSUBSTITUTION" val="False"/>
  <p:tag name="BITMAPFORMAT" val="png256"/>
  <p:tag name="ORIGWIDTH" val="285.9605"/>
  <p:tag name="PICTUREFILESIZE" val="24818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22960</TotalTime>
  <Words>1246</Words>
  <Application>Microsoft Office PowerPoint</Application>
  <PresentationFormat>On-screen Show (4:3)</PresentationFormat>
  <Paragraphs>198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Tahoma</vt:lpstr>
      <vt:lpstr>Times New Roman</vt:lpstr>
      <vt:lpstr>Wingdings</vt:lpstr>
      <vt:lpstr>Custom Design</vt:lpstr>
      <vt:lpstr>Review of the Laplace Transform</vt:lpstr>
      <vt:lpstr>The Laplace Transform</vt:lpstr>
      <vt:lpstr>The Laplace Transform</vt:lpstr>
      <vt:lpstr>The Step Function</vt:lpstr>
      <vt:lpstr>The Laplace Transform</vt:lpstr>
      <vt:lpstr>Applying the Laplace Transform</vt:lpstr>
      <vt:lpstr>Example</vt:lpstr>
      <vt:lpstr>Example</vt:lpstr>
      <vt:lpstr>Example</vt:lpstr>
      <vt:lpstr>Example—Initial Conditions</vt:lpstr>
      <vt:lpstr>Example—In the Laplace Domain</vt:lpstr>
      <vt:lpstr>Example—Back to the Time Domain</vt:lpstr>
      <vt:lpstr>Calculating the Laplace Transform</vt:lpstr>
      <vt:lpstr>Most Common Mistakes</vt:lpstr>
      <vt:lpstr>Alternative Method for Inverse LT (Optional)</vt:lpstr>
      <vt:lpstr>Alternative Method for Inverse LT—Justification </vt:lpstr>
      <vt:lpstr>Alternative Method for Inverse LT—Justification </vt:lpstr>
      <vt:lpstr>Alternative Method for Inverse LT—Justification </vt:lpstr>
      <vt:lpstr>Alternative Method for Inverse LT—Example </vt:lpstr>
    </vt:vector>
  </TitlesOfParts>
  <Company>LeTourneau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1</dc:title>
  <dc:creator>Marian Iordache</dc:creator>
  <cp:lastModifiedBy>Iordache, Marian</cp:lastModifiedBy>
  <cp:revision>131</cp:revision>
  <cp:lastPrinted>1601-01-01T00:00:00Z</cp:lastPrinted>
  <dcterms:created xsi:type="dcterms:W3CDTF">2004-08-25T22:08:53Z</dcterms:created>
  <dcterms:modified xsi:type="dcterms:W3CDTF">2021-07-24T03:35:54Z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9</vt:i4>
  </property>
</Properties>
</file>