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382" r:id="rId2"/>
    <p:sldId id="332" r:id="rId3"/>
    <p:sldId id="379" r:id="rId4"/>
    <p:sldId id="334" r:id="rId5"/>
    <p:sldId id="400" r:id="rId6"/>
    <p:sldId id="399" r:id="rId7"/>
    <p:sldId id="333" r:id="rId8"/>
    <p:sldId id="335" r:id="rId9"/>
    <p:sldId id="374" r:id="rId10"/>
    <p:sldId id="375" r:id="rId11"/>
    <p:sldId id="376" r:id="rId12"/>
    <p:sldId id="37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8914" autoAdjust="0"/>
  </p:normalViewPr>
  <p:slideViewPr>
    <p:cSldViewPr>
      <p:cViewPr varScale="1">
        <p:scale>
          <a:sx n="67" d="100"/>
          <a:sy n="67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0D59B7-624B-4DD9-9FC3-B1C63669A9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ED7BA92-57ED-484C-91FD-EE53800140CF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6F2EA3-81D7-4BF3-BD69-85A71D2C5916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4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6F2EA3-81D7-4BF3-BD69-85A71D2C5916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8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ED7BA92-57ED-484C-91FD-EE53800140CF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9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7F3C8AD-7855-470D-B71C-938B9CE59CA0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84E559A-4F25-416F-913D-B88ED450D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37B9FC-45BD-4AB6-A16D-DBB03E7C10C4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98F24D0-D73A-4C46-9CB9-1E5DD709E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1A08F5DF-71AC-4D09-9D83-E76135B4F58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1A08F5DF-71AC-4D09-9D83-E76135B4F58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dirty="0">
                    <a:latin typeface="Arial" panose="020B0604020202020204" pitchFamily="34" charset="0"/>
                  </a:rPr>
                  <a:t>Note: If r is included in the control law as a control input with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𝑟=𝑟_0−𝑘_𝑥 𝑥−𝑘_𝜎 𝜎</a:t>
                </a:r>
                <a:r>
                  <a:rPr lang="en-US" altLang="en-US" dirty="0">
                    <a:latin typeface="Arial" panose="020B0604020202020204" pitchFamily="34" charset="0"/>
                  </a:rPr>
                  <a:t>, while this could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help</a:t>
                </a:r>
                <a:r>
                  <a:rPr lang="en-US" altLang="en-US" dirty="0">
                    <a:latin typeface="Arial" panose="020B0604020202020204" pitchFamily="34" charset="0"/>
                  </a:rPr>
                  <a:t> controllability, the equation of the auxiliary variable is no longer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𝜎 ̇</a:t>
                </a:r>
                <a:r>
                  <a:rPr lang="en-US" altLang="en-US" b="0" i="0" dirty="0">
                    <a:latin typeface="Cambria Math" panose="02040503050406030204" pitchFamily="18" charset="0"/>
                  </a:rPr>
                  <a:t>=𝑟_0−𝑦</a:t>
                </a:r>
                <a:r>
                  <a:rPr lang="en-US" altLang="en-US" dirty="0">
                    <a:latin typeface="Arial" panose="020B0604020202020204" pitchFamily="34" charset="0"/>
                  </a:rPr>
                  <a:t>, so we no longer have pure integral control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. This remains true if </a:t>
                </a:r>
                <a:r>
                  <a:rPr lang="en-US" altLang="en-US" b="0" i="0" baseline="0">
                    <a:latin typeface="Cambria Math" panose="02040503050406030204" pitchFamily="18" charset="0"/>
                  </a:rPr>
                  <a:t>𝑟=𝑟_0−𝑘_𝑥 (𝑥−𝑥_0 )−𝑘_𝜎 𝜎</a:t>
                </a:r>
                <a:r>
                  <a:rPr lang="en-US" altLang="en-US" dirty="0">
                    <a:latin typeface="Arial" panose="020B0604020202020204" pitchFamily="34" charset="0"/>
                  </a:rPr>
                  <a:t> for some equilibrium point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(𝑥_0,𝑢_0)</a:t>
                </a:r>
                <a:r>
                  <a:rPr lang="en-US" altLang="en-US" dirty="0">
                    <a:latin typeface="Arial" panose="020B0604020202020204" pitchFamily="34" charset="0"/>
                  </a:rPr>
                  <a:t> that has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𝑦_0=𝑟_0</a:t>
                </a:r>
                <a:r>
                  <a:rPr lang="en-US" altLang="en-US" dirty="0">
                    <a:latin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79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84E559A-4F25-416F-913D-B88ED450D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37B9FC-45BD-4AB6-A16D-DBB03E7C10C4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98F24D0-D73A-4C46-9CB9-1E5DD709E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1A08F5DF-71AC-4D09-9D83-E76135B4F58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1A08F5DF-71AC-4D09-9D83-E76135B4F58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dirty="0">
                    <a:latin typeface="Arial" panose="020B0604020202020204" pitchFamily="34" charset="0"/>
                  </a:rPr>
                  <a:t>Note: If r is included in the control law as a control input with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𝑟=𝑟_0−𝑘_𝑥 𝑥−𝑘_𝜎 𝜎</a:t>
                </a:r>
                <a:r>
                  <a:rPr lang="en-US" altLang="en-US" dirty="0">
                    <a:latin typeface="Arial" panose="020B0604020202020204" pitchFamily="34" charset="0"/>
                  </a:rPr>
                  <a:t>, while this could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 help</a:t>
                </a:r>
                <a:r>
                  <a:rPr lang="en-US" altLang="en-US" dirty="0">
                    <a:latin typeface="Arial" panose="020B0604020202020204" pitchFamily="34" charset="0"/>
                  </a:rPr>
                  <a:t> controllability, the equation of the auxiliary variable is no longer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𝜎 ̇</a:t>
                </a:r>
                <a:r>
                  <a:rPr lang="en-US" altLang="en-US" b="0" i="0" dirty="0">
                    <a:latin typeface="Cambria Math" panose="02040503050406030204" pitchFamily="18" charset="0"/>
                  </a:rPr>
                  <a:t>=𝑟_0−𝑦</a:t>
                </a:r>
                <a:r>
                  <a:rPr lang="en-US" altLang="en-US" dirty="0">
                    <a:latin typeface="Arial" panose="020B0604020202020204" pitchFamily="34" charset="0"/>
                  </a:rPr>
                  <a:t>, so we no longer have pure integral control</a:t>
                </a:r>
                <a:r>
                  <a:rPr lang="en-US" altLang="en-US" baseline="0" dirty="0">
                    <a:latin typeface="Arial" panose="020B0604020202020204" pitchFamily="34" charset="0"/>
                  </a:rPr>
                  <a:t>. This remains true if </a:t>
                </a:r>
                <a:r>
                  <a:rPr lang="en-US" altLang="en-US" b="0" i="0" baseline="0">
                    <a:latin typeface="Cambria Math" panose="02040503050406030204" pitchFamily="18" charset="0"/>
                  </a:rPr>
                  <a:t>𝑟=𝑟_0−𝑘_𝑥 (𝑥−𝑥_0 )−𝑘_𝜎 𝜎</a:t>
                </a:r>
                <a:r>
                  <a:rPr lang="en-US" altLang="en-US" dirty="0">
                    <a:latin typeface="Arial" panose="020B0604020202020204" pitchFamily="34" charset="0"/>
                  </a:rPr>
                  <a:t> for some equilibrium point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(𝑥_0,𝑢_0)</a:t>
                </a:r>
                <a:r>
                  <a:rPr lang="en-US" altLang="en-US" dirty="0">
                    <a:latin typeface="Arial" panose="020B0604020202020204" pitchFamily="34" charset="0"/>
                  </a:rPr>
                  <a:t> that has </a:t>
                </a:r>
                <a:r>
                  <a:rPr lang="en-US" altLang="en-US" b="0" i="0">
                    <a:latin typeface="Cambria Math" panose="02040503050406030204" pitchFamily="18" charset="0"/>
                  </a:rPr>
                  <a:t>𝑦_0=𝑟_0</a:t>
                </a:r>
                <a:r>
                  <a:rPr lang="en-US" altLang="en-US" dirty="0">
                    <a:latin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75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024F726D-0BA7-4BDF-8F08-4723776F01C1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DCA7170-6658-4763-BD26-65CB3BC5FF01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6F2EA3-81D7-4BF3-BD69-85A71D2C5916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6F2EA3-81D7-4BF3-BD69-85A71D2C5916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antiwindup1.png, </a:t>
            </a:r>
            <a:r>
              <a:rPr lang="en-US" altLang="en-US" dirty="0" err="1">
                <a:latin typeface="Arial" panose="020B0604020202020204" pitchFamily="34" charset="0"/>
              </a:rPr>
              <a:t>windupdemo.m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445C6-26E4-4599-BCE4-C25A9474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22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87AA77B9-C4AC-405E-8427-C6823D546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73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4C83ECE-8591-4EA7-81F9-2DAA62DA32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493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9AE4D03C-85FA-4FAD-A30C-5F172883F1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7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4FD02109-EAD4-49F2-A199-044478F67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82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1E018B0B-0704-44E9-8159-0FC84B3F8B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14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7118461-2584-4CF4-BE0A-8E4614E48D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98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C767C49-240F-4F94-BAC7-91CE0DDA77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83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50A2B9A-E855-440D-9C6F-50583C7217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5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4073408-B240-4BBA-AD37-AF9E270A62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81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90C7BC53-86F7-4114-8493-451A1D1881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397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54AA68D-8166-4F95-BDF0-BA738F9AF3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Controller Design for Steady-State Error Specifications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Compensating Error. Anti-Windup Control.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2021,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Implementation—Example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10A2B-10DE-4565-ACC8-615CEC8BF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4760" r="6306" b="4336"/>
          <a:stretch/>
        </p:blipFill>
        <p:spPr>
          <a:xfrm>
            <a:off x="232236" y="1493627"/>
            <a:ext cx="8717934" cy="447010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E77D4-3BEB-4E0A-8507-13B5EB94EB45}"/>
              </a:ext>
            </a:extLst>
          </p:cNvPr>
          <p:cNvGrpSpPr/>
          <p:nvPr/>
        </p:nvGrpSpPr>
        <p:grpSpPr>
          <a:xfrm>
            <a:off x="1077145" y="1636436"/>
            <a:ext cx="7867804" cy="3909366"/>
            <a:chOff x="1077145" y="1636436"/>
            <a:chExt cx="7867804" cy="39093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05051E-0DD3-4A2C-AE65-2ABE50B5A2BA}"/>
                    </a:ext>
                  </a:extLst>
                </p:cNvPr>
                <p:cNvSpPr txBox="1"/>
                <p:nvPr/>
              </p:nvSpPr>
              <p:spPr>
                <a:xfrm>
                  <a:off x="1538005" y="5065136"/>
                  <a:ext cx="36669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Command to move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05051E-0DD3-4A2C-AE65-2ABE50B5A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005" y="5065136"/>
                  <a:ext cx="366690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993" t="-1184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727369B-42ED-4983-B776-2F73F8FF4675}"/>
                </a:ext>
              </a:extLst>
            </p:cNvPr>
            <p:cNvCxnSpPr>
              <a:cxnSpLocks/>
              <a:stCxn id="7" idx="1"/>
            </p:cNvCxnSpPr>
            <p:nvPr/>
          </p:nvCxnSpPr>
          <p:spPr bwMode="auto">
            <a:xfrm flipH="1">
              <a:off x="1077145" y="5295969"/>
              <a:ext cx="460860" cy="2498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C76F5E-B87A-410F-A669-46AE025C279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53955" y="3728679"/>
              <a:ext cx="499265" cy="42245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6A60E4-74D6-4E94-8CD3-C30C3DF0A47A}"/>
                </a:ext>
              </a:extLst>
            </p:cNvPr>
            <p:cNvSpPr txBox="1"/>
            <p:nvPr/>
          </p:nvSpPr>
          <p:spPr>
            <a:xfrm>
              <a:off x="5416910" y="1636436"/>
              <a:ext cx="3434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Actual curve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F68D87-B481-4E69-A0AA-4D4443FB22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2305" y="3177947"/>
              <a:ext cx="345645" cy="3394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A6B5290-660C-410A-834F-F9233D8BC283}"/>
                    </a:ext>
                  </a:extLst>
                </p:cNvPr>
                <p:cNvSpPr txBox="1"/>
                <p:nvPr/>
              </p:nvSpPr>
              <p:spPr>
                <a:xfrm>
                  <a:off x="1642777" y="3939906"/>
                  <a:ext cx="34340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Obstacle reached at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A6B5290-660C-410A-834F-F9233D8BC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777" y="3939906"/>
                  <a:ext cx="343401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128" t="-1184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CB8391-19A5-45B1-B28D-B639C223A9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07352" y="2008015"/>
              <a:ext cx="424896" cy="24372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47418C6-CE03-437D-8954-EF1AEFE55D6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647340" y="3004020"/>
              <a:ext cx="499266" cy="34364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1567C5-BDDF-4315-B37E-CCB5A275C578}"/>
                </a:ext>
              </a:extLst>
            </p:cNvPr>
            <p:cNvSpPr txBox="1"/>
            <p:nvPr/>
          </p:nvSpPr>
          <p:spPr>
            <a:xfrm>
              <a:off x="1077145" y="2735851"/>
              <a:ext cx="3434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Obstacle removed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C28565-279E-4F12-95BA-E7474F20F976}"/>
                </a:ext>
              </a:extLst>
            </p:cNvPr>
            <p:cNvSpPr txBox="1"/>
            <p:nvPr/>
          </p:nvSpPr>
          <p:spPr>
            <a:xfrm>
              <a:off x="5510932" y="3285514"/>
              <a:ext cx="3434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Expected curve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0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Anti-Windup Control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458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In the example, the problem is caused by </a:t>
            </a:r>
            <a:r>
              <a:rPr lang="en-US" sz="2800" i="1" dirty="0">
                <a:solidFill>
                  <a:srgbClr val="FFFF00"/>
                </a:solidFill>
              </a:rPr>
              <a:t>integrator windup </a:t>
            </a:r>
            <a:r>
              <a:rPr lang="en-US" sz="2800" dirty="0"/>
              <a:t>(also known as </a:t>
            </a:r>
            <a:r>
              <a:rPr lang="en-US" sz="2800" i="1" dirty="0">
                <a:solidFill>
                  <a:srgbClr val="FFFF00"/>
                </a:solidFill>
              </a:rPr>
              <a:t>reset windup</a:t>
            </a:r>
            <a:r>
              <a:rPr lang="en-US" sz="2800" dirty="0"/>
              <a:t>).</a:t>
            </a:r>
          </a:p>
          <a:p>
            <a:pPr eaLnBrk="1" hangingPunct="1">
              <a:defRPr/>
            </a:pPr>
            <a:r>
              <a:rPr lang="en-US" sz="2800" dirty="0"/>
              <a:t>The solution is to use an </a:t>
            </a:r>
            <a:r>
              <a:rPr lang="en-US" sz="2800" i="1" dirty="0">
                <a:solidFill>
                  <a:srgbClr val="FFFF00"/>
                </a:solidFill>
              </a:rPr>
              <a:t>anti-windup</a:t>
            </a:r>
            <a:r>
              <a:rPr lang="en-US" sz="2800" dirty="0"/>
              <a:t> method.</a:t>
            </a:r>
          </a:p>
          <a:p>
            <a:pPr eaLnBrk="1" hangingPunct="1">
              <a:defRPr/>
            </a:pPr>
            <a:r>
              <a:rPr lang="en-US" sz="2800" dirty="0"/>
              <a:t>In general, </a:t>
            </a:r>
            <a:r>
              <a:rPr lang="en-US" sz="2800" i="1" dirty="0"/>
              <a:t>anti-windup control</a:t>
            </a:r>
            <a:r>
              <a:rPr lang="en-US" sz="2800" dirty="0"/>
              <a:t> is necessary due to </a:t>
            </a:r>
            <a:r>
              <a:rPr lang="en-US" sz="2800" i="1" dirty="0">
                <a:solidFill>
                  <a:srgbClr val="FFFF00"/>
                </a:solidFill>
              </a:rPr>
              <a:t>actuator saturation</a:t>
            </a:r>
            <a:r>
              <a:rPr lang="en-US" sz="28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Anti-Windup Control by Clamping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458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Set a low and a high limit for the control signal.</a:t>
            </a:r>
          </a:p>
          <a:p>
            <a:pPr eaLnBrk="1" hangingPunct="1">
              <a:defRPr/>
            </a:pPr>
            <a:r>
              <a:rPr lang="en-US" sz="2800" dirty="0"/>
              <a:t>Use regular PID control as long as the control signal is within the set limits.</a:t>
            </a:r>
          </a:p>
          <a:p>
            <a:pPr eaLnBrk="1" hangingPunct="1">
              <a:defRPr/>
            </a:pPr>
            <a:r>
              <a:rPr lang="en-US" sz="2800" dirty="0"/>
              <a:t>Disable integration when integration would make the control signal go further beyond the set limits.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In this way integration is enabled only when needed (when the error is reasonably small and can be corrected).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Steady-State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235075"/>
                <a:ext cx="8717935" cy="51657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Without loss of generality, it is typically studied on systems with unity feedback.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Assuming a constant steady-state error, its value can be found with the Final-Value Theorem.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result depends on the </a:t>
                </a:r>
                <a:r>
                  <a:rPr lang="en-US" sz="2800" dirty="0">
                    <a:solidFill>
                      <a:srgbClr val="FFC000"/>
                    </a:solidFill>
                  </a:rPr>
                  <a:t>dc gain </a:t>
                </a:r>
                <a:r>
                  <a:rPr lang="en-US" sz="2800" dirty="0"/>
                  <a:t>of the transfer functions and notably, on the </a:t>
                </a:r>
                <a:r>
                  <a:rPr lang="en-US" sz="2800" dirty="0">
                    <a:solidFill>
                      <a:srgbClr val="FFC000"/>
                    </a:solidFill>
                  </a:rPr>
                  <a:t>loop transfer function</a:t>
                </a:r>
                <a:r>
                  <a:rPr lang="en-US" sz="28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dc gain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loop transfer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open-loop transfer function of the system.</a:t>
                </a:r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235075"/>
                <a:ext cx="8717935" cy="5165725"/>
              </a:xfrm>
              <a:blipFill>
                <a:blip r:embed="rId3"/>
                <a:stretch>
                  <a:fillRect l="-490" t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Steady-State Error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35" y="1235075"/>
            <a:ext cx="8717935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steady-state error is zero when the system is stable and either:</a:t>
            </a:r>
          </a:p>
          <a:p>
            <a:pPr lvl="1" eaLnBrk="1" hangingPunct="1">
              <a:defRPr/>
            </a:pPr>
            <a:r>
              <a:rPr lang="en-US" sz="2400" dirty="0"/>
              <a:t>The input has no poles outside of the LHP.</a:t>
            </a:r>
          </a:p>
          <a:p>
            <a:pPr lvl="1" eaLnBrk="1" hangingPunct="1">
              <a:defRPr/>
            </a:pPr>
            <a:r>
              <a:rPr lang="en-US" sz="2400" dirty="0"/>
              <a:t>The closed-loop TF cancels the poles of the input that are outside of the LHP (</a:t>
            </a:r>
            <a:r>
              <a:rPr lang="en-US" sz="2400" dirty="0">
                <a:solidFill>
                  <a:srgbClr val="FFC000"/>
                </a:solidFill>
              </a:rPr>
              <a:t>Internal Model Principle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4010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Steady-State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2563" y="1235075"/>
                <a:ext cx="8778875" cy="51657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In a </a:t>
                </a:r>
                <a:r>
                  <a:rPr lang="en-US" sz="2800" dirty="0">
                    <a:solidFill>
                      <a:schemeClr val="folHlink"/>
                    </a:solidFill>
                  </a:rPr>
                  <a:t>type-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folHlink"/>
                    </a:solidFill>
                  </a:rPr>
                  <a:t> system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poles at 0.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definition is for systems with unity dc gain feedback.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The steady-state error depends on the input and the error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eaLnBrk="1" hangingPunct="1"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64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2563" y="1235075"/>
                <a:ext cx="8778875" cy="5165725"/>
              </a:xfrm>
              <a:blipFill>
                <a:blip r:embed="rId3"/>
                <a:stretch>
                  <a:fillRect l="-556" t="-1535" r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A891C82-253F-4D95-8205-529FE74031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587690"/>
                  </p:ext>
                </p:extLst>
              </p:nvPr>
            </p:nvGraphicFramePr>
            <p:xfrm>
              <a:off x="923525" y="3308841"/>
              <a:ext cx="7133726" cy="30919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377">
                      <a:extLst>
                        <a:ext uri="{9D8B030D-6E8A-4147-A177-3AD203B41FA5}">
                          <a16:colId xmlns:a16="http://schemas.microsoft.com/office/drawing/2014/main" val="2523084975"/>
                        </a:ext>
                      </a:extLst>
                    </a:gridCol>
                    <a:gridCol w="1598114">
                      <a:extLst>
                        <a:ext uri="{9D8B030D-6E8A-4147-A177-3AD203B41FA5}">
                          <a16:colId xmlns:a16="http://schemas.microsoft.com/office/drawing/2014/main" val="297007837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1573758837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3514911136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773690927"/>
                        </a:ext>
                      </a:extLst>
                    </a:gridCol>
                  </a:tblGrid>
                  <a:tr h="431084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Steady-state error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𝒔𝒔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9484223"/>
                      </a:ext>
                    </a:extLst>
                  </a:tr>
                  <a:tr h="43108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INPUT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378362"/>
                      </a:ext>
                    </a:extLst>
                  </a:tr>
                  <a:tr h="73990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Unit Step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6819818"/>
                      </a:ext>
                    </a:extLst>
                  </a:tr>
                  <a:tr h="73188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Ramp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1198740"/>
                      </a:ext>
                    </a:extLst>
                  </a:tr>
                  <a:tr h="73188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Parabolic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6991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A891C82-253F-4D95-8205-529FE74031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587690"/>
                  </p:ext>
                </p:extLst>
              </p:nvPr>
            </p:nvGraphicFramePr>
            <p:xfrm>
              <a:off x="923525" y="3308841"/>
              <a:ext cx="7133726" cy="30919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377">
                      <a:extLst>
                        <a:ext uri="{9D8B030D-6E8A-4147-A177-3AD203B41FA5}">
                          <a16:colId xmlns:a16="http://schemas.microsoft.com/office/drawing/2014/main" val="2523084975"/>
                        </a:ext>
                      </a:extLst>
                    </a:gridCol>
                    <a:gridCol w="1598114">
                      <a:extLst>
                        <a:ext uri="{9D8B030D-6E8A-4147-A177-3AD203B41FA5}">
                          <a16:colId xmlns:a16="http://schemas.microsoft.com/office/drawing/2014/main" val="297007837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1573758837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3514911136"/>
                        </a:ext>
                      </a:extLst>
                    </a:gridCol>
                    <a:gridCol w="1426745">
                      <a:extLst>
                        <a:ext uri="{9D8B030D-6E8A-4147-A177-3AD203B41FA5}">
                          <a16:colId xmlns:a16="http://schemas.microsoft.com/office/drawing/2014/main" val="77369092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714" t="-10667" r="-569" b="-58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9484223"/>
                      </a:ext>
                    </a:extLst>
                  </a:tr>
                  <a:tr h="43108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INPUT</a:t>
                          </a: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000" b="1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9574" t="-116901" r="-200851" b="-5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55" t="-116901" r="-101709" b="-5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855" t="-116901" r="-1709" b="-5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378362"/>
                      </a:ext>
                    </a:extLst>
                  </a:tr>
                  <a:tr h="73990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Unit Step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9008" t="-126230" r="-269847" b="-1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574" t="-126230" r="-200851" b="-1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55" t="-126230" r="-101709" b="-1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0855" t="-126230" r="-1709" b="-199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6819818"/>
                      </a:ext>
                    </a:extLst>
                  </a:tr>
                  <a:tr h="73188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Ramp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9008" t="-230000" r="-269847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574" t="-230000" r="-200851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55" t="-230000" r="-1017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0855" t="-230000" r="-17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1198740"/>
                      </a:ext>
                    </a:extLst>
                  </a:tr>
                  <a:tr h="73188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Parabolic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9008" t="-330000" r="-269847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574" t="-330000" r="-200851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855" t="-330000" r="-1017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0855" t="-330000" r="-17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99162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69882-99FA-4B0E-8853-0596EC9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B015A0C6-D83A-4BF8-9671-BCC0291A5D7A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3E18105A-FBD8-4449-B3F9-F496E9135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7799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Example: Phase-Locked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>
                <a:extLst>
                  <a:ext uri="{FF2B5EF4-FFF2-40B4-BE49-F238E27FC236}">
                    <a16:creationId xmlns:a16="http://schemas.microsoft.com/office/drawing/2014/main" id="{DA53956A-E9DC-4D56-9D88-65D095ADA26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732" y="2852925"/>
                <a:ext cx="8572500" cy="3547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analysis neglects the effect of higher-order harmonics (they are eliminated by the filter).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low-pass filter could be represented by: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𝑌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𝑀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𝑠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VCO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𝑔𝑦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81955" name="Rectangle 3">
                <a:extLst>
                  <a:ext uri="{FF2B5EF4-FFF2-40B4-BE49-F238E27FC236}">
                    <a16:creationId xmlns:a16="http://schemas.microsoft.com/office/drawing/2014/main" id="{DA53956A-E9DC-4D56-9D88-65D095ADA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732" y="2852925"/>
                <a:ext cx="8572500" cy="3547875"/>
              </a:xfrm>
              <a:blipFill>
                <a:blip r:embed="rId3"/>
                <a:stretch>
                  <a:fillRect l="-498" t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4">
            <a:extLst>
              <a:ext uri="{FF2B5EF4-FFF2-40B4-BE49-F238E27FC236}">
                <a16:creationId xmlns:a16="http://schemas.microsoft.com/office/drawing/2014/main" id="{3CDEFB28-261F-497D-9B5F-4F07F050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A8598-0415-439E-A6CA-5996245A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86" y="1011586"/>
            <a:ext cx="8489042" cy="17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69882-99FA-4B0E-8853-0596EC9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B015A0C6-D83A-4BF8-9671-BCC0291A5D7A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3E18105A-FBD8-4449-B3F9-F496E9135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7799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Example: Phase-Locked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>
                <a:extLst>
                  <a:ext uri="{FF2B5EF4-FFF2-40B4-BE49-F238E27FC236}">
                    <a16:creationId xmlns:a16="http://schemas.microsoft.com/office/drawing/2014/main" id="{DA53956A-E9DC-4D56-9D88-65D095ADA26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6094" y="3865824"/>
                <a:ext cx="8572500" cy="280085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Assume the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𝜃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𝜔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error is: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𝐸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/</m:t>
                          </m:r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1+</m:t>
                          </m:r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𝑔𝑘𝑀</m:t>
                          </m:r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/</m:t>
                          </m:r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steady-state error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𝑠𝑠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𝑘𝑔𝑀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0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81955" name="Rectangle 3">
                <a:extLst>
                  <a:ext uri="{FF2B5EF4-FFF2-40B4-BE49-F238E27FC236}">
                    <a16:creationId xmlns:a16="http://schemas.microsoft.com/office/drawing/2014/main" id="{DA53956A-E9DC-4D56-9D88-65D095ADA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6094" y="3865824"/>
                <a:ext cx="8572500" cy="2800853"/>
              </a:xfrm>
              <a:blipFill>
                <a:blip r:embed="rId3"/>
                <a:stretch>
                  <a:fillRect l="-569"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4">
            <a:extLst>
              <a:ext uri="{FF2B5EF4-FFF2-40B4-BE49-F238E27FC236}">
                <a16:creationId xmlns:a16="http://schemas.microsoft.com/office/drawing/2014/main" id="{3CDEFB28-261F-497D-9B5F-4F07F050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A8598-0415-439E-A6CA-5996245A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4" y="965701"/>
            <a:ext cx="8572499" cy="28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Steady-State Error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35075"/>
            <a:ext cx="8778875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 constant non-zero error could be corrected by pre-multiplying the input with a constant gain. However: </a:t>
            </a:r>
          </a:p>
          <a:p>
            <a:pPr lvl="1" eaLnBrk="1" hangingPunct="1">
              <a:defRPr/>
            </a:pPr>
            <a:r>
              <a:rPr lang="en-US" sz="2400" dirty="0"/>
              <a:t>This is not a robust solution: system parameters can change somewhat in time.</a:t>
            </a:r>
          </a:p>
          <a:p>
            <a:pPr lvl="1" eaLnBrk="1" hangingPunct="1">
              <a:defRPr/>
            </a:pPr>
            <a:r>
              <a:rPr lang="en-US" sz="2400" dirty="0"/>
              <a:t>This will not compensate disturbances.</a:t>
            </a:r>
          </a:p>
          <a:p>
            <a:pPr eaLnBrk="1" hangingPunct="1">
              <a:defRPr/>
            </a:pPr>
            <a:r>
              <a:rPr lang="en-US" sz="2800" dirty="0"/>
              <a:t>Sources of disturbances:</a:t>
            </a:r>
          </a:p>
          <a:p>
            <a:pPr lvl="1" eaLnBrk="1" hangingPunct="1">
              <a:defRPr/>
            </a:pPr>
            <a:r>
              <a:rPr lang="en-US" sz="2400" dirty="0"/>
              <a:t>Unknown inputs from the environment (e.g. wind, temperature)</a:t>
            </a:r>
          </a:p>
          <a:p>
            <a:pPr lvl="1" eaLnBrk="1" hangingPunct="1">
              <a:defRPr/>
            </a:pPr>
            <a:r>
              <a:rPr lang="en-US" sz="2400" dirty="0"/>
              <a:t>Modeling errors (e.g. linearization error)</a:t>
            </a:r>
          </a:p>
          <a:p>
            <a:pPr lvl="1" eaLnBrk="1" hangingPunct="1">
              <a:defRPr/>
            </a:pPr>
            <a:r>
              <a:rPr lang="en-US" sz="2400" dirty="0"/>
              <a:t>Unmodeled phenomena (e.g. friction)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Steady-State Error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35075"/>
            <a:ext cx="8778875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Error is affected by disturbances.</a:t>
            </a:r>
          </a:p>
          <a:p>
            <a:pPr eaLnBrk="1" hangingPunct="1">
              <a:defRPr/>
            </a:pPr>
            <a:r>
              <a:rPr lang="en-US" dirty="0"/>
              <a:t>Disturbances can be modeled as</a:t>
            </a:r>
          </a:p>
          <a:p>
            <a:pPr lvl="1" eaLnBrk="1" hangingPunct="1">
              <a:defRPr/>
            </a:pPr>
            <a:r>
              <a:rPr lang="en-US" dirty="0"/>
              <a:t>Output disturbances </a:t>
            </a:r>
          </a:p>
          <a:p>
            <a:pPr lvl="1" eaLnBrk="1" hangingPunct="1">
              <a:defRPr/>
            </a:pPr>
            <a:r>
              <a:rPr lang="en-US" dirty="0"/>
              <a:t>Input disturbances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8E20C-3800-443E-8F8B-A8193A8D1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2" y="3690865"/>
            <a:ext cx="8417715" cy="2157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6E7EFA-9E62-4DD7-94B1-D0EC391BD8FD}"/>
              </a:ext>
            </a:extLst>
          </p:cNvPr>
          <p:cNvCxnSpPr>
            <a:cxnSpLocks/>
          </p:cNvCxnSpPr>
          <p:nvPr/>
        </p:nvCxnSpPr>
        <p:spPr bwMode="auto">
          <a:xfrm>
            <a:off x="4379975" y="2737710"/>
            <a:ext cx="2995590" cy="103693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DA14D8-355F-4101-85A6-3D79D4879182}"/>
              </a:ext>
            </a:extLst>
          </p:cNvPr>
          <p:cNvCxnSpPr>
            <a:cxnSpLocks/>
          </p:cNvCxnSpPr>
          <p:nvPr/>
        </p:nvCxnSpPr>
        <p:spPr bwMode="auto">
          <a:xfrm>
            <a:off x="3803900" y="3429000"/>
            <a:ext cx="768100" cy="34564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Mechatronics—Error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Implementation—Example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9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7300"/>
                <a:ext cx="8458200" cy="47244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 a robotic arm is physically limited to angles in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Position is controlled with a PID controller.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The initial angle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 command is to 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However, an obstacle keeps the arm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Eventually the obstacle is removed.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Will the arm move immediately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8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7300"/>
                <a:ext cx="8458200" cy="4724400"/>
              </a:xfrm>
              <a:blipFill>
                <a:blip r:embed="rId3"/>
                <a:stretch>
                  <a:fillRect l="-504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1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57699</TotalTime>
  <Words>679</Words>
  <Application>Microsoft Office PowerPoint</Application>
  <PresentationFormat>On-screen Show (4:3)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Tahoma</vt:lpstr>
      <vt:lpstr>Times New Roman</vt:lpstr>
      <vt:lpstr>Wingdings</vt:lpstr>
      <vt:lpstr>Textured</vt:lpstr>
      <vt:lpstr>Controller Design for Steady-State Error Specifications</vt:lpstr>
      <vt:lpstr>The Steady-State Error</vt:lpstr>
      <vt:lpstr>The Steady-State Error</vt:lpstr>
      <vt:lpstr>The Steady-State Error</vt:lpstr>
      <vt:lpstr>Example: Phase-Locked Loop</vt:lpstr>
      <vt:lpstr>Example: Phase-Locked Loop</vt:lpstr>
      <vt:lpstr>The Steady-State Error</vt:lpstr>
      <vt:lpstr>The Steady-State Error</vt:lpstr>
      <vt:lpstr>Implementation—Example </vt:lpstr>
      <vt:lpstr>Implementation—Example </vt:lpstr>
      <vt:lpstr>Anti-Windup Control</vt:lpstr>
      <vt:lpstr>Anti-Windup Control by Clamping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137</cp:revision>
  <cp:lastPrinted>1601-01-01T00:00:00Z</cp:lastPrinted>
  <dcterms:created xsi:type="dcterms:W3CDTF">2004-08-25T22:08:53Z</dcterms:created>
  <dcterms:modified xsi:type="dcterms:W3CDTF">2021-07-24T03:45:55Z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