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16"/>
  </p:notesMasterIdLst>
  <p:sldIdLst>
    <p:sldId id="382" r:id="rId2"/>
    <p:sldId id="291" r:id="rId3"/>
    <p:sldId id="292" r:id="rId4"/>
    <p:sldId id="299" r:id="rId5"/>
    <p:sldId id="300" r:id="rId6"/>
    <p:sldId id="301" r:id="rId7"/>
    <p:sldId id="296" r:id="rId8"/>
    <p:sldId id="294" r:id="rId9"/>
    <p:sldId id="303" r:id="rId10"/>
    <p:sldId id="305" r:id="rId11"/>
    <p:sldId id="306" r:id="rId12"/>
    <p:sldId id="297" r:id="rId13"/>
    <p:sldId id="293" r:id="rId14"/>
    <p:sldId id="298" r:id="rId15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ordache, Marian" initials="IM" lastIdx="2" clrIdx="0">
    <p:extLst>
      <p:ext uri="{19B8F6BF-5375-455C-9EA6-DF929625EA0E}">
        <p15:presenceInfo xmlns:p15="http://schemas.microsoft.com/office/powerpoint/2012/main" userId="S-1-5-21-515967899-1220945662-1547161642-224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81FC24"/>
    <a:srgbClr val="FFCC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88914" autoAdjust="0"/>
  </p:normalViewPr>
  <p:slideViewPr>
    <p:cSldViewPr>
      <p:cViewPr varScale="1">
        <p:scale>
          <a:sx n="81" d="100"/>
          <a:sy n="81" d="100"/>
        </p:scale>
        <p:origin x="119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2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2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2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F9FA17F5-E7FB-45DE-AD19-DD12972FBA8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C95B140-B96E-4C4A-A1B0-DBF18FBBD85B}" type="slidenum">
              <a:rPr lang="en-US" altLang="en-US" sz="1200">
                <a:latin typeface="Arial" panose="020B0604020202020204" pitchFamily="34" charset="0"/>
              </a:rPr>
              <a:pPr/>
              <a:t>2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AF22498-CB36-4549-B794-80B69056220C}" type="slidenum">
              <a:rPr lang="en-US" altLang="en-US" sz="1200">
                <a:latin typeface="Arial" panose="020B0604020202020204" pitchFamily="34" charset="0"/>
              </a:rPr>
              <a:pPr/>
              <a:t>11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9479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A8BBD37-3EB1-4B26-A799-3F031BCAD943}" type="slidenum">
              <a:rPr lang="en-US" altLang="en-US" sz="1200">
                <a:latin typeface="Arial" panose="020B0604020202020204" pitchFamily="34" charset="0"/>
              </a:rPr>
              <a:pPr/>
              <a:t>12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C5A6701-93C3-4334-99ED-AD7DF637719F}" type="slidenum">
              <a:rPr lang="en-US" altLang="en-US" sz="1200">
                <a:latin typeface="Arial" panose="020B0604020202020204" pitchFamily="34" charset="0"/>
              </a:rPr>
              <a:pPr/>
              <a:t>13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8A4CAE5-1F8D-4C72-8556-9ED82EC61D81}" type="slidenum">
              <a:rPr lang="en-US" altLang="en-US" sz="1200">
                <a:latin typeface="Arial" panose="020B0604020202020204" pitchFamily="34" charset="0"/>
              </a:rPr>
              <a:pPr/>
              <a:t>14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1FA1175-2276-4BD7-A1EE-D67B4921B09C}" type="slidenum">
              <a:rPr lang="en-US" altLang="en-US" sz="1200">
                <a:latin typeface="Arial" panose="020B0604020202020204" pitchFamily="34" charset="0"/>
              </a:rPr>
              <a:pPr/>
              <a:t>3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9DB110E-3A6F-4917-9EA9-F3E234FC1101}" type="slidenum">
              <a:rPr lang="en-US" altLang="en-US" sz="1200">
                <a:latin typeface="Arial" panose="020B0604020202020204" pitchFamily="34" charset="0"/>
              </a:rPr>
              <a:pPr/>
              <a:t>4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9DB110E-3A6F-4917-9EA9-F3E234FC1101}" type="slidenum">
              <a:rPr lang="en-US" altLang="en-US" sz="1200">
                <a:latin typeface="Arial" panose="020B0604020202020204" pitchFamily="34" charset="0"/>
              </a:rPr>
              <a:pPr/>
              <a:t>5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319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9DB110E-3A6F-4917-9EA9-F3E234FC1101}" type="slidenum">
              <a:rPr lang="en-US" altLang="en-US" sz="1200">
                <a:latin typeface="Arial" panose="020B0604020202020204" pitchFamily="34" charset="0"/>
              </a:rPr>
              <a:pPr/>
              <a:t>6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68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0808682-CF9E-47F3-B39C-FAE188E8416B}" type="slidenum">
              <a:rPr lang="en-US" altLang="en-US" sz="1200">
                <a:latin typeface="Arial" panose="020B0604020202020204" pitchFamily="34" charset="0"/>
              </a:rPr>
              <a:pPr/>
              <a:t>7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AF22498-CB36-4549-B794-80B69056220C}" type="slidenum">
              <a:rPr lang="en-US" altLang="en-US" sz="1200">
                <a:latin typeface="Arial" panose="020B0604020202020204" pitchFamily="34" charset="0"/>
              </a:rPr>
              <a:pPr/>
              <a:t>8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AF22498-CB36-4549-B794-80B69056220C}" type="slidenum">
              <a:rPr lang="en-US" altLang="en-US" sz="1200">
                <a:latin typeface="Arial" panose="020B0604020202020204" pitchFamily="34" charset="0"/>
              </a:rPr>
              <a:pPr/>
              <a:t>9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9081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AF22498-CB36-4549-B794-80B69056220C}" type="slidenum">
              <a:rPr lang="en-US" altLang="en-US" sz="1200">
                <a:latin typeface="Arial" panose="020B0604020202020204" pitchFamily="34" charset="0"/>
              </a:rPr>
              <a:pPr/>
              <a:t>10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456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980214-253C-4B9E-A752-05A535DC82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3740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Mechatronics—State Model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 </a:t>
            </a:r>
            <a:fld id="{8AA9385B-AAD8-4BF8-91B2-5C5D3421E1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098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Mechatronics—State Model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 </a:t>
            </a:r>
            <a:fld id="{26C9980D-91AD-40D0-BEF6-3B6AF6F159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9797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Mechatronics—State Model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 </a:t>
            </a:r>
            <a:fld id="{7371E538-FC4A-402E-8289-F33F584AD7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0906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Mechatronics—State Model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 </a:t>
            </a:r>
            <a:fld id="{AED15FB3-E7BC-453B-9009-465DBDB67F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4411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Mechatronics—State Model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 </a:t>
            </a:r>
            <a:fld id="{9481CAD5-FF4D-4C58-A36E-16EDA8DAB4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5893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Mechatronics—State Model</a:t>
            </a: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 </a:t>
            </a:r>
            <a:fld id="{6D330C2F-2CFD-4CC9-9410-76D76751A6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5176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Mechatronics—State Model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 </a:t>
            </a:r>
            <a:fld id="{4AB3D9C4-26F2-46E9-ACD1-41733A5676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3714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Mechatronics—State Model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 </a:t>
            </a:r>
            <a:fld id="{8DF7675D-76F8-4B54-99D2-7514A35BAE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8330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Mechatronics—State Model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 </a:t>
            </a:r>
            <a:fld id="{26105872-4F8A-4523-B438-B0775A6E0F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63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Mechatronics—State Model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 </a:t>
            </a:r>
            <a:fld id="{EB791220-4EC9-490B-8160-71D44DDE0D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3124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698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98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Mechatronics—State Model</a:t>
            </a:r>
          </a:p>
        </p:txBody>
      </p:sp>
      <p:sp>
        <p:nvSpPr>
          <p:cNvPr id="12698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r>
              <a:rPr lang="en-US" altLang="en-US"/>
              <a:t> </a:t>
            </a:r>
            <a:fld id="{7B8096B1-3BC2-4BD9-B9F4-EA00DAC7D11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6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17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8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7B66A-5383-4DF5-AEB2-40B4A25322A8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State-Space Models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FCA34A-A43A-4D16-AEE8-F613ACF46CE8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268365" y="4370750"/>
            <a:ext cx="8607270" cy="1295400"/>
          </a:xfrm>
        </p:spPr>
        <p:txBody>
          <a:bodyPr/>
          <a:lstStyle/>
          <a:p>
            <a:r>
              <a:rPr lang="en-US" dirty="0"/>
              <a:t>Definition. Obtaining State-Space Models.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BAECE5-4CD0-43F1-A590-96BC0AA809C8}"/>
              </a:ext>
            </a:extLst>
          </p:cNvPr>
          <p:cNvSpPr txBox="1">
            <a:spLocks/>
          </p:cNvSpPr>
          <p:nvPr/>
        </p:nvSpPr>
        <p:spPr>
          <a:xfrm>
            <a:off x="193830" y="5666150"/>
            <a:ext cx="9218428" cy="7072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M.V. Iordache, </a:t>
            </a:r>
            <a:r>
              <a:rPr lang="en-US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EEGR3523 Mechatronics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Spring 2019, LeTourneau University</a:t>
            </a:r>
          </a:p>
        </p:txBody>
      </p:sp>
    </p:spTree>
    <p:extLst>
      <p:ext uri="{BB962C8B-B14F-4D97-AF65-F5344CB8AC3E}">
        <p14:creationId xmlns:p14="http://schemas.microsoft.com/office/powerpoint/2010/main" val="115022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Mechatronics—State Model</a:t>
            </a:r>
          </a:p>
        </p:txBody>
      </p:sp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1811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/>
              <a:t>Obtaining state equations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9045" y="1124700"/>
            <a:ext cx="8606355" cy="49713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/>
              <a:t>If the highest order derivative of a variable equals the highest order derivative of an input, the variable could be represented by an output.</a:t>
            </a:r>
          </a:p>
          <a:p>
            <a:pPr marL="457200" lvl="1" indent="0" eaLnBrk="1" hangingPunct="1">
              <a:buNone/>
              <a:defRPr/>
            </a:pPr>
            <a:r>
              <a:rPr lang="en-US" dirty="0">
                <a:solidFill>
                  <a:srgbClr val="81FC24"/>
                </a:solidFill>
              </a:rPr>
              <a:t>Example:</a:t>
            </a:r>
            <a:endParaRPr lang="en-US" dirty="0">
              <a:solidFill>
                <a:srgbClr val="FFFF99"/>
              </a:solidFill>
            </a:endParaRPr>
          </a:p>
          <a:p>
            <a:pPr marL="457200" lvl="1" indent="0" eaLnBrk="1" hangingPunct="1">
              <a:buNone/>
              <a:defRPr/>
            </a:pPr>
            <a:endParaRPr lang="en-US" dirty="0">
              <a:solidFill>
                <a:schemeClr val="tx2">
                  <a:lumMod val="90000"/>
                </a:schemeClr>
              </a:solidFill>
            </a:endParaRPr>
          </a:p>
          <a:p>
            <a:pPr marL="457200" lvl="1" indent="0" eaLnBrk="1" hangingPunct="1">
              <a:buNone/>
              <a:defRPr/>
            </a:pPr>
            <a:endParaRPr lang="en-US" dirty="0"/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3429000" y="6400800"/>
            <a:ext cx="217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2DEF23-2956-4283-BC52-B929905D71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94" y="2893335"/>
            <a:ext cx="7924932" cy="337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17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Mechatronics—State Model</a:t>
            </a:r>
          </a:p>
        </p:txBody>
      </p:sp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1811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/>
              <a:t>Obtaining state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009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9045" y="3198570"/>
                <a:ext cx="8606355" cy="2897430"/>
              </a:xfrm>
            </p:spPr>
            <p:txBody>
              <a:bodyPr/>
              <a:lstStyle/>
              <a:p>
                <a:pPr marL="457200" lvl="1" indent="0" eaLnBrk="1" hangingPunct="1">
                  <a:buNone/>
                  <a:defRPr/>
                </a:pPr>
                <a:r>
                  <a:rPr lang="en-US" b="0" dirty="0">
                    <a:solidFill>
                      <a:schemeClr val="tx2">
                        <a:lumMod val="90000"/>
                      </a:schemeClr>
                    </a:solidFill>
                  </a:rPr>
                  <a:t>Note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FF99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FF9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FF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en-US" b="0" i="1" smtClean="0">
                                    <a:solidFill>
                                      <a:srgbClr val="FFFF9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rgbClr val="FFFF99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rgbClr val="FFFF99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FF99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̇"/>
                            <m:ctrlPr>
                              <a:rPr lang="en-US" b="0" i="1" smtClean="0">
                                <a:solidFill>
                                  <a:srgbClr val="FFFF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rgbClr val="FFFF99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solidFill>
                          <a:srgbClr val="FFFF99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FFFF99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FF9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FF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en-US" b="0" i="1" smtClean="0">
                                    <a:solidFill>
                                      <a:srgbClr val="FFFF9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rgbClr val="FFFF99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rgbClr val="FFFF99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FF99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̇"/>
                            <m:ctrlPr>
                              <a:rPr lang="en-US" b="0" i="1" smtClean="0">
                                <a:solidFill>
                                  <a:srgbClr val="FFFF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rgbClr val="FFFF99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solidFill>
                          <a:srgbClr val="FFFF99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FF99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rgbClr val="FFFF99"/>
                    </a:solidFill>
                  </a:rPr>
                  <a:t> </a:t>
                </a:r>
                <a:r>
                  <a:rPr lang="en-US" dirty="0">
                    <a:solidFill>
                      <a:schemeClr val="tx2">
                        <a:lumMod val="90000"/>
                      </a:schemeClr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FF99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FF99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FF99"/>
                            </a:solidFill>
                            <a:latin typeface="Cambria Math" panose="02040503050406030204" pitchFamily="18" charset="0"/>
                          </a:rPr>
                          <m:t>𝑑𝑖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FF99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b="0" i="1" smtClean="0">
                        <a:solidFill>
                          <a:srgbClr val="FFFF99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FF99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>
                    <a:solidFill>
                      <a:schemeClr val="tx2">
                        <a:lumMod val="90000"/>
                      </a:schemeClr>
                    </a:solidFill>
                  </a:rPr>
                  <a:t>.</a:t>
                </a:r>
                <a:endParaRPr lang="en-US" dirty="0">
                  <a:solidFill>
                    <a:srgbClr val="FFFF99"/>
                  </a:solidFill>
                </a:endParaRPr>
              </a:p>
              <a:p>
                <a:pPr marL="457200" lvl="1" indent="0" eaLnBrk="1" hangingPunct="1">
                  <a:buNone/>
                  <a:defRPr/>
                </a:pPr>
                <a:r>
                  <a:rPr lang="en-US" dirty="0">
                    <a:solidFill>
                      <a:schemeClr val="tx2">
                        <a:lumMod val="90000"/>
                      </a:schemeClr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FF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FF99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FF99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FFFF99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FF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FF99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FF99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2">
                        <a:lumMod val="90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FF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FF99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FF99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FFFF99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FF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FF99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FF99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2">
                        <a:lumMod val="90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FF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FF99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FF99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FFFF99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FF99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chemeClr val="tx2">
                        <a:lumMod val="90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FF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FF99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FF99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FFFF99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FF99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rgbClr val="FFFF99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FF99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FF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FF99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FF99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FF99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FF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FF99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FF99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solidFill>
                              <a:srgbClr val="FFFF99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2">
                        <a:lumMod val="90000"/>
                      </a:schemeClr>
                    </a:solidFill>
                  </a:rPr>
                  <a:t>, </a:t>
                </a:r>
              </a:p>
              <a:p>
                <a:pPr marL="457200" lvl="1" indent="0" eaLnBrk="1" hangingPunct="1"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FF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FF99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FF99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FFFF99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FF99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rgbClr val="FFFF99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FF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FF99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FF99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FFFF99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FF99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FF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FF99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FF99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FF99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FF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FF99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FF99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solidFill>
                              <a:srgbClr val="FFFF99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2">
                        <a:lumMod val="90000"/>
                      </a:schemeClr>
                    </a:solidFill>
                  </a:rPr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FF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FF99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FF99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FFFF99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FF99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rgbClr val="FFFF99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FF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FF99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FF99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2">
                        <a:lumMod val="90000"/>
                      </a:schemeClr>
                    </a:solidFill>
                  </a:rPr>
                  <a:t>. We obtain</a:t>
                </a:r>
              </a:p>
              <a:p>
                <a:pPr marL="457200" lvl="1" indent="0" eaLnBrk="1" hangingPunct="1"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FF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b="0" i="1" smtClean="0">
                                <a:solidFill>
                                  <a:srgbClr val="FFFF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rgbClr val="FFFF99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rgbClr val="FFFF99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FFFF99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FF99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FF99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FF99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  <m:sSub>
                      <m:sSubPr>
                        <m:ctrlPr>
                          <a:rPr lang="en-US" b="0" i="1" smtClean="0">
                            <a:solidFill>
                              <a:srgbClr val="FFFF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FF99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FF99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FFFF99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solidFill>
                              <a:srgbClr val="FFFF99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rgbClr val="FFFF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FF99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FF99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FF99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FF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FF99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FF99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solidFill>
                              <a:srgbClr val="FFFF99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rgbClr val="FFFF99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2">
                        <a:lumMod val="90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FF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b="0" i="1" smtClean="0">
                                <a:solidFill>
                                  <a:srgbClr val="FFFF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rgbClr val="FFFF99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rgbClr val="FFFF99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FFFF99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FF99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FF99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FF99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rgbClr val="FFFF99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  <m:sSub>
                      <m:sSubPr>
                        <m:ctrlPr>
                          <a:rPr lang="en-US" b="0" i="1" smtClean="0">
                            <a:solidFill>
                              <a:srgbClr val="FFFF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FF99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FF99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2">
                        <a:lumMod val="90000"/>
                      </a:schemeClr>
                    </a:solidFill>
                  </a:rPr>
                  <a:t>.</a:t>
                </a:r>
              </a:p>
              <a:p>
                <a:pPr marL="457200" lvl="1" indent="0" eaLnBrk="1" hangingPunct="1">
                  <a:buNone/>
                  <a:defRPr/>
                </a:pPr>
                <a:endParaRPr lang="en-US" dirty="0">
                  <a:solidFill>
                    <a:schemeClr val="tx2">
                      <a:lumMod val="90000"/>
                    </a:schemeClr>
                  </a:solidFill>
                </a:endParaRPr>
              </a:p>
              <a:p>
                <a:pPr marL="457200" lvl="1" indent="0" eaLnBrk="1" hangingPunct="1">
                  <a:buNone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260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9045" y="3198570"/>
                <a:ext cx="8606355" cy="2897430"/>
              </a:xfrm>
              <a:blipFill>
                <a:blip r:embed="rId3"/>
                <a:stretch>
                  <a:fillRect b="-1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3429000" y="6400800"/>
            <a:ext cx="217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FEBC2C-BD6D-4DC5-B4BE-F2BDAAB448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896" y="1124700"/>
            <a:ext cx="5150006" cy="20738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>
                <a:extLst>
                  <a:ext uri="{FF2B5EF4-FFF2-40B4-BE49-F238E27FC236}">
                    <a16:creationId xmlns:a16="http://schemas.microsoft.com/office/drawing/2014/main" id="{16298433-C21A-4093-A1C9-9A651F35E4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9045" y="1121878"/>
                <a:ext cx="3411148" cy="1808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</a:defRPr>
                </a:lvl9pPr>
              </a:lstStyle>
              <a:p>
                <a:pPr marL="0" indent="0" eaLnBrk="1" hangingPunct="1">
                  <a:buFont typeface="Wingdings" panose="05000000000000000000" pitchFamily="2" charset="2"/>
                  <a:buNone/>
                  <a:defRPr/>
                </a:pPr>
                <a:r>
                  <a:rPr lang="en-US" sz="2800" kern="0" dirty="0">
                    <a:solidFill>
                      <a:srgbClr val="81FC24"/>
                    </a:solidFill>
                  </a:rPr>
                  <a:t>Example</a:t>
                </a:r>
                <a:r>
                  <a:rPr lang="en-US" sz="2400" kern="0" dirty="0">
                    <a:solidFill>
                      <a:srgbClr val="81FC24"/>
                    </a:solidFill>
                  </a:rPr>
                  <a:t>: </a:t>
                </a:r>
                <a:r>
                  <a:rPr lang="en-US" sz="2400" kern="0" dirty="0">
                    <a:solidFill>
                      <a:srgbClr val="FFFF99"/>
                    </a:solidFill>
                  </a:rPr>
                  <a:t>Find a state space model adequate for simulating </a:t>
                </a:r>
                <a14:m>
                  <m:oMath xmlns:m="http://schemas.openxmlformats.org/officeDocument/2006/math">
                    <m:r>
                      <a:rPr lang="en-US" sz="2400" b="0" i="1" kern="0" smtClean="0">
                        <a:solidFill>
                          <a:srgbClr val="FFFF99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kern="0" dirty="0">
                    <a:solidFill>
                      <a:srgbClr val="FFFF99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kern="0" smtClean="0">
                        <a:solidFill>
                          <a:srgbClr val="FFFF99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kern="0" dirty="0">
                    <a:solidFill>
                      <a:srgbClr val="FFFF99"/>
                    </a:solidFill>
                  </a:rPr>
                  <a:t>. The inputs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kern="0" smtClean="0">
                            <a:solidFill>
                              <a:srgbClr val="FFFF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kern="0" smtClean="0">
                            <a:solidFill>
                              <a:srgbClr val="FFFF99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kern="0" smtClean="0">
                            <a:solidFill>
                              <a:srgbClr val="FFFF99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kern="0" dirty="0">
                    <a:solidFill>
                      <a:srgbClr val="FFFF99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kern="0" smtClean="0">
                            <a:solidFill>
                              <a:srgbClr val="FFFF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kern="0" smtClean="0">
                            <a:solidFill>
                              <a:srgbClr val="FFFF99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kern="0" smtClean="0">
                            <a:solidFill>
                              <a:srgbClr val="FFFF99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kern="0" dirty="0">
                    <a:solidFill>
                      <a:srgbClr val="FFFF99"/>
                    </a:solidFill>
                  </a:rPr>
                  <a:t>.</a:t>
                </a:r>
                <a:endParaRPr lang="en-US" sz="2400" kern="0" dirty="0">
                  <a:solidFill>
                    <a:srgbClr val="81FC24"/>
                  </a:solidFill>
                </a:endParaRPr>
              </a:p>
            </p:txBody>
          </p:sp>
        </mc:Choice>
        <mc:Fallback xmlns="">
          <p:sp>
            <p:nvSpPr>
              <p:cNvPr id="9" name="Rectangle 3">
                <a:extLst>
                  <a:ext uri="{FF2B5EF4-FFF2-40B4-BE49-F238E27FC236}">
                    <a16:creationId xmlns:a16="http://schemas.microsoft.com/office/drawing/2014/main" id="{16298433-C21A-4093-A1C9-9A651F35E4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9045" y="1121878"/>
                <a:ext cx="3411148" cy="1808223"/>
              </a:xfrm>
              <a:prstGeom prst="rect">
                <a:avLst/>
              </a:prstGeom>
              <a:blipFill>
                <a:blip r:embed="rId5"/>
                <a:stretch>
                  <a:fillRect l="-3936" t="-3704" r="-3220" b="-1851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172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Mechatronics—State Model</a:t>
            </a:r>
          </a:p>
        </p:txBody>
      </p:sp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1811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Solution of the SS Equation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257300"/>
            <a:ext cx="8572500" cy="48387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Note that x(t) depends on</a:t>
            </a:r>
          </a:p>
          <a:p>
            <a:pPr lvl="1" eaLnBrk="1" hangingPunct="1">
              <a:defRPr/>
            </a:pPr>
            <a:r>
              <a:rPr lang="en-US"/>
              <a:t>x(0) – the initial state</a:t>
            </a:r>
          </a:p>
          <a:p>
            <a:pPr lvl="1" eaLnBrk="1" hangingPunct="1">
              <a:defRPr/>
            </a:pPr>
            <a:r>
              <a:rPr lang="en-US"/>
              <a:t>r(t) – the input</a:t>
            </a:r>
          </a:p>
          <a:p>
            <a:pPr eaLnBrk="1" hangingPunct="1">
              <a:defRPr/>
            </a:pPr>
            <a:r>
              <a:rPr lang="en-US"/>
              <a:t>Let </a:t>
            </a: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3429000" y="6400800"/>
            <a:ext cx="217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pic>
        <p:nvPicPr>
          <p:cNvPr id="8198" name="Picture 1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3889375"/>
            <a:ext cx="7519988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2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8" y="2928938"/>
            <a:ext cx="39211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6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66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Mechatronics—State Model</a:t>
            </a:r>
          </a:p>
        </p:txBody>
      </p:sp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1811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/>
              <a:t>The Relation of SS and TF Models</a:t>
            </a:r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257300"/>
            <a:ext cx="8572500" cy="48387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Conversions </a:t>
            </a:r>
            <a:r>
              <a:rPr lang="en-US">
                <a:sym typeface="Wingdings" pitchFamily="2" charset="2"/>
              </a:rPr>
              <a:t>TF  SS and SS  TF possible.</a:t>
            </a:r>
            <a:endParaRPr lang="en-US"/>
          </a:p>
          <a:p>
            <a:pPr eaLnBrk="1" hangingPunct="1">
              <a:defRPr/>
            </a:pPr>
            <a:endParaRPr lang="en-US"/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3429000" y="6400800"/>
            <a:ext cx="217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914400" y="2171700"/>
            <a:ext cx="7416800" cy="1485900"/>
            <a:chOff x="648" y="2448"/>
            <a:chExt cx="4672" cy="936"/>
          </a:xfrm>
        </p:grpSpPr>
        <p:sp>
          <p:nvSpPr>
            <p:cNvPr id="9233" name="Rectangle 6"/>
            <p:cNvSpPr>
              <a:spLocks noChangeArrowheads="1"/>
            </p:cNvSpPr>
            <p:nvPr/>
          </p:nvSpPr>
          <p:spPr bwMode="auto">
            <a:xfrm>
              <a:off x="1944" y="2448"/>
              <a:ext cx="2016" cy="936"/>
            </a:xfrm>
            <a:prstGeom prst="rect">
              <a:avLst/>
            </a:prstGeom>
            <a:solidFill>
              <a:srgbClr val="00FFFF"/>
            </a:solidFill>
            <a:ln w="9525" algn="ctr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>
                <a:solidFill>
                  <a:srgbClr val="FF3300"/>
                </a:solidFill>
              </a:endParaRPr>
            </a:p>
          </p:txBody>
        </p:sp>
        <p:sp>
          <p:nvSpPr>
            <p:cNvPr id="9234" name="Line 7"/>
            <p:cNvSpPr>
              <a:spLocks noChangeShapeType="1"/>
            </p:cNvSpPr>
            <p:nvPr/>
          </p:nvSpPr>
          <p:spPr bwMode="auto">
            <a:xfrm>
              <a:off x="1080" y="2952"/>
              <a:ext cx="864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5" name="Line 8"/>
            <p:cNvSpPr>
              <a:spLocks noChangeShapeType="1"/>
            </p:cNvSpPr>
            <p:nvPr/>
          </p:nvSpPr>
          <p:spPr bwMode="auto">
            <a:xfrm>
              <a:off x="3960" y="2952"/>
              <a:ext cx="864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6" name="Text Box 9"/>
            <p:cNvSpPr txBox="1">
              <a:spLocks noChangeArrowheads="1"/>
            </p:cNvSpPr>
            <p:nvPr/>
          </p:nvSpPr>
          <p:spPr bwMode="auto">
            <a:xfrm>
              <a:off x="1224" y="2592"/>
              <a:ext cx="5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/>
                <a:t>Input</a:t>
              </a:r>
            </a:p>
          </p:txBody>
        </p:sp>
        <p:sp>
          <p:nvSpPr>
            <p:cNvPr id="9237" name="Text Box 10"/>
            <p:cNvSpPr txBox="1">
              <a:spLocks noChangeArrowheads="1"/>
            </p:cNvSpPr>
            <p:nvPr/>
          </p:nvSpPr>
          <p:spPr bwMode="auto">
            <a:xfrm>
              <a:off x="4032" y="2592"/>
              <a:ext cx="7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/>
                <a:t>Output</a:t>
              </a:r>
            </a:p>
          </p:txBody>
        </p:sp>
        <p:sp>
          <p:nvSpPr>
            <p:cNvPr id="9238" name="Text Box 11"/>
            <p:cNvSpPr txBox="1">
              <a:spLocks noChangeArrowheads="1"/>
            </p:cNvSpPr>
            <p:nvPr/>
          </p:nvSpPr>
          <p:spPr bwMode="auto">
            <a:xfrm>
              <a:off x="648" y="2808"/>
              <a:ext cx="39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/>
                <a:t>r(t)</a:t>
              </a:r>
            </a:p>
          </p:txBody>
        </p:sp>
        <p:sp>
          <p:nvSpPr>
            <p:cNvPr id="9239" name="Text Box 12"/>
            <p:cNvSpPr txBox="1">
              <a:spLocks noChangeArrowheads="1"/>
            </p:cNvSpPr>
            <p:nvPr/>
          </p:nvSpPr>
          <p:spPr bwMode="auto">
            <a:xfrm>
              <a:off x="4896" y="2808"/>
              <a:ext cx="4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/>
                <a:t>y(t)</a:t>
              </a:r>
            </a:p>
          </p:txBody>
        </p:sp>
        <p:pic>
          <p:nvPicPr>
            <p:cNvPr id="9240" name="Picture 13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2592"/>
              <a:ext cx="1608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23" name="Picture 1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350" y="2401888"/>
            <a:ext cx="25527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4" name="Group 15"/>
          <p:cNvGrpSpPr>
            <a:grpSpLocks/>
          </p:cNvGrpSpPr>
          <p:nvPr/>
        </p:nvGrpSpPr>
        <p:grpSpPr bwMode="auto">
          <a:xfrm>
            <a:off x="914400" y="4343400"/>
            <a:ext cx="7416800" cy="1485900"/>
            <a:chOff x="576" y="2736"/>
            <a:chExt cx="4672" cy="936"/>
          </a:xfrm>
        </p:grpSpPr>
        <p:sp>
          <p:nvSpPr>
            <p:cNvPr id="9225" name="Rectangle 16"/>
            <p:cNvSpPr>
              <a:spLocks noChangeArrowheads="1"/>
            </p:cNvSpPr>
            <p:nvPr/>
          </p:nvSpPr>
          <p:spPr bwMode="auto">
            <a:xfrm>
              <a:off x="1872" y="2736"/>
              <a:ext cx="2016" cy="936"/>
            </a:xfrm>
            <a:prstGeom prst="rect">
              <a:avLst/>
            </a:prstGeom>
            <a:solidFill>
              <a:srgbClr val="00FFFF"/>
            </a:solidFill>
            <a:ln w="9525" algn="ctr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>
                <a:solidFill>
                  <a:srgbClr val="FF3300"/>
                </a:solidFill>
              </a:endParaRPr>
            </a:p>
          </p:txBody>
        </p:sp>
        <p:sp>
          <p:nvSpPr>
            <p:cNvPr id="9226" name="Line 17"/>
            <p:cNvSpPr>
              <a:spLocks noChangeShapeType="1"/>
            </p:cNvSpPr>
            <p:nvPr/>
          </p:nvSpPr>
          <p:spPr bwMode="auto">
            <a:xfrm>
              <a:off x="1008" y="3240"/>
              <a:ext cx="864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7" name="Line 18"/>
            <p:cNvSpPr>
              <a:spLocks noChangeShapeType="1"/>
            </p:cNvSpPr>
            <p:nvPr/>
          </p:nvSpPr>
          <p:spPr bwMode="auto">
            <a:xfrm>
              <a:off x="3888" y="3240"/>
              <a:ext cx="864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8" name="Text Box 19"/>
            <p:cNvSpPr txBox="1">
              <a:spLocks noChangeArrowheads="1"/>
            </p:cNvSpPr>
            <p:nvPr/>
          </p:nvSpPr>
          <p:spPr bwMode="auto">
            <a:xfrm>
              <a:off x="1152" y="2880"/>
              <a:ext cx="5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/>
                <a:t>Input</a:t>
              </a:r>
            </a:p>
          </p:txBody>
        </p:sp>
        <p:sp>
          <p:nvSpPr>
            <p:cNvPr id="9229" name="Text Box 20"/>
            <p:cNvSpPr txBox="1">
              <a:spLocks noChangeArrowheads="1"/>
            </p:cNvSpPr>
            <p:nvPr/>
          </p:nvSpPr>
          <p:spPr bwMode="auto">
            <a:xfrm>
              <a:off x="3960" y="2880"/>
              <a:ext cx="7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/>
                <a:t>Output</a:t>
              </a:r>
            </a:p>
          </p:txBody>
        </p:sp>
        <p:sp>
          <p:nvSpPr>
            <p:cNvPr id="9230" name="Text Box 21"/>
            <p:cNvSpPr txBox="1">
              <a:spLocks noChangeArrowheads="1"/>
            </p:cNvSpPr>
            <p:nvPr/>
          </p:nvSpPr>
          <p:spPr bwMode="auto">
            <a:xfrm>
              <a:off x="576" y="3096"/>
              <a:ext cx="39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/>
                <a:t>r(t)</a:t>
              </a:r>
            </a:p>
          </p:txBody>
        </p:sp>
        <p:sp>
          <p:nvSpPr>
            <p:cNvPr id="9231" name="Text Box 22"/>
            <p:cNvSpPr txBox="1">
              <a:spLocks noChangeArrowheads="1"/>
            </p:cNvSpPr>
            <p:nvPr/>
          </p:nvSpPr>
          <p:spPr bwMode="auto">
            <a:xfrm>
              <a:off x="4824" y="3096"/>
              <a:ext cx="4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/>
                <a:t>y(t)</a:t>
              </a:r>
            </a:p>
          </p:txBody>
        </p:sp>
        <p:pic>
          <p:nvPicPr>
            <p:cNvPr id="9232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4" y="3096"/>
              <a:ext cx="1872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8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Mechatronics—State Model</a:t>
            </a:r>
          </a:p>
        </p:txBody>
      </p:sp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1811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/>
              <a:t>Transfer Function of SS Model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257300"/>
            <a:ext cx="8572500" cy="48387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Assumes zero initial conditions: x(0) = 0.</a:t>
            </a:r>
          </a:p>
          <a:p>
            <a:pPr eaLnBrk="1" hangingPunct="1">
              <a:defRPr/>
            </a:pPr>
            <a:endParaRPr lang="en-US"/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3429000" y="6400800"/>
            <a:ext cx="217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85825" y="2122488"/>
            <a:ext cx="7416800" cy="1485900"/>
            <a:chOff x="648" y="2448"/>
            <a:chExt cx="4672" cy="936"/>
          </a:xfrm>
        </p:grpSpPr>
        <p:sp>
          <p:nvSpPr>
            <p:cNvPr id="10248" name="Rectangle 6"/>
            <p:cNvSpPr>
              <a:spLocks noChangeArrowheads="1"/>
            </p:cNvSpPr>
            <p:nvPr/>
          </p:nvSpPr>
          <p:spPr bwMode="auto">
            <a:xfrm>
              <a:off x="1944" y="2448"/>
              <a:ext cx="2016" cy="936"/>
            </a:xfrm>
            <a:prstGeom prst="rect">
              <a:avLst/>
            </a:prstGeom>
            <a:solidFill>
              <a:srgbClr val="00FFFF"/>
            </a:solidFill>
            <a:ln w="9525" algn="ctr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>
                <a:solidFill>
                  <a:srgbClr val="FF3300"/>
                </a:solidFill>
              </a:endParaRPr>
            </a:p>
          </p:txBody>
        </p:sp>
        <p:sp>
          <p:nvSpPr>
            <p:cNvPr id="10249" name="Line 7"/>
            <p:cNvSpPr>
              <a:spLocks noChangeShapeType="1"/>
            </p:cNvSpPr>
            <p:nvPr/>
          </p:nvSpPr>
          <p:spPr bwMode="auto">
            <a:xfrm>
              <a:off x="1080" y="2952"/>
              <a:ext cx="864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0" name="Line 8"/>
            <p:cNvSpPr>
              <a:spLocks noChangeShapeType="1"/>
            </p:cNvSpPr>
            <p:nvPr/>
          </p:nvSpPr>
          <p:spPr bwMode="auto">
            <a:xfrm>
              <a:off x="3960" y="2952"/>
              <a:ext cx="864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1" name="Text Box 9"/>
            <p:cNvSpPr txBox="1">
              <a:spLocks noChangeArrowheads="1"/>
            </p:cNvSpPr>
            <p:nvPr/>
          </p:nvSpPr>
          <p:spPr bwMode="auto">
            <a:xfrm>
              <a:off x="1224" y="2592"/>
              <a:ext cx="5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/>
                <a:t>Input</a:t>
              </a:r>
            </a:p>
          </p:txBody>
        </p:sp>
        <p:sp>
          <p:nvSpPr>
            <p:cNvPr id="10252" name="Text Box 10"/>
            <p:cNvSpPr txBox="1">
              <a:spLocks noChangeArrowheads="1"/>
            </p:cNvSpPr>
            <p:nvPr/>
          </p:nvSpPr>
          <p:spPr bwMode="auto">
            <a:xfrm>
              <a:off x="4032" y="2592"/>
              <a:ext cx="7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/>
                <a:t>Output</a:t>
              </a:r>
            </a:p>
          </p:txBody>
        </p:sp>
        <p:sp>
          <p:nvSpPr>
            <p:cNvPr id="10253" name="Text Box 11"/>
            <p:cNvSpPr txBox="1">
              <a:spLocks noChangeArrowheads="1"/>
            </p:cNvSpPr>
            <p:nvPr/>
          </p:nvSpPr>
          <p:spPr bwMode="auto">
            <a:xfrm>
              <a:off x="648" y="2808"/>
              <a:ext cx="39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/>
                <a:t>r(t)</a:t>
              </a:r>
            </a:p>
          </p:txBody>
        </p:sp>
        <p:sp>
          <p:nvSpPr>
            <p:cNvPr id="10254" name="Text Box 12"/>
            <p:cNvSpPr txBox="1">
              <a:spLocks noChangeArrowheads="1"/>
            </p:cNvSpPr>
            <p:nvPr/>
          </p:nvSpPr>
          <p:spPr bwMode="auto">
            <a:xfrm>
              <a:off x="4896" y="2808"/>
              <a:ext cx="4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/>
                <a:t>y(t)</a:t>
              </a:r>
            </a:p>
          </p:txBody>
        </p:sp>
        <p:pic>
          <p:nvPicPr>
            <p:cNvPr id="10255" name="Picture 1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2592"/>
              <a:ext cx="1608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47" name="Picture 1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3929063"/>
            <a:ext cx="8572500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Mechatronics—State Model</a:t>
            </a:r>
          </a:p>
        </p:txBody>
      </p:sp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1811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/>
              <a:t>The State Space Representation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57300"/>
            <a:ext cx="8458200" cy="48387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A very common representation is</a:t>
            </a:r>
          </a:p>
          <a:p>
            <a:pPr eaLnBrk="1" hangingPunct="1">
              <a:defRPr/>
            </a:pPr>
            <a:endParaRPr lang="en-US"/>
          </a:p>
          <a:p>
            <a:pPr eaLnBrk="1" hangingPunct="1">
              <a:defRPr/>
            </a:pPr>
            <a:endParaRPr lang="en-US"/>
          </a:p>
          <a:p>
            <a:pPr eaLnBrk="1" hangingPunct="1">
              <a:defRPr/>
            </a:pPr>
            <a:endParaRPr lang="en-US"/>
          </a:p>
          <a:p>
            <a:pPr eaLnBrk="1" hangingPunct="1">
              <a:defRPr/>
            </a:pPr>
            <a:endParaRPr lang="en-US"/>
          </a:p>
          <a:p>
            <a:pPr eaLnBrk="1" hangingPunct="1">
              <a:defRPr/>
            </a:pPr>
            <a:r>
              <a:rPr lang="en-US"/>
              <a:t>A, B, C, D are matrices.</a:t>
            </a:r>
          </a:p>
          <a:p>
            <a:pPr eaLnBrk="1" hangingPunct="1">
              <a:defRPr/>
            </a:pPr>
            <a:r>
              <a:rPr lang="en-US"/>
              <a:t>r, x, and y are vectors.</a:t>
            </a:r>
          </a:p>
          <a:p>
            <a:pPr eaLnBrk="1" hangingPunct="1">
              <a:defRPr/>
            </a:pPr>
            <a:r>
              <a:rPr lang="en-US"/>
              <a:t>x is the </a:t>
            </a:r>
            <a:r>
              <a:rPr lang="en-US">
                <a:solidFill>
                  <a:schemeClr val="folHlink"/>
                </a:solidFill>
              </a:rPr>
              <a:t>state vector</a:t>
            </a:r>
            <a:r>
              <a:rPr lang="en-US"/>
              <a:t>.</a:t>
            </a: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3429000" y="6400800"/>
            <a:ext cx="217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dirty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914400" y="2171700"/>
            <a:ext cx="7416800" cy="1485900"/>
            <a:chOff x="648" y="2448"/>
            <a:chExt cx="4672" cy="936"/>
          </a:xfrm>
        </p:grpSpPr>
        <p:sp>
          <p:nvSpPr>
            <p:cNvPr id="3080" name="Rectangle 6"/>
            <p:cNvSpPr>
              <a:spLocks noChangeArrowheads="1"/>
            </p:cNvSpPr>
            <p:nvPr/>
          </p:nvSpPr>
          <p:spPr bwMode="auto">
            <a:xfrm>
              <a:off x="1944" y="2448"/>
              <a:ext cx="2016" cy="936"/>
            </a:xfrm>
            <a:prstGeom prst="rect">
              <a:avLst/>
            </a:prstGeom>
            <a:solidFill>
              <a:srgbClr val="00FFFF"/>
            </a:solidFill>
            <a:ln w="9525" algn="ctr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>
                <a:solidFill>
                  <a:srgbClr val="FF3300"/>
                </a:solidFill>
              </a:endParaRPr>
            </a:p>
          </p:txBody>
        </p:sp>
        <p:sp>
          <p:nvSpPr>
            <p:cNvPr id="3081" name="Line 7"/>
            <p:cNvSpPr>
              <a:spLocks noChangeShapeType="1"/>
            </p:cNvSpPr>
            <p:nvPr/>
          </p:nvSpPr>
          <p:spPr bwMode="auto">
            <a:xfrm>
              <a:off x="1080" y="2952"/>
              <a:ext cx="864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Line 8"/>
            <p:cNvSpPr>
              <a:spLocks noChangeShapeType="1"/>
            </p:cNvSpPr>
            <p:nvPr/>
          </p:nvSpPr>
          <p:spPr bwMode="auto">
            <a:xfrm>
              <a:off x="3960" y="2952"/>
              <a:ext cx="864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Text Box 9"/>
            <p:cNvSpPr txBox="1">
              <a:spLocks noChangeArrowheads="1"/>
            </p:cNvSpPr>
            <p:nvPr/>
          </p:nvSpPr>
          <p:spPr bwMode="auto">
            <a:xfrm>
              <a:off x="1224" y="2592"/>
              <a:ext cx="5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/>
                <a:t>Input</a:t>
              </a:r>
            </a:p>
          </p:txBody>
        </p:sp>
        <p:sp>
          <p:nvSpPr>
            <p:cNvPr id="3084" name="Text Box 10"/>
            <p:cNvSpPr txBox="1">
              <a:spLocks noChangeArrowheads="1"/>
            </p:cNvSpPr>
            <p:nvPr/>
          </p:nvSpPr>
          <p:spPr bwMode="auto">
            <a:xfrm>
              <a:off x="4032" y="2592"/>
              <a:ext cx="7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/>
                <a:t>Output</a:t>
              </a:r>
            </a:p>
          </p:txBody>
        </p:sp>
        <p:sp>
          <p:nvSpPr>
            <p:cNvPr id="3085" name="Text Box 11"/>
            <p:cNvSpPr txBox="1">
              <a:spLocks noChangeArrowheads="1"/>
            </p:cNvSpPr>
            <p:nvPr/>
          </p:nvSpPr>
          <p:spPr bwMode="auto">
            <a:xfrm>
              <a:off x="648" y="2808"/>
              <a:ext cx="39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/>
                <a:t>r(t)</a:t>
              </a:r>
            </a:p>
          </p:txBody>
        </p:sp>
        <p:sp>
          <p:nvSpPr>
            <p:cNvPr id="3086" name="Text Box 12"/>
            <p:cNvSpPr txBox="1">
              <a:spLocks noChangeArrowheads="1"/>
            </p:cNvSpPr>
            <p:nvPr/>
          </p:nvSpPr>
          <p:spPr bwMode="auto">
            <a:xfrm>
              <a:off x="4896" y="2808"/>
              <a:ext cx="4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/>
                <a:t>y(t)</a:t>
              </a:r>
            </a:p>
          </p:txBody>
        </p:sp>
        <p:pic>
          <p:nvPicPr>
            <p:cNvPr id="3087" name="Picture 1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2592"/>
              <a:ext cx="1608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9" name="Picture 1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350" y="2401888"/>
            <a:ext cx="25527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3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53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53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Mechatronics—State Model</a:t>
            </a:r>
          </a:p>
        </p:txBody>
      </p:sp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1811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/>
              <a:t>The State Space Representation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57300"/>
            <a:ext cx="84582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/>
              <a:t>x: state vector.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/>
              <a:t>x may represent system variables (displacement, velocity, voltage, temperature, pressure, etc.)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/>
              <a:t>Sometimes x does not have an obvious physical meaning.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/>
              <a:t>y: output. May represent: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/>
              <a:t>Sensor output (frequency, flow rate, current, etc.)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/>
              <a:t>Simulation output (variables we wish to visualize).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/>
              <a:t>r: input (such as force, torque, voltage, etc.)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/>
              <a:t>SS models: not unique! Equivalent models obtained depending on the choice of x.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i="1"/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3429000" y="6400800"/>
            <a:ext cx="217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6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6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56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56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56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56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56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Mechatronics—State Model</a:t>
            </a:r>
          </a:p>
        </p:txBody>
      </p:sp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99377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/>
              <a:t>Obtaining state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21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009485"/>
                <a:ext cx="8458200" cy="5086515"/>
              </a:xfrm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sz="2800" dirty="0"/>
                  <a:t>Write the equations of the system.</a:t>
                </a:r>
              </a:p>
              <a:p>
                <a:pPr eaLnBrk="1" hangingPunct="1">
                  <a:defRPr/>
                </a:pPr>
                <a:r>
                  <a:rPr lang="en-US" sz="2800" dirty="0"/>
                  <a:t>Eliminate redundant variables.</a:t>
                </a:r>
              </a:p>
              <a:p>
                <a:pPr lvl="1" eaLnBrk="1" hangingPunct="1">
                  <a:defRPr/>
                </a:pPr>
                <a:r>
                  <a:rPr lang="en-US" sz="2400" dirty="0"/>
                  <a:t>Eliminate variables that are a combination of other variables. </a:t>
                </a:r>
              </a:p>
              <a:p>
                <a:pPr marL="457200" lvl="1" indent="0" eaLnBrk="1" hangingPunct="1">
                  <a:buNone/>
                  <a:defRPr/>
                </a:pPr>
                <a:r>
                  <a:rPr lang="en-US" sz="2400" dirty="0">
                    <a:solidFill>
                      <a:srgbClr val="81FC24"/>
                    </a:solidFill>
                  </a:rPr>
                  <a:t>	Example:</a:t>
                </a:r>
                <a:r>
                  <a:rPr lang="en-US" sz="2400" dirty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, substitute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</a:p>
              <a:p>
                <a:pPr lvl="1" eaLnBrk="1" hangingPunct="1">
                  <a:defRPr/>
                </a:pPr>
                <a:r>
                  <a:rPr lang="en-US" sz="2400" dirty="0"/>
                  <a:t>Eliminate variables that appear always with the same order of the derivative.</a:t>
                </a:r>
              </a:p>
              <a:p>
                <a:pPr eaLnBrk="1" hangingPunct="1">
                  <a:defRPr/>
                </a:pPr>
                <a:r>
                  <a:rPr lang="en-US" sz="2800" dirty="0"/>
                  <a:t>Define state variables, inputs, and outputs.</a:t>
                </a:r>
              </a:p>
              <a:p>
                <a:pPr eaLnBrk="1" hangingPunct="1">
                  <a:defRPr/>
                </a:pPr>
                <a:r>
                  <a:rPr lang="en-US" sz="2800" dirty="0"/>
                  <a:t>To obtain the state equations:</a:t>
                </a:r>
              </a:p>
              <a:p>
                <a:pPr lvl="1" eaLnBrk="1" hangingPunct="1">
                  <a:defRPr/>
                </a:pPr>
                <a:r>
                  <a:rPr lang="en-US" sz="2400" dirty="0"/>
                  <a:t>Solve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…,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 in terms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</a:p>
              <a:p>
                <a:pPr lvl="1" eaLnBrk="1" hangingPunct="1">
                  <a:defRPr/>
                </a:pPr>
                <a:r>
                  <a:rPr lang="en-US" sz="2400" dirty="0"/>
                  <a:t>Solve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400" dirty="0"/>
                  <a:t> in terms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</a:p>
              <a:p>
                <a:pPr eaLnBrk="1" hangingPunct="1">
                  <a:buFont typeface="Wingdings" panose="05000000000000000000" pitchFamily="2" charset="2"/>
                  <a:buNone/>
                  <a:defRPr/>
                </a:pPr>
                <a:endParaRPr lang="en-US" dirty="0"/>
              </a:p>
              <a:p>
                <a:pPr eaLnBrk="1" hangingPunct="1">
                  <a:buFont typeface="Wingdings" panose="05000000000000000000" pitchFamily="2" charset="2"/>
                  <a:buNone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262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009485"/>
                <a:ext cx="8458200" cy="5086515"/>
              </a:xfrm>
              <a:blipFill>
                <a:blip r:embed="rId3"/>
                <a:stretch>
                  <a:fillRect l="-504" t="-1439" b="-2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3496660" y="6400800"/>
            <a:ext cx="217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2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2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2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62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62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62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62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2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62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4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Mechatronics—State Model</a:t>
            </a:r>
          </a:p>
        </p:txBody>
      </p:sp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99377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/>
              <a:t>Obtaining state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21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2790705"/>
                <a:ext cx="8458200" cy="3305296"/>
              </a:xfrm>
            </p:spPr>
            <p:txBody>
              <a:bodyPr/>
              <a:lstStyle/>
              <a:p>
                <a:pPr marL="400050" lvl="1" indent="0" eaLnBrk="1" hangingPunct="1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FF99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b="0" i="1" smtClean="0">
                          <a:solidFill>
                            <a:srgbClr val="FFFF9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FF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FF99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FF99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FF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sz="2400" b="0" i="1" smtClean="0">
                                  <a:solidFill>
                                    <a:srgbClr val="FFFF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rgbClr val="FFFF99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solidFill>
                                <a:srgbClr val="FFFF99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FF99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FFFF99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FF9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FF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FF99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FF99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FFFF99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FF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FF99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FF99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b="0" dirty="0">
                  <a:solidFill>
                    <a:srgbClr val="FFFF99"/>
                  </a:solidFill>
                </a:endParaRPr>
              </a:p>
              <a:p>
                <a:pPr marL="400050" lvl="1" indent="0" eaLnBrk="1" hangingPunct="1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FF99"/>
                          </a:solidFill>
                          <a:latin typeface="Cambria Math" panose="02040503050406030204" pitchFamily="18" charset="0"/>
                        </a:rPr>
                        <m:t>0=</m:t>
                      </m:r>
                      <m:r>
                        <a:rPr lang="en-US" sz="2400" b="0" i="1" smtClean="0">
                          <a:solidFill>
                            <a:srgbClr val="FFFF99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FF9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FF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FF99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FF99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FFFF99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FF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FF99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FF99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solidFill>
                            <a:srgbClr val="FFFF99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FFFF99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FF9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FF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FF99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FF99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FFFF99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FF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FF99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FF99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b="0" dirty="0">
                  <a:solidFill>
                    <a:srgbClr val="FFFF99"/>
                  </a:solidFill>
                </a:endParaRPr>
              </a:p>
              <a:p>
                <a:pPr marL="400050" lvl="1" indent="0" eaLnBrk="1" hangingPunct="1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FF99"/>
                          </a:solidFill>
                          <a:latin typeface="Cambria Math" panose="02040503050406030204" pitchFamily="18" charset="0"/>
                        </a:rPr>
                        <m:t>0=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FF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FF99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FF99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FF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sz="2400" b="0" i="1" smtClean="0">
                                  <a:solidFill>
                                    <a:srgbClr val="FFFF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rgbClr val="FFFF99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solidFill>
                                <a:srgbClr val="FFFF99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FF99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FFFF99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solidFill>
                            <a:srgbClr val="FFFF99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FF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FF99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FF99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FF99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FF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FF99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FF99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FF99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>
                  <a:solidFill>
                    <a:srgbClr val="FFFF99"/>
                  </a:solidFill>
                </a:endParaRPr>
              </a:p>
              <a:p>
                <a:pPr eaLnBrk="1" hangingPunct="1">
                  <a:defRPr/>
                </a:pPr>
                <a:r>
                  <a:rPr lang="en-US" sz="2400" dirty="0"/>
                  <a:t>The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 should be eliminated.</a:t>
                </a:r>
              </a:p>
              <a:p>
                <a:pPr eaLnBrk="1" hangingPunct="1">
                  <a:defRPr/>
                </a:pPr>
                <a:r>
                  <a:rPr lang="en-US" sz="2400" dirty="0"/>
                  <a:t>After eliminating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 we obtain:</a:t>
                </a:r>
              </a:p>
              <a:p>
                <a:pPr marL="400050" lvl="1" indent="0" eaLnBrk="1" hangingPunct="1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FF99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b="0" i="1" smtClean="0">
                          <a:solidFill>
                            <a:srgbClr val="FFFF9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FF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FF99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FF99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FF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sz="2400" b="0" i="1" smtClean="0">
                                  <a:solidFill>
                                    <a:srgbClr val="FFFF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rgbClr val="FFFF99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solidFill>
                                <a:srgbClr val="FFFF99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FF99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FF9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FF99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FF99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FFFF99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FF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FF99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FF99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FF99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FF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FF99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FF99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FF99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FF99"/>
                  </a:solidFill>
                </a:endParaRPr>
              </a:p>
              <a:p>
                <a:pPr marL="400050" lvl="1" indent="0" eaLnBrk="1" hangingPunct="1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FF99"/>
                          </a:solidFill>
                          <a:latin typeface="Cambria Math" panose="02040503050406030204" pitchFamily="18" charset="0"/>
                        </a:rPr>
                        <m:t>0=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FF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FF99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FF99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FF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sz="2400" b="0" i="1" smtClean="0">
                                  <a:solidFill>
                                    <a:srgbClr val="FFFF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rgbClr val="FFFF99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solidFill>
                                <a:srgbClr val="FFFF99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FF99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FF9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FF99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FF99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FFFF99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FF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FF99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FF99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FF99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FF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FF99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FF99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FF99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FF99"/>
                  </a:solidFill>
                </a:endParaRPr>
              </a:p>
              <a:p>
                <a:pPr eaLnBrk="1" hangingPunct="1">
                  <a:buFont typeface="Wingdings" panose="05000000000000000000" pitchFamily="2" charset="2"/>
                  <a:buNone/>
                  <a:defRPr/>
                </a:pPr>
                <a:endParaRPr lang="en-US" dirty="0"/>
              </a:p>
              <a:p>
                <a:pPr eaLnBrk="1" hangingPunct="1">
                  <a:buFont typeface="Wingdings" panose="05000000000000000000" pitchFamily="2" charset="2"/>
                  <a:buNone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262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2790705"/>
                <a:ext cx="8458200" cy="3305296"/>
              </a:xfrm>
              <a:blipFill>
                <a:blip r:embed="rId3"/>
                <a:stretch>
                  <a:fillRect l="-360" b="-4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3496660" y="6400800"/>
            <a:ext cx="217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676F02-CC8C-4057-A921-EFFDB992DE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346" y="1108075"/>
            <a:ext cx="5301236" cy="1527055"/>
          </a:xfrm>
          <a:prstGeom prst="rect">
            <a:avLst/>
          </a:prstGeom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92BCDDC4-3671-400B-8776-F83820C98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562" y="982482"/>
            <a:ext cx="3027098" cy="1808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2400" kern="0" dirty="0">
                <a:solidFill>
                  <a:srgbClr val="81FC24"/>
                </a:solidFill>
              </a:rPr>
              <a:t>Eliminating redundant variables—an example:</a:t>
            </a:r>
          </a:p>
        </p:txBody>
      </p:sp>
    </p:spTree>
    <p:extLst>
      <p:ext uri="{BB962C8B-B14F-4D97-AF65-F5344CB8AC3E}">
        <p14:creationId xmlns:p14="http://schemas.microsoft.com/office/powerpoint/2010/main" val="160845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2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2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2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62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62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47" grpId="0" build="p"/>
      <p:bldP spid="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Mechatronics—State Model</a:t>
            </a:r>
          </a:p>
        </p:txBody>
      </p:sp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99377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/>
              <a:t>Obtaining state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21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69496" y="2699932"/>
                <a:ext cx="8458200" cy="3305296"/>
              </a:xfrm>
            </p:spPr>
            <p:txBody>
              <a:bodyPr/>
              <a:lstStyle/>
              <a:p>
                <a:pPr eaLnBrk="1" hangingPunct="1">
                  <a:lnSpc>
                    <a:spcPct val="150000"/>
                  </a:lnSpc>
                  <a:defRPr/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</a:p>
              <a:p>
                <a:pPr marL="400050" lvl="1" indent="0" eaLnBrk="1" hangingPunct="1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FF99"/>
                          </a:solidFill>
                          <a:latin typeface="Cambria Math" panose="02040503050406030204" pitchFamily="18" charset="0"/>
                        </a:rPr>
                        <m:t>0=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FFFF9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FF99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400" i="1">
                              <a:solidFill>
                                <a:srgbClr val="FFFF99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FF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FF99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FF99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solidFill>
                                <a:srgbClr val="FFFF99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2400" i="1">
                          <a:solidFill>
                            <a:srgbClr val="FFFF99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FF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FF99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FF99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FFFF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b="0" i="1" smtClean="0">
                                  <a:solidFill>
                                    <a:srgbClr val="FFFF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rgbClr val="FFFF99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solidFill>
                                <a:srgbClr val="FFFF99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FFFF99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FF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FF99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FF99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solidFill>
                            <a:srgbClr val="FFFF99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FF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i="1">
                                  <a:solidFill>
                                    <a:srgbClr val="FFFF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rgbClr val="FFFF99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solidFill>
                                <a:srgbClr val="FFFF99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rgbClr val="FFFF99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FF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b="0" i="1" smtClean="0">
                                  <a:solidFill>
                                    <a:srgbClr val="FFFF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rgbClr val="FFFF99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solidFill>
                                <a:srgbClr val="FFFF99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FFFF99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FF99"/>
                  </a:solidFill>
                </a:endParaRPr>
              </a:p>
              <a:p>
                <a:pPr marL="400050" lvl="1" indent="0" eaLnBrk="1" hangingPunct="1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FF99"/>
                          </a:solidFill>
                          <a:latin typeface="Cambria Math" panose="02040503050406030204" pitchFamily="18" charset="0"/>
                        </a:rPr>
                        <m:t>0=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FFFF9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FF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FF99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FF99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solidFill>
                                <a:srgbClr val="FFFF99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2400" i="1">
                          <a:solidFill>
                            <a:srgbClr val="FFFF99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FF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FF99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FF99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FFFF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i="1">
                                  <a:solidFill>
                                    <a:srgbClr val="FFFF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rgbClr val="FFFF99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solidFill>
                                <a:srgbClr val="FFFF99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rgbClr val="FFFF99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FF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FF99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FF99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solidFill>
                            <a:srgbClr val="FFFF99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FF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i="1">
                                  <a:solidFill>
                                    <a:srgbClr val="FFFF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rgbClr val="FFFF99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solidFill>
                                <a:srgbClr val="FFFF99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rgbClr val="FFFF99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FF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i="1">
                                  <a:solidFill>
                                    <a:srgbClr val="FFFF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rgbClr val="FFFF99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solidFill>
                                <a:srgbClr val="FFFF99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FFFF99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pPr eaLnBrk="1" hangingPunct="1">
                  <a:defRPr/>
                </a:pPr>
                <a:r>
                  <a:rPr lang="en-US" sz="2400" dirty="0"/>
                  <a:t>When solving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 we obtain:</a:t>
                </a:r>
              </a:p>
              <a:p>
                <a:pPr marL="400050" lvl="1" indent="0" eaLnBrk="1" hangingPunct="1"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FFFF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3200" b="0" i="1" smtClean="0">
                                <a:solidFill>
                                  <a:srgbClr val="FFFF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solidFill>
                                  <a:srgbClr val="FFFF99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3200" b="0" i="1" smtClean="0">
                            <a:solidFill>
                              <a:srgbClr val="FFFF99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FFFF99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FFFF99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FFFF99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3200" i="1">
                            <a:solidFill>
                              <a:srgbClr val="FFFF99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rgbClr val="FFFF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FFFF99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FFFF99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FFFF99"/>
                            </a:solidFill>
                            <a:latin typeface="Cambria Math" panose="02040503050406030204" pitchFamily="18" charset="0"/>
                          </a:rPr>
                          <m:t>− </m:t>
                        </m:r>
                        <m:f>
                          <m:fPr>
                            <m:ctrlPr>
                              <a:rPr lang="en-US" sz="3200" b="0" i="1" smtClean="0">
                                <a:solidFill>
                                  <a:srgbClr val="FFFF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FFFF9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FFFF99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FFFF99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FFFF9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FFFF99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FFFF99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FFFF9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FFFF99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rgbClr val="FFFF99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3200" i="1">
                                <a:solidFill>
                                  <a:srgbClr val="FFFF99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FFFF9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FFFF99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rgbClr val="FFFF99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den>
                        </m:f>
                      </m:num>
                      <m:den>
                        <m:r>
                          <a:rPr lang="en-US" sz="3200" b="0" i="1" smtClean="0">
                            <a:solidFill>
                              <a:srgbClr val="FFFF99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3200" b="0" i="1" smtClean="0">
                            <a:solidFill>
                              <a:srgbClr val="FFFF99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FFFF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FFFF99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FFFF99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FFFF99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FFFF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FFFF99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FFFF99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FFFF99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FFFF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FFFF99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FFFF99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FFFF99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400" b="0" dirty="0">
                    <a:solidFill>
                      <a:srgbClr val="FFFF99"/>
                    </a:solidFill>
                  </a:rPr>
                  <a:t> 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FF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b="0" i="1" smtClean="0">
                                <a:solidFill>
                                  <a:srgbClr val="FFFF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FFFF99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rgbClr val="FFFF99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FFFF99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FFFF99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3200" i="1">
                                <a:solidFill>
                                  <a:srgbClr val="FFFF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 smtClean="0">
                                <a:solidFill>
                                  <a:srgbClr val="FFFF99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200" b="0" i="1" smtClean="0">
                                <a:solidFill>
                                  <a:srgbClr val="FFFF99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3200" b="0" i="1" smtClean="0">
                                <a:solidFill>
                                  <a:srgbClr val="FFFF99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FFFF9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FFFF99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FFFF99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3200" b="0" i="1" smtClean="0">
                                <a:solidFill>
                                  <a:srgbClr val="FFFF99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FFFF9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FFFF99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rgbClr val="FFFF99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FFFF9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FFFF99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FFFF99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3200" i="1">
                                <a:solidFill>
                                  <a:srgbClr val="FFFF99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FFFF9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FFFF99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rgbClr val="FFFF99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den>
                        </m:f>
                        <m:r>
                          <a:rPr lang="en-US" sz="3200" b="0" i="1" smtClean="0">
                            <a:solidFill>
                              <a:srgbClr val="FFFF99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rgbClr val="FFFF99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FFFF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FFFF99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3200" b="0" i="1" smtClean="0">
                                <a:solidFill>
                                  <a:srgbClr val="FFFF99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FFFF99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3200" i="1">
                            <a:solidFill>
                              <a:srgbClr val="FFFF99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3200" i="1">
                            <a:solidFill>
                              <a:srgbClr val="FFFF99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rgbClr val="FFFF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FFFF99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FFFF99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rgbClr val="FFFF99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rgbClr val="FFFF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FFFF99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FFFF99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rgbClr val="FFFF99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rgbClr val="FFFF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FFFF99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FFFF99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rgbClr val="FFFF99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pPr eaLnBrk="1" hangingPunct="1">
                  <a:buFont typeface="Wingdings" panose="05000000000000000000" pitchFamily="2" charset="2"/>
                  <a:buNone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262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69496" y="2699932"/>
                <a:ext cx="8458200" cy="3305296"/>
              </a:xfrm>
              <a:blipFill>
                <a:blip r:embed="rId3"/>
                <a:stretch>
                  <a:fillRect l="-360" b="-8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3496660" y="6400800"/>
            <a:ext cx="217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">
                <a:extLst>
                  <a:ext uri="{FF2B5EF4-FFF2-40B4-BE49-F238E27FC236}">
                    <a16:creationId xmlns:a16="http://schemas.microsoft.com/office/drawing/2014/main" id="{92BCDDC4-3671-400B-8776-F83820C98F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9448" y="852772"/>
                <a:ext cx="3411148" cy="1808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</a:defRPr>
                </a:lvl9pPr>
              </a:lstStyle>
              <a:p>
                <a:pPr marL="0" indent="0" eaLnBrk="1" hangingPunct="1">
                  <a:buFont typeface="Wingdings" panose="05000000000000000000" pitchFamily="2" charset="2"/>
                  <a:buNone/>
                  <a:defRPr/>
                </a:pPr>
                <a:r>
                  <a:rPr lang="en-US" sz="2800" kern="0" dirty="0">
                    <a:solidFill>
                      <a:srgbClr val="81FC24"/>
                    </a:solidFill>
                  </a:rPr>
                  <a:t>Example for</a:t>
                </a:r>
              </a:p>
              <a:p>
                <a:pPr eaLnBrk="1" hangingPunct="1">
                  <a:defRPr/>
                </a:pPr>
                <a:r>
                  <a:rPr lang="en-US" sz="2400" kern="0" dirty="0">
                    <a:solidFill>
                      <a:srgbClr val="81FC24"/>
                    </a:solidFill>
                  </a:rPr>
                  <a:t>Defining state variables.</a:t>
                </a:r>
              </a:p>
              <a:p>
                <a:pPr eaLnBrk="1" hangingPunct="1">
                  <a:defRPr/>
                </a:pPr>
                <a:r>
                  <a:rPr lang="en-US" sz="2400" kern="0" dirty="0">
                    <a:solidFill>
                      <a:srgbClr val="81FC24"/>
                    </a:solidFill>
                  </a:rPr>
                  <a:t>Solving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kern="0" smtClean="0">
                            <a:solidFill>
                              <a:srgbClr val="81FC2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2400" b="0" i="1" kern="0" smtClean="0">
                                <a:solidFill>
                                  <a:srgbClr val="81FC2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kern="0" smtClean="0">
                                <a:solidFill>
                                  <a:srgbClr val="81FC24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400" b="0" i="1" kern="0" smtClean="0">
                            <a:solidFill>
                              <a:srgbClr val="81FC2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kern="0" smtClean="0">
                        <a:solidFill>
                          <a:srgbClr val="81FC24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kern="0" smtClean="0">
                            <a:solidFill>
                              <a:srgbClr val="81FC2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2400" b="0" i="1" kern="0" smtClean="0">
                                <a:solidFill>
                                  <a:srgbClr val="81FC2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kern="0" smtClean="0">
                                <a:solidFill>
                                  <a:srgbClr val="81FC24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400" b="0" i="1" kern="0" smtClean="0">
                            <a:solidFill>
                              <a:srgbClr val="81FC2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kern="0" dirty="0">
                    <a:solidFill>
                      <a:srgbClr val="81FC24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0" name="Rectangle 3">
                <a:extLst>
                  <a:ext uri="{FF2B5EF4-FFF2-40B4-BE49-F238E27FC236}">
                    <a16:creationId xmlns:a16="http://schemas.microsoft.com/office/drawing/2014/main" id="{92BCDDC4-3671-400B-8776-F83820C98F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9448" y="852772"/>
                <a:ext cx="3411148" cy="1808223"/>
              </a:xfrm>
              <a:prstGeom prst="rect">
                <a:avLst/>
              </a:prstGeom>
              <a:blipFill>
                <a:blip r:embed="rId4"/>
                <a:stretch>
                  <a:fillRect l="-3750" t="-4040" b="-639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8B16913A-176C-4711-A1C1-5DA8C59F7F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920" y="1001996"/>
            <a:ext cx="5572360" cy="176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95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2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2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2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62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62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47" grpId="0" build="p"/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Mechatronics—State Model</a:t>
            </a:r>
          </a:p>
        </p:txBody>
      </p:sp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89535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/>
              <a:t>Obtaining state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41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15160" y="1123950"/>
                <a:ext cx="8458200" cy="5224463"/>
              </a:xfrm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sz="2800" dirty="0"/>
                  <a:t>How to choose state variables:</a:t>
                </a:r>
              </a:p>
              <a:p>
                <a:pPr lvl="1" eaLnBrk="1" hangingPunct="1">
                  <a:defRPr/>
                </a:pPr>
                <a:r>
                  <a:rPr lang="en-US" sz="2400" dirty="0"/>
                  <a:t>For mechanical systems: velocities and displacements; let z be a displacement.</a:t>
                </a:r>
              </a:p>
              <a:p>
                <a:pPr lvl="1" eaLnBrk="1" hangingPunct="1">
                  <a:defRPr/>
                </a:pPr>
                <a:r>
                  <a:rPr lang="en-US" sz="2400" dirty="0"/>
                  <a:t>For electrical systems: </a:t>
                </a:r>
              </a:p>
              <a:p>
                <a:pPr lvl="2" eaLnBrk="1" hangingPunct="1">
                  <a:defRPr/>
                </a:pPr>
                <a:r>
                  <a:rPr lang="en-US" sz="2000" dirty="0"/>
                  <a:t>Inductor currents and capacitor voltages.</a:t>
                </a:r>
              </a:p>
              <a:p>
                <a:pPr lvl="2" eaLnBrk="1" hangingPunct="1">
                  <a:defRPr/>
                </a:pPr>
                <a:r>
                  <a:rPr lang="en-US" sz="2000" dirty="0"/>
                  <a:t>Sometimes, voltages and integrals of voltages; let z be a voltage integral. </a:t>
                </a:r>
              </a:p>
              <a:p>
                <a:pPr eaLnBrk="1" hangingPunct="1">
                  <a:defRPr/>
                </a:pPr>
                <a:r>
                  <a:rPr lang="en-US" sz="2800" dirty="0"/>
                  <a:t>If n &gt; 1 is the highest derivative order of z:</a:t>
                </a:r>
              </a:p>
              <a:p>
                <a:pPr lvl="1" eaLnBrk="1" hangingPunct="1">
                  <a:defRPr/>
                </a:pPr>
                <a:r>
                  <a:rPr lang="en-US" sz="2400" dirty="0"/>
                  <a:t>Define as state variables </a:t>
                </a:r>
              </a:p>
              <a:p>
                <a:pPr lvl="1" eaLnBrk="1" hangingPunct="1">
                  <a:buNone/>
                  <a:defRPr/>
                </a:pPr>
                <a:r>
                  <a:rPr lang="en-US" sz="2400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 = 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−1)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 = 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−2)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	… 	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lvl="1" eaLnBrk="1" hangingPunct="1">
                  <a:defRPr/>
                </a:pPr>
                <a:r>
                  <a:rPr lang="en-US" sz="2400" dirty="0"/>
                  <a:t>Include the equations </a:t>
                </a:r>
              </a:p>
              <a:p>
                <a:pPr lvl="1" eaLnBrk="1" hangingPunct="1">
                  <a:buFont typeface="Wingdings" panose="05000000000000000000" pitchFamily="2" charset="2"/>
                  <a:buNone/>
                  <a:defRPr/>
                </a:pPr>
                <a:r>
                  <a:rPr lang="en-US" sz="2400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/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400" dirty="0"/>
                  <a:t> 		…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264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5160" y="1123950"/>
                <a:ext cx="8458200" cy="5224463"/>
              </a:xfrm>
              <a:blipFill>
                <a:blip r:embed="rId3"/>
                <a:stretch>
                  <a:fillRect l="-504" t="-1284" r="-216" b="-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3429000" y="6400800"/>
            <a:ext cx="217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4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4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4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64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64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64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4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64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64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64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Mechatronics—State Model</a:t>
            </a:r>
          </a:p>
        </p:txBody>
      </p:sp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1811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/>
              <a:t>Obtaining state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009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9045" y="1124700"/>
                <a:ext cx="8606355" cy="4971300"/>
              </a:xfrm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sz="2800" dirty="0"/>
                  <a:t>Additive constants can be included in variables</a:t>
                </a:r>
              </a:p>
              <a:p>
                <a:pPr marL="457200" lvl="1" indent="0" eaLnBrk="1" hangingPunct="1">
                  <a:buNone/>
                  <a:defRPr/>
                </a:pPr>
                <a:r>
                  <a:rPr lang="en-US" dirty="0">
                    <a:solidFill>
                      <a:srgbClr val="81FC24"/>
                    </a:solidFill>
                  </a:rPr>
                  <a:t>Example: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FFFF99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FF99"/>
                        </a:solidFill>
                        <a:latin typeface="Cambria Math" panose="02040503050406030204" pitchFamily="18" charset="0"/>
                      </a:rPr>
                      <m:t>𝑀𝑔</m:t>
                    </m:r>
                    <m:r>
                      <a:rPr lang="en-US" b="0" i="1" smtClean="0">
                        <a:solidFill>
                          <a:srgbClr val="FFFF99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FF99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acc>
                      <m:accPr>
                        <m:chr m:val="̈"/>
                        <m:ctrlPr>
                          <a:rPr lang="en-US" b="0" i="1" smtClean="0">
                            <a:solidFill>
                              <a:srgbClr val="FFFF99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FFFF99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  <m:r>
                      <a:rPr lang="en-US" b="0" i="1" dirty="0" smtClean="0">
                        <a:solidFill>
                          <a:srgbClr val="FFFF99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solidFill>
                          <a:srgbClr val="FFFF99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acc>
                      <m:accPr>
                        <m:chr m:val="̇"/>
                        <m:ctrlPr>
                          <a:rPr lang="en-US" b="0" i="1" dirty="0" smtClean="0">
                            <a:solidFill>
                              <a:srgbClr val="FFFF99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rgbClr val="FFFF99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  <m:r>
                      <a:rPr lang="en-US" b="0" i="1" dirty="0" smtClean="0">
                        <a:solidFill>
                          <a:srgbClr val="FFFF99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solidFill>
                          <a:srgbClr val="FFFF99"/>
                        </a:solidFill>
                        <a:latin typeface="Cambria Math" panose="02040503050406030204" pitchFamily="18" charset="0"/>
                      </a:rPr>
                      <m:t>𝑘𝑧</m:t>
                    </m:r>
                  </m:oMath>
                </a14:m>
                <a:r>
                  <a:rPr lang="en-US" dirty="0">
                    <a:solidFill>
                      <a:srgbClr val="FFFF99"/>
                    </a:solidFill>
                  </a:rPr>
                  <a:t>, let </a:t>
                </a:r>
              </a:p>
              <a:p>
                <a:pPr marL="457200" lvl="1" indent="0" eaLnBrk="1" hangingPunct="1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FF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FF99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FF99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FF9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FF99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solidFill>
                            <a:srgbClr val="FFFF99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FF9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FF99"/>
                              </a:solidFill>
                              <a:latin typeface="Cambria Math" panose="02040503050406030204" pitchFamily="18" charset="0"/>
                            </a:rPr>
                            <m:t>𝑀𝑔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FF99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en-US" b="0" i="0" smtClean="0">
                          <a:solidFill>
                            <a:srgbClr val="FFFF99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FFFF99"/>
                          </a:solidFill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US" b="0" i="0" smtClean="0">
                          <a:solidFill>
                            <a:srgbClr val="FFFF99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FF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FF99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FF99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FF9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FF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b="0" i="1" smtClean="0">
                                  <a:solidFill>
                                    <a:srgbClr val="FFFF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rgbClr val="FFFF99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rgbClr val="FFFF99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i="1" dirty="0">
                  <a:solidFill>
                    <a:srgbClr val="FFFF99"/>
                  </a:solidFill>
                </a:endParaRPr>
              </a:p>
              <a:p>
                <a:pPr marL="457200" lvl="1" indent="0" eaLnBrk="1" hangingPunct="1">
                  <a:buNone/>
                  <a:defRPr/>
                </a:pPr>
                <a:r>
                  <a:rPr lang="en-US" dirty="0">
                    <a:solidFill>
                      <a:srgbClr val="FFFF99"/>
                    </a:solidFill>
                  </a:rPr>
                  <a:t>The equation becomes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FF99"/>
                        </a:solidFill>
                        <a:latin typeface="Cambria Math" panose="02040503050406030204" pitchFamily="18" charset="0"/>
                      </a:rPr>
                      <m:t>0=</m:t>
                    </m:r>
                    <m:r>
                      <a:rPr lang="en-US" b="0" i="1" smtClean="0">
                        <a:solidFill>
                          <a:srgbClr val="FFFF99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FFFF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b="0" i="1" smtClean="0">
                                <a:solidFill>
                                  <a:srgbClr val="FFFF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rgbClr val="FFFF99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solidFill>
                              <a:srgbClr val="FFFF99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FFFF99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solidFill>
                          <a:srgbClr val="FFFF99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FFFF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FFFF99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FF99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FFFF99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solidFill>
                          <a:srgbClr val="FFFF99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FFFF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FFFF99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FF99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>
                  <a:solidFill>
                    <a:schemeClr val="tx2">
                      <a:lumMod val="90000"/>
                    </a:schemeClr>
                  </a:solidFill>
                </a:endParaRPr>
              </a:p>
              <a:p>
                <a:pPr eaLnBrk="1" hangingPunct="1">
                  <a:defRPr/>
                </a:pPr>
                <a:endParaRPr lang="en-US" sz="2800" dirty="0"/>
              </a:p>
              <a:p>
                <a:pPr eaLnBrk="1" hangingPunct="1">
                  <a:defRPr/>
                </a:pPr>
                <a:r>
                  <a:rPr lang="en-US" sz="2800" dirty="0"/>
                  <a:t>Alternatively, additive constants can be taken as the effect of a constant input.</a:t>
                </a:r>
              </a:p>
              <a:p>
                <a:pPr marL="457200" lvl="1" indent="0" eaLnBrk="1" hangingPunct="1">
                  <a:buNone/>
                  <a:defRPr/>
                </a:pPr>
                <a:r>
                  <a:rPr lang="en-US" dirty="0">
                    <a:solidFill>
                      <a:srgbClr val="81FC24"/>
                    </a:solidFill>
                  </a:rPr>
                  <a:t>Example: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FFFF99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FF99"/>
                        </a:solidFill>
                        <a:latin typeface="Cambria Math" panose="02040503050406030204" pitchFamily="18" charset="0"/>
                      </a:rPr>
                      <m:t>𝑀𝑔</m:t>
                    </m:r>
                    <m:r>
                      <a:rPr lang="en-US" i="1">
                        <a:solidFill>
                          <a:srgbClr val="FFFF99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FFFF99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acc>
                      <m:accPr>
                        <m:chr m:val="̈"/>
                        <m:ctrlPr>
                          <a:rPr lang="en-US" i="1">
                            <a:solidFill>
                              <a:srgbClr val="FFFF99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FFFF99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  <m:r>
                      <a:rPr lang="en-US" i="1" dirty="0">
                        <a:solidFill>
                          <a:srgbClr val="FFFF99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solidFill>
                          <a:srgbClr val="FFFF99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acc>
                      <m:accPr>
                        <m:chr m:val="̇"/>
                        <m:ctrlPr>
                          <a:rPr lang="en-US" i="1" dirty="0">
                            <a:solidFill>
                              <a:srgbClr val="FFFF99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rgbClr val="FFFF99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  <m:r>
                      <a:rPr lang="en-US" i="1" dirty="0">
                        <a:solidFill>
                          <a:srgbClr val="FFFF99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solidFill>
                          <a:srgbClr val="FFFF99"/>
                        </a:solidFill>
                        <a:latin typeface="Cambria Math" panose="02040503050406030204" pitchFamily="18" charset="0"/>
                      </a:rPr>
                      <m:t>𝑘𝑧</m:t>
                    </m:r>
                  </m:oMath>
                </a14:m>
                <a:r>
                  <a:rPr lang="en-US" dirty="0">
                    <a:solidFill>
                      <a:srgbClr val="FFFF99"/>
                    </a:solidFill>
                  </a:rPr>
                  <a:t>, let </a:t>
                </a:r>
              </a:p>
              <a:p>
                <a:pPr marL="457200" lvl="1" indent="0" eaLnBrk="1" hangingPunct="1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FF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FF99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FF99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FFFF9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FFFF99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0" smtClean="0">
                          <a:solidFill>
                            <a:srgbClr val="FFFF99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>
                          <a:solidFill>
                            <a:srgbClr val="FFFF99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FF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FF99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FF99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FFFF9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FF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i="1">
                                  <a:solidFill>
                                    <a:srgbClr val="FFFF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FFFF99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srgbClr val="FFFF99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FF99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0" smtClean="0">
                          <a:solidFill>
                            <a:srgbClr val="FFFF99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FFFF99"/>
                          </a:solidFill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US" b="0" i="1" smtClean="0">
                          <a:solidFill>
                            <a:srgbClr val="FFFF99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solidFill>
                            <a:srgbClr val="FFFF99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solidFill>
                            <a:srgbClr val="FFFF9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FF99"/>
                          </a:solidFill>
                          <a:latin typeface="Cambria Math" panose="02040503050406030204" pitchFamily="18" charset="0"/>
                        </a:rPr>
                        <m:t>𝑀𝑔</m:t>
                      </m:r>
                    </m:oMath>
                  </m:oMathPara>
                </a14:m>
                <a:endParaRPr lang="en-US" i="1" dirty="0">
                  <a:solidFill>
                    <a:srgbClr val="FFFF99"/>
                  </a:solidFill>
                </a:endParaRPr>
              </a:p>
              <a:p>
                <a:pPr marL="457200" lvl="1" indent="0" eaLnBrk="1" hangingPunct="1">
                  <a:buNone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260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9045" y="1124700"/>
                <a:ext cx="8606355" cy="4971300"/>
              </a:xfrm>
              <a:blipFill>
                <a:blip r:embed="rId3"/>
                <a:stretch>
                  <a:fillRect l="-567" t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3429000" y="6400800"/>
            <a:ext cx="217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60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60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60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0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Mechatronics—State Model</a:t>
            </a:r>
          </a:p>
        </p:txBody>
      </p:sp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1811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/>
              <a:t>Obtaining state equations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9045" y="1124700"/>
            <a:ext cx="8606355" cy="49713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/>
              <a:t>The Derivative Grouping method may be used when the equations contain derivatives of input variables.</a:t>
            </a:r>
          </a:p>
          <a:p>
            <a:pPr marL="457200" lvl="1" indent="0" eaLnBrk="1" hangingPunct="1">
              <a:buNone/>
              <a:defRPr/>
            </a:pPr>
            <a:r>
              <a:rPr lang="en-US" dirty="0">
                <a:solidFill>
                  <a:srgbClr val="81FC24"/>
                </a:solidFill>
              </a:rPr>
              <a:t>Example:</a:t>
            </a:r>
            <a:endParaRPr lang="en-US" dirty="0">
              <a:solidFill>
                <a:srgbClr val="FFFF99"/>
              </a:solidFill>
            </a:endParaRPr>
          </a:p>
          <a:p>
            <a:pPr marL="457200" lvl="1" indent="0" eaLnBrk="1" hangingPunct="1">
              <a:buNone/>
              <a:defRPr/>
            </a:pPr>
            <a:endParaRPr lang="en-US" dirty="0">
              <a:solidFill>
                <a:schemeClr val="tx2">
                  <a:lumMod val="90000"/>
                </a:schemeClr>
              </a:solidFill>
            </a:endParaRPr>
          </a:p>
          <a:p>
            <a:pPr marL="457200" lvl="1" indent="0" eaLnBrk="1" hangingPunct="1">
              <a:buNone/>
              <a:defRPr/>
            </a:pPr>
            <a:endParaRPr lang="en-US" dirty="0"/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3429000" y="6400800"/>
            <a:ext cx="217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1318C6-819C-4EEF-93EE-C19F4592C5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25" y="2592304"/>
            <a:ext cx="7647200" cy="367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70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9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&#10;\usepackage[usenames]{color}&#10;\pagestyle{empty}&#10;\begin{document}&#10;&#10;\end{document}&#10;"/>
  <p:tag name="TEX2PS" val="latex $(base).tex; c:\cygwin\bin\dvips -D $(res) -E -o $(base).ps $(base).dvi"/>
  <p:tag name="EXTERNALEDITCOMMAND" val="notepad %"/>
  <p:tag name="GHOSTSCRIPTCOMMAND" val="c:\cygwin\bin\gsold.exe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2"/>
  <p:tag name="DEFAULTFONTSIZE" val="10"/>
  <p:tag name="DEFAULTWIDTH" val="506"/>
  <p:tag name="DEFAULTHEIGHT" val="34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Red}&#10;\begin{eqnarray*}&#10;\dot x = Ax + Br\\&#10;y = Cx + Dr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126"/>
  <p:tag name="PICTUREFILESIZE" val="1795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Red}&#10;\begin{eqnarray*}&#10;\dot x = Ax + Br\\&#10;y = Cx + Dr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126"/>
  <p:tag name="PICTUREFILESIZE" val="179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Red}&#10;\begin{eqnarray*}&#10;\dot x = Ax + Br\\&#10;y = Cx + Dr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126"/>
  <p:tag name="PICTUREFILESIZE" val="1795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Yellow}&#10;\begin{eqnarray*}&#10;X(s) &amp; = &amp; (sI-A)^{-1}x(0) + (sI-A)^{-1}BR(s)\\&#10;x(t) &amp; = &amp; \phi(t)x(0) + \int\limits_0^t \phi(t-\tau)Br(\tau)d\tau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443"/>
  <p:tag name="PICTUREFILESIZE" val="6921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Yellow}&#10;$\phi(t) = {\cal L}^{-1}\left[(sI-A)^{-1}\right]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231"/>
  <p:tag name="PICTUREFILESIZE" val="183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Red}&#10;\begin{eqnarray*}&#10;\dot x = Ax + Br\\&#10;y = Cx + Dr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126"/>
  <p:tag name="PICTUREFILESIZE" val="1795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Red}&#10;\begin{eqnarray*}&#10;Y(s) = H(s)R(s)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168"/>
  <p:tag name="PICTUREFILESIZE" val="1401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Red}&#10;\begin{eqnarray*}&#10;\dot x = Ax + Br\\&#10;y = Cx + Dr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126"/>
  <p:tag name="PICTUREFILESIZE" val="1795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Yellow}&#10;$Y(s) = \left(C(sI-A)^{-1}B + D\right)R(s) + C(sI-A)^{-1}x(0)$&#10;&#10;\vspace*{0.2in}&#10;\centerline{\framebox{$H(s) = C(sI-A)^{-1}B + D$}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505"/>
  <p:tag name="PICTUREFILESIZE" val="67055"/>
</p:tagLst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41673</TotalTime>
  <Words>775</Words>
  <Application>Microsoft Office PowerPoint</Application>
  <PresentationFormat>On-screen Show (4:3)</PresentationFormat>
  <Paragraphs>133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Cambria Math</vt:lpstr>
      <vt:lpstr>Tahoma</vt:lpstr>
      <vt:lpstr>Times New Roman</vt:lpstr>
      <vt:lpstr>Wingdings</vt:lpstr>
      <vt:lpstr>Textured</vt:lpstr>
      <vt:lpstr>State-Space Models</vt:lpstr>
      <vt:lpstr>The State Space Representation</vt:lpstr>
      <vt:lpstr>The State Space Representation</vt:lpstr>
      <vt:lpstr>Obtaining state equations</vt:lpstr>
      <vt:lpstr>Obtaining state equations</vt:lpstr>
      <vt:lpstr>Obtaining state equations</vt:lpstr>
      <vt:lpstr>Obtaining state equations</vt:lpstr>
      <vt:lpstr>Obtaining state equations</vt:lpstr>
      <vt:lpstr>Obtaining state equations</vt:lpstr>
      <vt:lpstr>Obtaining state equations</vt:lpstr>
      <vt:lpstr>Obtaining state equations</vt:lpstr>
      <vt:lpstr>Solution of the SS Equation</vt:lpstr>
      <vt:lpstr>The Relation of SS and TF Models</vt:lpstr>
      <vt:lpstr>Transfer Function of SS Model</vt:lpstr>
    </vt:vector>
  </TitlesOfParts>
  <Company>LeTourneau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1</dc:title>
  <dc:creator>Marian Iordache</dc:creator>
  <cp:lastModifiedBy>Iordache, Marian</cp:lastModifiedBy>
  <cp:revision>129</cp:revision>
  <cp:lastPrinted>1601-01-01T00:00:00Z</cp:lastPrinted>
  <dcterms:created xsi:type="dcterms:W3CDTF">2004-08-25T22:08:53Z</dcterms:created>
  <dcterms:modified xsi:type="dcterms:W3CDTF">2019-11-23T02:34:09Z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9</vt:i4>
  </property>
</Properties>
</file>