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8"/>
  </p:notesMasterIdLst>
  <p:sldIdLst>
    <p:sldId id="382" r:id="rId2"/>
    <p:sldId id="290" r:id="rId3"/>
    <p:sldId id="299" r:id="rId4"/>
    <p:sldId id="284" r:id="rId5"/>
    <p:sldId id="286" r:id="rId6"/>
    <p:sldId id="270" r:id="rId7"/>
    <p:sldId id="287" r:id="rId8"/>
    <p:sldId id="294" r:id="rId9"/>
    <p:sldId id="298" r:id="rId10"/>
    <p:sldId id="288" r:id="rId11"/>
    <p:sldId id="295" r:id="rId12"/>
    <p:sldId id="296" r:id="rId13"/>
    <p:sldId id="289" r:id="rId14"/>
    <p:sldId id="291" r:id="rId15"/>
    <p:sldId id="292" r:id="rId16"/>
    <p:sldId id="29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6600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5" autoAdjust="0"/>
    <p:restoredTop sz="88914" autoAdjust="0"/>
  </p:normalViewPr>
  <p:slideViewPr>
    <p:cSldViewPr>
      <p:cViewPr varScale="1">
        <p:scale>
          <a:sx n="81" d="100"/>
          <a:sy n="81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747695-5DDA-4968-A181-14AB9D7D6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F4B9F55-3707-4B76-B4C6-64FDAD8A866A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FCE895C-81B6-447E-8F97-EA0924B95851}" type="slidenum">
              <a:rPr lang="en-US" altLang="en-US" sz="1200" smtClean="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DF42D16-067B-408A-9E34-69B33329B4C5}" type="slidenum">
              <a:rPr lang="en-US" altLang="en-US" sz="1200" smtClean="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251413-C04B-4985-94A0-520088871E41}" type="slidenum">
              <a:rPr lang="en-US" altLang="en-US" sz="1200" smtClean="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3F41DDC-B60D-4A75-B2DB-8E66C0DBA2E8}" type="slidenum">
              <a:rPr lang="en-US" altLang="en-US" sz="1200" smtClean="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9E9C0A0-6323-4C17-A8F7-8CE5B52637F1}" type="slidenum">
              <a:rPr lang="en-US" altLang="en-US" sz="1200" smtClean="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B06D405-2036-4729-A71A-67BBB2992231}" type="slidenum">
              <a:rPr lang="en-US" altLang="en-US" sz="1200" smtClean="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F4B9F55-3707-4B76-B4C6-64FDAD8A866A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44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CA35E4B-8E56-422C-A90B-E1C10B5DBA14}" type="slidenum">
              <a:rPr lang="en-US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1AD4D6-9018-452B-B6CF-CC214A7E904E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50B6E12-54BF-4E19-8623-819201ACF7DA}" type="slidenum">
              <a:rPr lang="en-US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485F036-4E4E-4AA8-B3B9-871A84AC1E76}" type="slidenum">
              <a:rPr lang="en-US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0070556-1234-492D-81F9-B80809079E5F}" type="slidenum">
              <a:rPr lang="en-US" altLang="en-US" sz="1200" smtClean="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04A7F60-CA59-4F4A-8E43-0F8C5151527C}" type="slidenum">
              <a:rPr lang="en-US" altLang="en-US" sz="1200" smtClean="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0D8080-1D36-4361-ACEB-431A87B61661}" type="slidenum">
              <a:rPr lang="en-US" altLang="en-US" sz="1200" smtClean="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Mention also the application of the Laplace transform on a DC to DC converter example (handout!).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1226-46E6-4737-BA63-83EA9FB71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61324-2B85-4E27-BE0A-A7A78DE20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3048-E79C-4219-B2FE-2D0377FF6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C7C0-EEA0-4B15-BCD5-A243C1CBA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89E8-EE68-4D04-B74B-08BE9D5FE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95CBA-FEC8-4B0E-8D8E-C0C6F12EA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FDBA-CD37-45CA-85F3-23F99AD17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02C7-3724-47AA-AE00-90F445C7A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BC29-8B3A-4BEF-839D-7426F1C8C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8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EA3C-33E8-4662-BE69-7FCC2BFB9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7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52C6-8019-4E74-8ADB-CE25A487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4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37C1C4-123A-4DFB-B14A-A2E60E5E4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Transfer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68365" y="4370750"/>
            <a:ext cx="8607270" cy="1295400"/>
          </a:xfrm>
        </p:spPr>
        <p:txBody>
          <a:bodyPr/>
          <a:lstStyle/>
          <a:p>
            <a:r>
              <a:rPr lang="en-US" dirty="0"/>
              <a:t>Obtaining TF Models. Transient and Steady-State Responses.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BAECE5-4CD0-43F1-A590-96BC0AA809C8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2019,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83804-BEC1-424E-A718-4BA470E7719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42900"/>
            <a:ext cx="86868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FFCCFF"/>
                </a:solidFill>
              </a:rPr>
              <a:t>What can we tell about y(t) by looking at Y(s)?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Singularities (poles)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solidFill>
                  <a:schemeClr val="folHlink"/>
                </a:solidFill>
              </a:rPr>
              <a:t>Stable response</a:t>
            </a:r>
            <a:r>
              <a:rPr lang="en-US" sz="2000"/>
              <a:t>: y(t) converges to a constant value.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>
                <a:solidFill>
                  <a:srgbClr val="99FFCC"/>
                </a:solidFill>
              </a:rPr>
              <a:t>When sY(s) has no poles in the RHP and on the imaginary axis.</a:t>
            </a:r>
            <a:r>
              <a:rPr lang="en-US" sz="180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solidFill>
                  <a:schemeClr val="folHlink"/>
                </a:solidFill>
              </a:rPr>
              <a:t>Marginally stable response</a:t>
            </a:r>
            <a:r>
              <a:rPr lang="en-US" sz="2000"/>
              <a:t>: y(t) is a bounded oscillation.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>
                <a:solidFill>
                  <a:srgbClr val="99FFCC"/>
                </a:solidFill>
              </a:rPr>
              <a:t>When sY(s) has no poles in the RHP and at the origin and has simple poles on the imaginary axis.</a:t>
            </a:r>
            <a:r>
              <a:rPr lang="en-US" sz="1800"/>
              <a:t> </a:t>
            </a:r>
            <a:endParaRPr lang="en-US" sz="1800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solidFill>
                  <a:schemeClr val="folHlink"/>
                </a:solidFill>
                <a:sym typeface="Wingdings" panose="05000000000000000000" pitchFamily="2" charset="2"/>
              </a:rPr>
              <a:t>Unstable response</a:t>
            </a:r>
            <a:r>
              <a:rPr lang="en-US" sz="2000">
                <a:sym typeface="Wingdings" panose="05000000000000000000" pitchFamily="2" charset="2"/>
              </a:rPr>
              <a:t>: y(t) is unbounded.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>
                <a:solidFill>
                  <a:srgbClr val="99FFCC"/>
                </a:solidFill>
                <a:sym typeface="Wingdings" panose="05000000000000000000" pitchFamily="2" charset="2"/>
              </a:rPr>
              <a:t>When Y(s) has poles in the RHP or multiple poles at the same location on the imaginary axis.</a:t>
            </a:r>
            <a:endParaRPr lang="en-US" sz="1800">
              <a:solidFill>
                <a:srgbClr val="99FF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 </a:t>
            </a:r>
            <a:r>
              <a:rPr lang="en-US" sz="2400">
                <a:solidFill>
                  <a:schemeClr val="folHlink"/>
                </a:solidFill>
              </a:rPr>
              <a:t>Final Value Theorem</a:t>
            </a:r>
            <a:r>
              <a:rPr lang="en-US" sz="240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/>
              <a:t>Assumes sY(s) has no poles in the RHP and on the imaginary axis.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 </a:t>
            </a:r>
            <a:r>
              <a:rPr lang="en-US" sz="2400">
                <a:solidFill>
                  <a:schemeClr val="folHlink"/>
                </a:solidFill>
              </a:rPr>
              <a:t>Initial Value Theorem</a:t>
            </a:r>
            <a:r>
              <a:rPr lang="en-US" sz="2400"/>
              <a:t>.</a:t>
            </a:r>
            <a:endParaRPr lang="en-US" sz="2800" baseline="30000">
              <a:latin typeface="cmsy1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1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1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47B96-00C8-4EDB-B8F1-096A4B59F49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828800"/>
            <a:ext cx="111442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1828800"/>
            <a:ext cx="111442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Unstable Responses</a:t>
            </a:r>
          </a:p>
        </p:txBody>
      </p:sp>
      <p:grpSp>
        <p:nvGrpSpPr>
          <p:cNvPr id="256007" name="Group 7"/>
          <p:cNvGrpSpPr>
            <a:grpSpLocks/>
          </p:cNvGrpSpPr>
          <p:nvPr/>
        </p:nvGrpSpPr>
        <p:grpSpPr bwMode="auto">
          <a:xfrm>
            <a:off x="1943100" y="2971800"/>
            <a:ext cx="2003425" cy="1052513"/>
            <a:chOff x="1224" y="1872"/>
            <a:chExt cx="1262" cy="663"/>
          </a:xfrm>
        </p:grpSpPr>
        <p:sp>
          <p:nvSpPr>
            <p:cNvPr id="29707" name="Text Box 5"/>
            <p:cNvSpPr txBox="1">
              <a:spLocks noChangeArrowheads="1"/>
            </p:cNvSpPr>
            <p:nvPr/>
          </p:nvSpPr>
          <p:spPr bwMode="auto">
            <a:xfrm>
              <a:off x="1224" y="2304"/>
              <a:ext cx="12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</a:rPr>
                <a:t>Max possible level</a:t>
              </a:r>
            </a:p>
          </p:txBody>
        </p:sp>
        <p:sp>
          <p:nvSpPr>
            <p:cNvPr id="29708" name="Line 6"/>
            <p:cNvSpPr>
              <a:spLocks noChangeShapeType="1"/>
            </p:cNvSpPr>
            <p:nvPr/>
          </p:nvSpPr>
          <p:spPr bwMode="auto">
            <a:xfrm flipV="1">
              <a:off x="1512" y="1872"/>
              <a:ext cx="288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11" name="Group 11"/>
          <p:cNvGrpSpPr>
            <a:grpSpLocks/>
          </p:cNvGrpSpPr>
          <p:nvPr/>
        </p:nvGrpSpPr>
        <p:grpSpPr bwMode="auto">
          <a:xfrm>
            <a:off x="6313488" y="3314700"/>
            <a:ext cx="1949450" cy="1143000"/>
            <a:chOff x="3977" y="2088"/>
            <a:chExt cx="1228" cy="720"/>
          </a:xfrm>
        </p:grpSpPr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3977" y="2088"/>
              <a:ext cx="1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3300"/>
                  </a:solidFill>
                </a:rPr>
                <a:t>Min possible level</a:t>
              </a:r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4176" y="2376"/>
              <a:ext cx="288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6E3C2-BF7D-4CA1-99B8-1BE6A27205F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485900"/>
            <a:ext cx="103060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485900"/>
            <a:ext cx="103060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Unstable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CD98B-5786-4215-83DC-8BDD09B842A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The Steady State Response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If the Final Value Theorem Applies: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For harmonic excitation, use the Fourier transform approach:</a:t>
            </a:r>
          </a:p>
        </p:txBody>
      </p:sp>
      <p:pic>
        <p:nvPicPr>
          <p:cNvPr id="2437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827405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1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28900"/>
            <a:ext cx="5030788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310EF-3E38-43ED-9151-66D34723079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The Steady State Response</a:t>
            </a: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8700"/>
            <a:ext cx="78867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7812" name="Group 4"/>
          <p:cNvGrpSpPr>
            <a:grpSpLocks/>
          </p:cNvGrpSpPr>
          <p:nvPr/>
        </p:nvGrpSpPr>
        <p:grpSpPr bwMode="auto">
          <a:xfrm>
            <a:off x="3314700" y="1943100"/>
            <a:ext cx="2125663" cy="1143000"/>
            <a:chOff x="2088" y="1224"/>
            <a:chExt cx="1339" cy="720"/>
          </a:xfrm>
        </p:grpSpPr>
        <p:sp>
          <p:nvSpPr>
            <p:cNvPr id="35850" name="Line 5"/>
            <p:cNvSpPr>
              <a:spLocks noChangeShapeType="1"/>
            </p:cNvSpPr>
            <p:nvPr/>
          </p:nvSpPr>
          <p:spPr bwMode="auto">
            <a:xfrm flipH="1">
              <a:off x="2088" y="1512"/>
              <a:ext cx="576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Text Box 6"/>
            <p:cNvSpPr txBox="1">
              <a:spLocks noChangeArrowheads="1"/>
            </p:cNvSpPr>
            <p:nvPr/>
          </p:nvSpPr>
          <p:spPr bwMode="auto">
            <a:xfrm>
              <a:off x="2520" y="1224"/>
              <a:ext cx="9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Transient</a:t>
              </a:r>
            </a:p>
          </p:txBody>
        </p:sp>
      </p:grpSp>
      <p:grpSp>
        <p:nvGrpSpPr>
          <p:cNvPr id="247815" name="Group 7"/>
          <p:cNvGrpSpPr>
            <a:grpSpLocks/>
          </p:cNvGrpSpPr>
          <p:nvPr/>
        </p:nvGrpSpPr>
        <p:grpSpPr bwMode="auto">
          <a:xfrm>
            <a:off x="4686300" y="3771900"/>
            <a:ext cx="2628900" cy="1257300"/>
            <a:chOff x="2952" y="2376"/>
            <a:chExt cx="1656" cy="792"/>
          </a:xfrm>
        </p:grpSpPr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 flipV="1">
              <a:off x="4032" y="2376"/>
              <a:ext cx="576" cy="576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952" y="2880"/>
              <a:ext cx="11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CC00"/>
                  </a:solidFill>
                </a:rPr>
                <a:t>Steady</a:t>
              </a:r>
              <a:r>
                <a:rPr lang="en-US" altLang="en-US" sz="2400"/>
                <a:t> </a:t>
              </a:r>
              <a:r>
                <a:rPr lang="en-US" altLang="en-US" sz="2400">
                  <a:solidFill>
                    <a:srgbClr val="00CC00"/>
                  </a:solidFill>
                </a:rPr>
                <a:t>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54668-DF82-427B-A45A-A4A8FC6036E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14400"/>
            <a:ext cx="8001000" cy="57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The Steady State Response</a:t>
            </a:r>
          </a:p>
        </p:txBody>
      </p:sp>
      <p:grpSp>
        <p:nvGrpSpPr>
          <p:cNvPr id="249860" name="Group 4"/>
          <p:cNvGrpSpPr>
            <a:grpSpLocks/>
          </p:cNvGrpSpPr>
          <p:nvPr/>
        </p:nvGrpSpPr>
        <p:grpSpPr bwMode="auto">
          <a:xfrm>
            <a:off x="2743200" y="1371600"/>
            <a:ext cx="2125663" cy="1143000"/>
            <a:chOff x="2088" y="1224"/>
            <a:chExt cx="1339" cy="720"/>
          </a:xfrm>
        </p:grpSpPr>
        <p:sp>
          <p:nvSpPr>
            <p:cNvPr id="37898" name="Line 5"/>
            <p:cNvSpPr>
              <a:spLocks noChangeShapeType="1"/>
            </p:cNvSpPr>
            <p:nvPr/>
          </p:nvSpPr>
          <p:spPr bwMode="auto">
            <a:xfrm flipH="1">
              <a:off x="2088" y="1512"/>
              <a:ext cx="576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Text Box 6"/>
            <p:cNvSpPr txBox="1">
              <a:spLocks noChangeArrowheads="1"/>
            </p:cNvSpPr>
            <p:nvPr/>
          </p:nvSpPr>
          <p:spPr bwMode="auto">
            <a:xfrm>
              <a:off x="2520" y="1224"/>
              <a:ext cx="9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Transient</a:t>
              </a:r>
            </a:p>
          </p:txBody>
        </p:sp>
      </p:grpSp>
      <p:grpSp>
        <p:nvGrpSpPr>
          <p:cNvPr id="249863" name="Group 7"/>
          <p:cNvGrpSpPr>
            <a:grpSpLocks/>
          </p:cNvGrpSpPr>
          <p:nvPr/>
        </p:nvGrpSpPr>
        <p:grpSpPr bwMode="auto">
          <a:xfrm>
            <a:off x="4000500" y="4800600"/>
            <a:ext cx="2628900" cy="1257300"/>
            <a:chOff x="2952" y="2376"/>
            <a:chExt cx="1656" cy="792"/>
          </a:xfrm>
        </p:grpSpPr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V="1">
              <a:off x="4032" y="2376"/>
              <a:ext cx="576" cy="576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2952" y="2880"/>
              <a:ext cx="11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CC00"/>
                  </a:solidFill>
                </a:rPr>
                <a:t>Steady</a:t>
              </a:r>
              <a:r>
                <a:rPr lang="en-US" altLang="en-US" sz="2400"/>
                <a:t> </a:t>
              </a:r>
              <a:r>
                <a:rPr lang="en-US" altLang="en-US" sz="2400">
                  <a:solidFill>
                    <a:srgbClr val="00CC00"/>
                  </a:solidFill>
                </a:rPr>
                <a:t>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9FF16-A22E-4A43-952B-1E7CAE17339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The Steady State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1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84652"/>
                <a:ext cx="8458200" cy="4787547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C000"/>
                    </a:solidFill>
                  </a:rPr>
                  <a:t>transient response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can be found with the inverse Laplace transform.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i="1" dirty="0">
                    <a:solidFill>
                      <a:schemeClr val="tx2"/>
                    </a:solidFill>
                  </a:rPr>
                  <a:t>It depends on initial conditions.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FFC000"/>
                    </a:solidFill>
                  </a:rPr>
                  <a:t>steady state response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dirty="0"/>
                  <a:t>Is the transient response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dirty="0"/>
                  <a:t> is a constant, it is easily found with the Final Value Theorem.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dirty="0"/>
                  <a:t>When the input is sinusoidal,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may be found with the Fourier Transform approach.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en-US" i="1" dirty="0">
                    <a:solidFill>
                      <a:schemeClr val="tx2"/>
                    </a:solidFill>
                  </a:rPr>
                  <a:t>Typically, independent of initial conditions</a:t>
                </a:r>
                <a:r>
                  <a:rPr lang="en-US" dirty="0"/>
                  <a:t>.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51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84652"/>
                <a:ext cx="8458200" cy="4787547"/>
              </a:xfrm>
              <a:blipFill>
                <a:blip r:embed="rId3"/>
                <a:stretch>
                  <a:fillRect l="-793" t="-2930" b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0F758-4B65-4706-9A9F-8663AA46BF4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System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57300"/>
                <a:ext cx="8229600" cy="41148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Consider the response (output) of a system to a given an excitation (input).</a:t>
                </a:r>
              </a:p>
              <a:p>
                <a:pPr eaLnBrk="1" hangingPunct="1">
                  <a:defRPr/>
                </a:pPr>
                <a:endParaRPr lang="en-US" sz="2800" dirty="0"/>
              </a:p>
              <a:p>
                <a:pPr eaLnBrk="1" hangingPunct="1">
                  <a:defRPr/>
                </a:pPr>
                <a:endParaRPr lang="en-US" sz="2800" dirty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sz="2800" dirty="0"/>
              </a:p>
              <a:p>
                <a:pPr eaLnBrk="1" hangingPunct="1">
                  <a:defRPr/>
                </a:pPr>
                <a:endParaRPr lang="en-US" sz="2800" dirty="0"/>
              </a:p>
              <a:p>
                <a:pPr eaLnBrk="1" hangingPunct="1">
                  <a:defRPr/>
                </a:pPr>
                <a:r>
                  <a:rPr lang="en-US" sz="2800" dirty="0"/>
                  <a:t>Note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where 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determined by the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determined by the initial conditions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Typically,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goes quickly to zero,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dirty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endParaRPr lang="en-US" baseline="30000" dirty="0">
                  <a:latin typeface="cmsy10" pitchFamily="34" charset="0"/>
                </a:endParaRPr>
              </a:p>
            </p:txBody>
          </p:sp>
        </mc:Choice>
        <mc:Fallback xmlns="">
          <p:sp>
            <p:nvSpPr>
              <p:cNvPr id="245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57300"/>
                <a:ext cx="8229600" cy="4114800"/>
              </a:xfrm>
              <a:blipFill>
                <a:blip r:embed="rId3"/>
                <a:stretch>
                  <a:fillRect l="-519" t="-1630" r="-1407" b="-2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F0022C7-1EBC-4C02-A3E7-1FEB870AE429}"/>
              </a:ext>
            </a:extLst>
          </p:cNvPr>
          <p:cNvGrpSpPr/>
          <p:nvPr/>
        </p:nvGrpSpPr>
        <p:grpSpPr>
          <a:xfrm>
            <a:off x="1035050" y="2401358"/>
            <a:ext cx="7073900" cy="1485900"/>
            <a:chOff x="1028700" y="3314700"/>
            <a:chExt cx="7073900" cy="1485900"/>
          </a:xfrm>
        </p:grpSpPr>
        <p:sp>
          <p:nvSpPr>
            <p:cNvPr id="13320" name="Rectangle 5"/>
            <p:cNvSpPr>
              <a:spLocks noChangeArrowheads="1"/>
            </p:cNvSpPr>
            <p:nvPr/>
          </p:nvSpPr>
          <p:spPr bwMode="auto">
            <a:xfrm>
              <a:off x="3086100" y="3314700"/>
              <a:ext cx="2857500" cy="1485900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FF3300"/>
                  </a:solidFill>
                </a:rPr>
                <a:t>System</a:t>
              </a:r>
            </a:p>
          </p:txBody>
        </p:sp>
        <p:sp>
          <p:nvSpPr>
            <p:cNvPr id="13321" name="Line 6"/>
            <p:cNvSpPr>
              <a:spLocks noChangeShapeType="1"/>
            </p:cNvSpPr>
            <p:nvPr/>
          </p:nvSpPr>
          <p:spPr bwMode="auto">
            <a:xfrm>
              <a:off x="1714500" y="4114800"/>
              <a:ext cx="1371600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7"/>
            <p:cNvSpPr>
              <a:spLocks noChangeShapeType="1"/>
            </p:cNvSpPr>
            <p:nvPr/>
          </p:nvSpPr>
          <p:spPr bwMode="auto">
            <a:xfrm>
              <a:off x="5943600" y="4114800"/>
              <a:ext cx="1371600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1943100" y="3543300"/>
              <a:ext cx="9080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Input</a:t>
              </a:r>
            </a:p>
          </p:txBody>
        </p:sp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6057900" y="3543300"/>
              <a:ext cx="11112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Output</a:t>
              </a:r>
            </a:p>
          </p:txBody>
        </p:sp>
        <p:sp>
          <p:nvSpPr>
            <p:cNvPr id="13325" name="Text Box 10"/>
            <p:cNvSpPr txBox="1">
              <a:spLocks noChangeArrowheads="1"/>
            </p:cNvSpPr>
            <p:nvPr/>
          </p:nvSpPr>
          <p:spPr bwMode="auto">
            <a:xfrm>
              <a:off x="1028700" y="3886200"/>
              <a:ext cx="6302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r(t)</a:t>
              </a:r>
            </a:p>
          </p:txBody>
        </p:sp>
        <p:sp>
          <p:nvSpPr>
            <p:cNvPr id="13326" name="Text Box 11"/>
            <p:cNvSpPr txBox="1">
              <a:spLocks noChangeArrowheads="1"/>
            </p:cNvSpPr>
            <p:nvPr/>
          </p:nvSpPr>
          <p:spPr bwMode="auto">
            <a:xfrm>
              <a:off x="7429500" y="3886200"/>
              <a:ext cx="6731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y(t)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0F758-4B65-4706-9A9F-8663AA46BF4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Transfer Functions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Are system models allowing to determine the response (output) of the system based on the excitation (input) of the system.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H(s) is the TF: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aseline="30000" dirty="0">
              <a:latin typeface="cmsy10" pitchFamily="34" charset="0"/>
            </a:endParaRPr>
          </a:p>
        </p:txBody>
      </p:sp>
      <p:grpSp>
        <p:nvGrpSpPr>
          <p:cNvPr id="13318" name="Group 4"/>
          <p:cNvGrpSpPr>
            <a:grpSpLocks/>
          </p:cNvGrpSpPr>
          <p:nvPr/>
        </p:nvGrpSpPr>
        <p:grpSpPr bwMode="auto">
          <a:xfrm>
            <a:off x="1028700" y="3314700"/>
            <a:ext cx="7073900" cy="1485900"/>
            <a:chOff x="360" y="2376"/>
            <a:chExt cx="4456" cy="936"/>
          </a:xfrm>
        </p:grpSpPr>
        <p:sp>
          <p:nvSpPr>
            <p:cNvPr id="13320" name="Rectangle 5"/>
            <p:cNvSpPr>
              <a:spLocks noChangeArrowheads="1"/>
            </p:cNvSpPr>
            <p:nvPr/>
          </p:nvSpPr>
          <p:spPr bwMode="auto">
            <a:xfrm>
              <a:off x="1656" y="2376"/>
              <a:ext cx="1800" cy="936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</a:rPr>
                <a:t>System</a:t>
              </a:r>
            </a:p>
          </p:txBody>
        </p:sp>
        <p:sp>
          <p:nvSpPr>
            <p:cNvPr id="13321" name="Line 6"/>
            <p:cNvSpPr>
              <a:spLocks noChangeShapeType="1"/>
            </p:cNvSpPr>
            <p:nvPr/>
          </p:nvSpPr>
          <p:spPr bwMode="auto">
            <a:xfrm>
              <a:off x="792" y="2880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7"/>
            <p:cNvSpPr>
              <a:spLocks noChangeShapeType="1"/>
            </p:cNvSpPr>
            <p:nvPr/>
          </p:nvSpPr>
          <p:spPr bwMode="auto">
            <a:xfrm>
              <a:off x="3456" y="2880"/>
              <a:ext cx="864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936" y="2520"/>
              <a:ext cx="5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Input</a:t>
              </a:r>
            </a:p>
          </p:txBody>
        </p:sp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3528" y="2520"/>
              <a:ext cx="7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Output</a:t>
              </a:r>
            </a:p>
          </p:txBody>
        </p:sp>
        <p:sp>
          <p:nvSpPr>
            <p:cNvPr id="13325" name="Text Box 10"/>
            <p:cNvSpPr txBox="1">
              <a:spLocks noChangeArrowheads="1"/>
            </p:cNvSpPr>
            <p:nvPr/>
          </p:nvSpPr>
          <p:spPr bwMode="auto">
            <a:xfrm>
              <a:off x="360" y="2736"/>
              <a:ext cx="3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r(t)</a:t>
              </a:r>
            </a:p>
          </p:txBody>
        </p:sp>
        <p:sp>
          <p:nvSpPr>
            <p:cNvPr id="13326" name="Text Box 11"/>
            <p:cNvSpPr txBox="1">
              <a:spLocks noChangeArrowheads="1"/>
            </p:cNvSpPr>
            <p:nvPr/>
          </p:nvSpPr>
          <p:spPr bwMode="auto">
            <a:xfrm>
              <a:off x="4392" y="2736"/>
              <a:ext cx="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y(t)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B6CD684-CAC4-40AE-BC94-BAB664C826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25" y="5551416"/>
            <a:ext cx="5321195" cy="5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9DA5-BD9A-4CC0-80AD-07F8FA27587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Transfer Functions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7300"/>
            <a:ext cx="8229600" cy="48387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An I/O relationship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is expressed by a TF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aseline="30000">
              <a:latin typeface="cmsy10" pitchFamily="34" charset="0"/>
            </a:endParaRPr>
          </a:p>
        </p:txBody>
      </p:sp>
      <p:pic>
        <p:nvPicPr>
          <p:cNvPr id="1536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943100"/>
            <a:ext cx="7742238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686300"/>
            <a:ext cx="75438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90161-BB9C-492F-A546-A7D5879BEE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4300"/>
            <a:ext cx="8229600" cy="1866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Recall DEQ terminology …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5900"/>
            <a:ext cx="8686800" cy="46101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chemeClr val="folHlink"/>
                </a:solidFill>
              </a:rPr>
              <a:t>Ordinary</a:t>
            </a:r>
            <a:r>
              <a:rPr lang="en-US" sz="2800"/>
              <a:t>, when no partial derivatives.</a:t>
            </a:r>
          </a:p>
          <a:p>
            <a:pPr eaLnBrk="1" hangingPunct="1">
              <a:defRPr/>
            </a:pPr>
            <a:endParaRPr lang="en-US" sz="280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2800">
                <a:solidFill>
                  <a:schemeClr val="folHlink"/>
                </a:solidFill>
              </a:rPr>
              <a:t>Linear</a:t>
            </a:r>
            <a:r>
              <a:rPr lang="en-US" sz="2800"/>
              <a:t>, if all factors depend linearly on y</a:t>
            </a:r>
            <a:r>
              <a:rPr lang="en-US" sz="2800" baseline="30000"/>
              <a:t>(0)</a:t>
            </a:r>
            <a:r>
              <a:rPr lang="en-US" sz="2800"/>
              <a:t>… y</a:t>
            </a:r>
            <a:r>
              <a:rPr lang="en-US" sz="2800" baseline="30000"/>
              <a:t>(n)</a:t>
            </a:r>
            <a:r>
              <a:rPr lang="en-US" sz="2800"/>
              <a:t>.</a:t>
            </a:r>
          </a:p>
          <a:p>
            <a:pPr lvl="1" eaLnBrk="1" hangingPunct="1">
              <a:defRPr/>
            </a:pPr>
            <a:r>
              <a:rPr lang="en-US" sz="2400"/>
              <a:t>y’’ + t</a:t>
            </a:r>
            <a:r>
              <a:rPr lang="en-US" sz="2400" baseline="30000"/>
              <a:t>2</a:t>
            </a:r>
            <a:r>
              <a:rPr lang="en-US" sz="2400"/>
              <a:t>y = r is linear</a:t>
            </a:r>
          </a:p>
          <a:p>
            <a:pPr lvl="1" eaLnBrk="1" hangingPunct="1">
              <a:defRPr/>
            </a:pPr>
            <a:r>
              <a:rPr lang="en-US" sz="2400"/>
              <a:t>yy’’+5y’ = r is nonlinear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/>
              <a:t>The LT used for ordinary linear diff eqs with constant coefficients.</a:t>
            </a:r>
          </a:p>
          <a:p>
            <a:pPr lvl="1" eaLnBrk="1" hangingPunct="1">
              <a:defRPr/>
            </a:pPr>
            <a:r>
              <a:rPr lang="en-US" sz="2400"/>
              <a:t>y’’ + t</a:t>
            </a:r>
            <a:r>
              <a:rPr lang="en-US" sz="2400" baseline="30000"/>
              <a:t>2</a:t>
            </a:r>
            <a:r>
              <a:rPr lang="en-US" sz="2400"/>
              <a:t>y = r (NO LT)</a:t>
            </a:r>
          </a:p>
          <a:p>
            <a:pPr lvl="1" eaLnBrk="1" hangingPunct="1">
              <a:defRPr/>
            </a:pPr>
            <a:r>
              <a:rPr lang="en-US" sz="2400"/>
              <a:t>y’’ + 6y = r (USE LT)</a:t>
            </a:r>
            <a:endParaRPr lang="en-US" sz="2400" baseline="30000">
              <a:latin typeface="cmsy1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C6C23-CB45-4E45-82C7-0680C4BA6DD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Transfer Functions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Describe any linear time-invariant (LTI) system. </a:t>
            </a:r>
          </a:p>
          <a:p>
            <a:pPr lvl="1" eaLnBrk="1" hangingPunct="1">
              <a:defRPr/>
            </a:pPr>
            <a:r>
              <a:rPr lang="en-US"/>
              <a:t>Linear: ar</a:t>
            </a:r>
            <a:r>
              <a:rPr lang="en-US" baseline="-25000"/>
              <a:t>1</a:t>
            </a:r>
            <a:r>
              <a:rPr lang="en-US"/>
              <a:t>+br</a:t>
            </a:r>
            <a:r>
              <a:rPr lang="en-US" baseline="-25000"/>
              <a:t>2</a:t>
            </a:r>
            <a:r>
              <a:rPr lang="en-US">
                <a:sym typeface="Wingdings" panose="05000000000000000000" pitchFamily="2" charset="2"/>
              </a:rPr>
              <a:t>ay</a:t>
            </a:r>
            <a:r>
              <a:rPr lang="en-US" baseline="-25000">
                <a:sym typeface="Wingdings" panose="05000000000000000000" pitchFamily="2" charset="2"/>
              </a:rPr>
              <a:t>1</a:t>
            </a:r>
            <a:r>
              <a:rPr lang="en-US">
                <a:sym typeface="Wingdings" panose="05000000000000000000" pitchFamily="2" charset="2"/>
              </a:rPr>
              <a:t>+by</a:t>
            </a:r>
            <a:r>
              <a:rPr lang="en-US" baseline="-25000">
                <a:sym typeface="Wingdings" panose="05000000000000000000" pitchFamily="2" charset="2"/>
              </a:rPr>
              <a:t>2</a:t>
            </a:r>
            <a:endParaRPr lang="en-US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r>
              <a:rPr lang="en-US">
                <a:sym typeface="Wingdings" panose="05000000000000000000" pitchFamily="2" charset="2"/>
              </a:rPr>
              <a:t>Time-invariant: system equations independent of time.</a:t>
            </a:r>
            <a:endParaRPr lang="en-US"/>
          </a:p>
          <a:p>
            <a:pPr eaLnBrk="1" hangingPunct="1">
              <a:defRPr/>
            </a:pPr>
            <a:r>
              <a:rPr lang="en-US"/>
              <a:t>Multiple inputs and/or outputs </a:t>
            </a:r>
            <a:r>
              <a:rPr lang="en-US">
                <a:sym typeface="Wingdings" panose="05000000000000000000" pitchFamily="2" charset="2"/>
              </a:rPr>
              <a:t> H(s) is a matrix. </a:t>
            </a: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aseline="30000">
              <a:latin typeface="cmsy1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20B4A-B12F-4663-913E-4B2678120F1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Transfer Functions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aseline="30000">
              <a:latin typeface="cmsy10" pitchFamily="34" charset="0"/>
            </a:endParaRPr>
          </a:p>
        </p:txBody>
      </p:sp>
      <p:pic>
        <p:nvPicPr>
          <p:cNvPr id="2151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376363"/>
            <a:ext cx="7970838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2B871-D8D7-4F05-A7B1-C0DF2737672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More on Transfer Functions G(s)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22960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g(t) is called the </a:t>
            </a:r>
            <a:r>
              <a:rPr lang="en-US" i="1">
                <a:solidFill>
                  <a:schemeClr val="folHlink"/>
                </a:solidFill>
              </a:rPr>
              <a:t>impulse response</a:t>
            </a:r>
            <a:r>
              <a:rPr lang="en-US" i="1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G(jw) describes the magnitude and phase shift of the steady state response to a sinewave of angular frequency w.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This property of G(jw) applies when all singularities of G(s) are in the LHP.</a:t>
            </a:r>
            <a:endParaRPr lang="en-US" baseline="30000">
              <a:latin typeface="cmsy10" pitchFamily="34" charset="0"/>
            </a:endParaRPr>
          </a:p>
        </p:txBody>
      </p:sp>
      <p:pic>
        <p:nvPicPr>
          <p:cNvPr id="25395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827405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Mechatronics—Transfer Functions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56526-8F73-4BAD-AB2F-C96BBCA8F89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Measuring Transfer Functions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22960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Using LabVIEW.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Bode analyzers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baseline="30000" dirty="0">
              <a:latin typeface="cmsy10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aseline="30000" dirty="0">
                <a:latin typeface="cmsy10" pitchFamily="34" charset="0"/>
              </a:rPr>
              <a:t>		</a:t>
            </a:r>
            <a:endParaRPr lang="en-US" baseline="30000" dirty="0">
              <a:latin typeface="cmsl10" panose="020B0500000000000000" pitchFamily="34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old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448"/>
  <p:tag name="DEFAULTHEIGHT" val="3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$y_r(t) = {\cal L}^{-1}\{H(s)R(s))\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42"/>
  <p:tag name="BOXHEIGHT" val="295"/>
  <p:tag name="BOXFONT" val="10"/>
  <p:tag name="BOXWRAP" val="False"/>
  <p:tag name="WORKAROUNDTRANSPARENCYBUG" val="False"/>
  <p:tag name="ALLOWFONTSUBSTITUTION" val="False"/>
  <p:tag name="BITMAPFORMAT" val="png256"/>
  <p:tag name="ORIGWIDTH" val="238.9805"/>
  <p:tag name="PICTUREFILESIZE" val="301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$y^{(n)} + a_{n-1}y^{(n-1)} + \dots + a_1y^\prime + a_0y =$\\ \hspace*{0.3in} $b_mr^{(m)} + b_{m-1}r^{(m-1)} + \dots b_0r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82"/>
  <p:tag name="PICTUREFILESIZE" val="478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H(s) = \frac{b_ms^m + b_{m-1}s^{m-1} + \dots b_0}{s^n + a_{n-1}s^{n-1} + \dots a_1s + a_0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256"/>
  <p:tag name="ORIGWIDTH" val="360"/>
  <p:tag name="PICTUREFILESIZE" val="402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Note that\color{Yellow}&#10;\[&#10;\hspace*{-1in} H(s) = \frac{Y(s)}{R(s)}&#10;\]&#10;assuming \underline{zero initial conditions}.&#10;&#10;$y(t) = {\cal L}^{-1}\{H(s)R(s))\}$, but&#10;&#10;\color{Lavender}&#10;$y(t)\neq H(s)r(t)$\color{Yellow}, and \color{Lavender} $y(t)\neq h(t)r(t)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42"/>
  <p:tag name="BOXHEIGHT" val="295"/>
  <p:tag name="BOXFONT" val="10"/>
  <p:tag name="BOXWRAP" val="False"/>
  <p:tag name="WORKAROUNDTRANSPARENCYBUG" val="False"/>
  <p:tag name="ALLOWFONTSUBSTITUTION" val="False"/>
  <p:tag name="BITMAPFORMAT" val="png256"/>
  <p:tag name="ORIGWIDTH" val="358"/>
  <p:tag name="PICTUREFILESIZE" val="1329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usepackage{epsfig}&#10;\pagestyle{empty}&#10;\begin{document}&#10;&#10;\begin{center}&#10;\input{fourier.pstex_t} &#10;\end{center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44"/>
  <p:tag name="PICTUREFILESIZE" val="412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usepackage{epsfig}&#10;\pagestyle{empty}&#10;\begin{document}&#10;&#10;\begin{center}&#10;\input{fourier.pstex_t} &#10;\end{center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44"/>
  <p:tag name="PICTUREFILESIZE" val="412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usepackage{epsfig}&#10;\pagestyle{empty}&#10;\begin{document}&#10;&#10;\begin{center}&#10;\input{steady.pstex_t} %test&#10;\end{center}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70"/>
  <p:tag name="PICTUREFILESIZE" val="27570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29548</TotalTime>
  <Words>742</Words>
  <Application>Microsoft Office PowerPoint</Application>
  <PresentationFormat>On-screen Show (4:3)</PresentationFormat>
  <Paragraphs>149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Cambria Math</vt:lpstr>
      <vt:lpstr>cmsl10</vt:lpstr>
      <vt:lpstr>cmsy10</vt:lpstr>
      <vt:lpstr>Tahoma</vt:lpstr>
      <vt:lpstr>Times New Roman</vt:lpstr>
      <vt:lpstr>Wingdings</vt:lpstr>
      <vt:lpstr>Textured</vt:lpstr>
      <vt:lpstr>Transfer Functions</vt:lpstr>
      <vt:lpstr>System Response</vt:lpstr>
      <vt:lpstr>Transfer Functions</vt:lpstr>
      <vt:lpstr>Transfer Functions</vt:lpstr>
      <vt:lpstr>Recall DEQ terminology …</vt:lpstr>
      <vt:lpstr>Transfer Functions</vt:lpstr>
      <vt:lpstr>Transfer Functions</vt:lpstr>
      <vt:lpstr>More on Transfer Functions G(s)</vt:lpstr>
      <vt:lpstr>Measuring Transfer Functions</vt:lpstr>
      <vt:lpstr>What can we tell about y(t) by looking at Y(s)?</vt:lpstr>
      <vt:lpstr>Unstable Responses</vt:lpstr>
      <vt:lpstr>Unstable Response</vt:lpstr>
      <vt:lpstr>The Steady State Response</vt:lpstr>
      <vt:lpstr>The Steady State Response</vt:lpstr>
      <vt:lpstr>The Steady State Response</vt:lpstr>
      <vt:lpstr>The Steady State Response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99</cp:revision>
  <cp:lastPrinted>1601-01-01T00:00:00Z</cp:lastPrinted>
  <dcterms:created xsi:type="dcterms:W3CDTF">2004-08-25T22:08:53Z</dcterms:created>
  <dcterms:modified xsi:type="dcterms:W3CDTF">2019-11-23T01:45:27Z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