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1"/>
  </p:notesMasterIdLst>
  <p:sldIdLst>
    <p:sldId id="308" r:id="rId2"/>
    <p:sldId id="289" r:id="rId3"/>
    <p:sldId id="292" r:id="rId4"/>
    <p:sldId id="293" r:id="rId5"/>
    <p:sldId id="291" r:id="rId6"/>
    <p:sldId id="29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7" r:id="rId17"/>
    <p:sldId id="304" r:id="rId18"/>
    <p:sldId id="305" r:id="rId19"/>
    <p:sldId id="30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88874" autoAdjust="0"/>
  </p:normalViewPr>
  <p:slideViewPr>
    <p:cSldViewPr>
      <p:cViewPr varScale="1">
        <p:scale>
          <a:sx n="81" d="100"/>
          <a:sy n="81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65D489-EFF9-4A4F-BF23-EF0367AF9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71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similar treatment of the inverse z-transform, see the Appendix B of K. Ogata, “Discrete-Time Control Systems”, 2</a:t>
            </a:r>
            <a:r>
              <a:rPr lang="en-US" baseline="30000" dirty="0"/>
              <a:t>nd</a:t>
            </a:r>
            <a:r>
              <a:rPr lang="en-US" dirty="0"/>
              <a:t> edition.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5D489-EFF9-4A4F-BF23-EF0367AF90B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58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Figure: </a:t>
            </a:r>
            <a:r>
              <a:rPr lang="en-US" dirty="0" err="1"/>
              <a:t>presm</a:t>
            </a:r>
            <a:r>
              <a:rPr lang="en-US" dirty="0"/>
              <a:t>/Residue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5D489-EFF9-4A4F-BF23-EF0367AF90B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2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500" y="1027906"/>
            <a:ext cx="800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4EC7-C9DC-48DD-B7D9-098E890E5E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6CE6-9E22-4EB5-9B0A-8C656C6A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Laplac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F014-95E3-4F86-B330-8189986C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685800"/>
            <a:ext cx="7086600" cy="2387600"/>
          </a:xfrm>
        </p:spPr>
        <p:txBody>
          <a:bodyPr/>
          <a:lstStyle/>
          <a:p>
            <a:r>
              <a:rPr lang="en-US" dirty="0"/>
              <a:t>Review of the Laplace Transform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ED229-5EA6-46EF-859B-5095DE636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886700" cy="571500"/>
          </a:xfrm>
        </p:spPr>
        <p:txBody>
          <a:bodyPr>
            <a:normAutofit/>
          </a:bodyPr>
          <a:lstStyle/>
          <a:p>
            <a:r>
              <a:rPr lang="en-US" dirty="0"/>
              <a:t>Applications to Differential Equations and </a:t>
            </a:r>
            <a:r>
              <a:rPr lang="en-US"/>
              <a:t>System Modeling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A19C66-B153-4CDD-ACDA-5DD814FC1D85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404136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Example—Initial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are given.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10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  <a:defRPr/>
                </a:pPr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FF5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 smtClean="0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5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889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28725" y="4403725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26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Example—In the Laplace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:endParaRPr lang="en-US" sz="8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𝑀𝑠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 algn="ctr">
                  <a:buNone/>
                  <a:defRPr/>
                </a:pPr>
                <a:endParaRPr lang="en-US" dirty="0"/>
              </a:p>
              <a:p>
                <a:pPr marL="0" indent="0" algn="ctr">
                  <a:buNone/>
                  <a:defRPr/>
                </a:pPr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28725" y="4403725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61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Example—Back to the Time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57300"/>
                <a:ext cx="8915400" cy="491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   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.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(see formula handout).</a:t>
                </a:r>
              </a:p>
              <a:p>
                <a:pPr marL="0" indent="0">
                  <a:buNone/>
                  <a:defRPr/>
                </a:pPr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 algn="ctr">
                  <a:buNone/>
                  <a:defRPr/>
                </a:pPr>
                <a:endParaRPr lang="en-US" dirty="0"/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ctr">
                  <a:buNone/>
                  <a:defRPr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0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32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57300"/>
                <a:ext cx="8915400" cy="49149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5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Calculating the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>
              <a:defRPr/>
            </a:pPr>
            <a:r>
              <a:rPr lang="en-US" dirty="0"/>
              <a:t>For direct Laplace transform</a:t>
            </a:r>
          </a:p>
          <a:p>
            <a:pPr lvl="1">
              <a:defRPr/>
            </a:pPr>
            <a:r>
              <a:rPr lang="en-US" dirty="0"/>
              <a:t>Apply the formulas on the </a:t>
            </a:r>
            <a:r>
              <a:rPr lang="en-US" dirty="0">
                <a:hlinkClick r:id="rId2" action="ppaction://hlinkfile"/>
              </a:rPr>
              <a:t>handout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For inverse Laplace transform: </a:t>
            </a:r>
          </a:p>
          <a:p>
            <a:pPr lvl="1">
              <a:defRPr/>
            </a:pPr>
            <a:r>
              <a:rPr lang="en-US" dirty="0"/>
              <a:t>Apply partial fraction decomposition first when necessary.</a:t>
            </a:r>
          </a:p>
          <a:p>
            <a:pPr lvl="1">
              <a:defRPr/>
            </a:pPr>
            <a:r>
              <a:rPr lang="en-US" dirty="0"/>
              <a:t>Apply the formulas on the </a:t>
            </a:r>
            <a:r>
              <a:rPr lang="en-US" dirty="0">
                <a:hlinkClick r:id="rId2" action="ppaction://hlinkfile"/>
              </a:rPr>
              <a:t>handout</a:t>
            </a: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Most 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0" y="1251658"/>
            <a:ext cx="6620540" cy="16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7" y="3315695"/>
            <a:ext cx="5871706" cy="9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1" y="4692035"/>
            <a:ext cx="8187874" cy="12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 </a:t>
            </a:r>
            <a:r>
              <a:rPr lang="en-US" sz="3200" dirty="0">
                <a:solidFill>
                  <a:srgbClr val="FF0000"/>
                </a:solidFill>
              </a:rPr>
              <a:t>(Optional)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are polynomials.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polynomial, it can be factored as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⋅…⋅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457200" lvl="1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are the roots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is the multiplicity of the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</a:t>
                </a:r>
                <a:r>
                  <a:rPr lang="en-US" i="1" dirty="0">
                    <a:solidFill>
                      <a:srgbClr val="0070C0"/>
                    </a:solidFill>
                  </a:rPr>
                  <a:t>residue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dirty="0"/>
                  <a:t> at the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3"/>
                <a:stretch>
                  <a:fillRect l="-1185" t="-620" b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6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A32BD-A8BD-4A50-AE92-D80D52298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" y="3086101"/>
            <a:ext cx="8452554" cy="308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LT—Justification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488" y="1257300"/>
                <a:ext cx="8644912" cy="49149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𝑖𝑅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𝑖𝑅</m:t>
                              </m:r>
                            </m:sup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sz="2400" dirty="0"/>
                  <a:t>By Cauchy’s Theorem:   		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488" y="1257300"/>
                <a:ext cx="8644912" cy="4914900"/>
              </a:xfrm>
              <a:blipFill>
                <a:blip r:embed="rId4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B8EDA4-23F6-4B6F-99FD-521B4CCBE85A}"/>
                  </a:ext>
                </a:extLst>
              </p:cNvPr>
              <p:cNvSpPr/>
              <p:nvPr/>
            </p:nvSpPr>
            <p:spPr>
              <a:xfrm>
                <a:off x="685800" y="6172200"/>
                <a:ext cx="7429499" cy="5483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400" dirty="0"/>
                  <a:t>The figure shows the curves A and B in the complex plane; the position of a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is marked by an x.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B8EDA4-23F6-4B6F-99FD-521B4CCBE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72200"/>
                <a:ext cx="7429499" cy="548355"/>
              </a:xfrm>
              <a:prstGeom prst="rect">
                <a:avLst/>
              </a:prstGeom>
              <a:blipFill>
                <a:blip r:embed="rId5"/>
                <a:stretch>
                  <a:fillRect l="-246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3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A32BD-A8BD-4A50-AE92-D80D52298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" y="3270251"/>
            <a:ext cx="8452554" cy="308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LT—Justification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The integral along the horizontal lines vanishes.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, the integral along the semicircle of A vanishes.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the integral along the semicircle of B vanishes.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3"/>
                <a:stretch>
                  <a:fillRect l="-1185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8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LT—Justification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Therefore: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In other words: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Since we use the unilateral Laplace transform, the Laplace transform is calculated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(or else the integral would not converge). Therefore,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2"/>
                <a:stretch>
                  <a:fillRect l="-1185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BC99B0-095A-42BB-BE4D-2030517BE164}"/>
                  </a:ext>
                </a:extLst>
              </p:cNvPr>
              <p:cNvSpPr/>
              <p:nvPr/>
            </p:nvSpPr>
            <p:spPr>
              <a:xfrm>
                <a:off x="2628900" y="5257800"/>
                <a:ext cx="45232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BC99B0-095A-42BB-BE4D-2030517BE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257800"/>
                <a:ext cx="4523225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9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Alternative Method for Inverse LT—Example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obtained with the bilateral Laplace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following solutions are possible: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Case 3 is the only possibility with the unilateral Laplace 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unilateral Laplace transform is used exclusively in our class.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>
                <a:blip r:embed="rId2"/>
                <a:stretch>
                  <a:fillRect l="-1037" t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System models involve differential equations.</a:t>
            </a:r>
          </a:p>
          <a:p>
            <a:pPr eaLnBrk="1" hangingPunct="1">
              <a:defRPr/>
            </a:pPr>
            <a:r>
              <a:rPr lang="en-US" sz="2400" dirty="0"/>
              <a:t>The Laplace transform provides a convenient method to solve differential equations.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Notation:</a:t>
            </a:r>
          </a:p>
          <a:p>
            <a:pPr lvl="1">
              <a:defRPr/>
            </a:pPr>
            <a:r>
              <a:rPr lang="en-US" sz="2000" dirty="0"/>
              <a:t>Lower case for time-domain functions: f(t), g(t), … </a:t>
            </a:r>
          </a:p>
          <a:p>
            <a:pPr lvl="1">
              <a:defRPr/>
            </a:pPr>
            <a:r>
              <a:rPr lang="en-US" sz="2000" dirty="0"/>
              <a:t>Upper case for their Laplace transform: F(s), G(s), …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" y="2815745"/>
            <a:ext cx="8668571" cy="17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9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7299"/>
                <a:ext cx="8229600" cy="5107413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/>
                  <a:t>The Laplace transform converts a function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f(t)</a:t>
                </a:r>
                <a:r>
                  <a:rPr lang="en-US" sz="2400" dirty="0"/>
                  <a:t> from the 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time domain</a:t>
                </a:r>
                <a:r>
                  <a:rPr lang="en-US" sz="2400" dirty="0"/>
                  <a:t> to a function </a:t>
                </a:r>
                <a:r>
                  <a:rPr lang="en-US" sz="2400" dirty="0">
                    <a:solidFill>
                      <a:schemeClr val="folHlink"/>
                    </a:solidFill>
                  </a:rPr>
                  <a:t>F(s)</a:t>
                </a:r>
                <a:r>
                  <a:rPr lang="en-US" sz="2400" dirty="0"/>
                  <a:t> in the </a:t>
                </a:r>
                <a:r>
                  <a:rPr lang="en-US" sz="2400" i="1" dirty="0">
                    <a:solidFill>
                      <a:schemeClr val="folHlink"/>
                    </a:solidFill>
                  </a:rPr>
                  <a:t>Laplace domain</a:t>
                </a:r>
                <a:r>
                  <a:rPr lang="en-US" sz="2400" dirty="0"/>
                  <a:t>.</a:t>
                </a:r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t &lt; 0 do not affect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400" b="0" dirty="0"/>
              </a:p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The Laplace domain is also known as the </a:t>
                </a:r>
                <a:r>
                  <a:rPr lang="en-US" sz="2400" i="1" dirty="0">
                    <a:solidFill>
                      <a:srgbClr val="954F72"/>
                    </a:solidFill>
                  </a:rPr>
                  <a:t>frequency domain</a:t>
                </a:r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7299"/>
                <a:ext cx="8229600" cy="5107413"/>
              </a:xfrm>
              <a:blipFill rotWithShape="0">
                <a:blip r:embed="rId3"/>
                <a:stretch>
                  <a:fillRect l="-963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30" y="2153334"/>
            <a:ext cx="3319139" cy="11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4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Step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3642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unit step function </a:t>
            </a:r>
            <a:r>
              <a:rPr lang="en-US" sz="2400" dirty="0"/>
              <a:t>is a step function defined as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09053"/>
            <a:ext cx="3888164" cy="13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23" y="947339"/>
            <a:ext cx="5568554" cy="31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7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6912"/>
                <a:ext cx="8229600" cy="5408187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endParaRPr lang="en-US" sz="2400" dirty="0"/>
              </a:p>
              <a:p>
                <a:pPr eaLnBrk="1" hangingPunct="1">
                  <a:defRPr/>
                </a:pPr>
                <a:r>
                  <a:rPr lang="en-US" sz="2400" dirty="0"/>
                  <a:t>Values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t &lt; 0 do not affect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!</a:t>
                </a:r>
              </a:p>
              <a:p>
                <a:pPr eaLnBrk="1" hangingPunct="1">
                  <a:defRPr/>
                </a:pPr>
                <a:r>
                  <a:rPr lang="en-US" sz="2400" dirty="0"/>
                  <a:t>In the context of the Laplace transform, functions are normally specified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.</a:t>
                </a:r>
                <a:endParaRPr lang="en-US" sz="2400" dirty="0"/>
              </a:p>
              <a:p>
                <a:pPr marL="457200" lvl="1" indent="0">
                  <a:buNone/>
                  <a:defRPr/>
                </a:pPr>
                <a:r>
                  <a:rPr lang="en-US" sz="1100" dirty="0"/>
                  <a:t>	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means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; 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b="0" dirty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may have any values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457200" lvl="1" indent="0">
                  <a:buNone/>
                  <a:defRPr/>
                </a:pPr>
                <a:endParaRPr lang="en-US" sz="2000" dirty="0"/>
              </a:p>
              <a:p>
                <a:pPr marL="457200" lvl="1" indent="0">
                  <a:buNone/>
                  <a:defRPr/>
                </a:pPr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00B05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means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; 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dirty="0">
                    <a:solidFill>
                      <a:srgbClr val="00B050"/>
                    </a:solidFill>
                  </a:rPr>
                  <a:t>		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dirty="0">
                    <a:solidFill>
                      <a:srgbClr val="00B050"/>
                    </a:solidFill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is the unit step function, then </a:t>
                </a:r>
              </a:p>
              <a:p>
                <a:pPr marL="457200" lvl="1" indent="0">
                  <a:buNone/>
                  <a:defRPr/>
                </a:pPr>
                <a:r>
                  <a:rPr lang="en-US" sz="2000" b="0" dirty="0">
                    <a:solidFill>
                      <a:schemeClr val="accent2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is the same as 5 (since we are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context).</a:t>
                </a:r>
              </a:p>
              <a:p>
                <a:pPr marL="457200" lvl="1" indent="0">
                  <a:buNone/>
                  <a:defRPr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6912"/>
                <a:ext cx="8229600" cy="5408187"/>
              </a:xfrm>
              <a:blipFill rotWithShape="0">
                <a:blip r:embed="rId3"/>
                <a:stretch>
                  <a:fillRect l="-96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0" y="1257300"/>
            <a:ext cx="3319139" cy="11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5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the Laplace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Assume a system of differential equations is given.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400" dirty="0"/>
              <a:t>The Laplace transform can be applied to find the unknowns beginning with time t = 0.</a:t>
            </a:r>
          </a:p>
          <a:p>
            <a:pPr lvl="1" eaLnBrk="1" hangingPunct="1">
              <a:defRPr/>
            </a:pPr>
            <a:r>
              <a:rPr lang="en-US" sz="2000" dirty="0"/>
              <a:t>Convert the equations to the Laplace domain.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Solve for the unknowns in the Laplace domain.</a:t>
            </a:r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Apply the inverse Laplace transform to convert the result to the time domain.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28" y="3552746"/>
            <a:ext cx="3347007" cy="347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73" y="1845014"/>
            <a:ext cx="6052091" cy="241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91" y="4546980"/>
            <a:ext cx="3829053" cy="4418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9" y="5829424"/>
            <a:ext cx="4632464" cy="2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1" y="1257300"/>
            <a:ext cx="8229600" cy="4914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All components are ideal:</a:t>
            </a:r>
          </a:p>
          <a:p>
            <a:pPr lvl="1">
              <a:defRPr/>
            </a:pPr>
            <a:r>
              <a:rPr lang="en-US" dirty="0"/>
              <a:t>No friction</a:t>
            </a:r>
          </a:p>
          <a:p>
            <a:pPr lvl="1">
              <a:defRPr/>
            </a:pPr>
            <a:r>
              <a:rPr lang="en-US" dirty="0"/>
              <a:t>Springs of zero mass</a:t>
            </a:r>
          </a:p>
          <a:p>
            <a:pPr>
              <a:defRPr/>
            </a:pPr>
            <a:r>
              <a:rPr lang="en-US" dirty="0"/>
              <a:t> Find the displacements as a function of time.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2" name="Picture 4" descr="ob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429000"/>
            <a:ext cx="66865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6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Given:</a:t>
                </a:r>
              </a:p>
              <a:p>
                <a:pPr lvl="1">
                  <a:defRPr/>
                </a:pPr>
                <a:r>
                  <a:rPr lang="en-US" dirty="0"/>
                  <a:t>The initial displacement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the initial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defRPr/>
                </a:pPr>
                <a:r>
                  <a:rPr lang="en-US" dirty="0"/>
                  <a:t>The force f.</a:t>
                </a:r>
              </a:p>
              <a:p>
                <a:pPr lvl="1">
                  <a:defRPr/>
                </a:pPr>
                <a:r>
                  <a:rPr lang="en-US" dirty="0"/>
                  <a:t>M and k.</a:t>
                </a:r>
              </a:p>
              <a:p>
                <a:pPr>
                  <a:defRPr/>
                </a:pPr>
                <a:r>
                  <a:rPr lang="en-US" dirty="0"/>
                  <a:t> Find the displacements as a function of time.</a:t>
                </a: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1333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64966" y="3611563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998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8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</p:spPr>
            <p:txBody>
              <a:bodyPr/>
              <a:lstStyle/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Let t = 0 at the initial moment.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Write the equations of the system.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[Initial condition calculations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.]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Convert the equations to the Laplace domain.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09600" indent="-609600">
                  <a:buFont typeface="Wingdings" panose="05000000000000000000" pitchFamily="2" charset="2"/>
                  <a:buAutoNum type="arabicPeriod"/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by inverse Laplace transform.</a:t>
                </a: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441" y="1257300"/>
                <a:ext cx="8229600" cy="4914900"/>
              </a:xfrm>
              <a:blipFill rotWithShape="0">
                <a:blip r:embed="rId2"/>
                <a:stretch>
                  <a:fillRect l="-1556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Mechatronics—The Laplace Transform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C31A1-53B1-4303-8977-B27B7729B3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28725" y="4403725"/>
            <a:ext cx="6686550" cy="1768475"/>
            <a:chOff x="936" y="2157"/>
            <a:chExt cx="4212" cy="1114"/>
          </a:xfrm>
        </p:grpSpPr>
        <p:pic>
          <p:nvPicPr>
            <p:cNvPr id="8" name="Picture 4" descr="obj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232"/>
              <a:ext cx="4212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32" y="2157"/>
              <a:ext cx="2160" cy="363"/>
              <a:chOff x="2232" y="2157"/>
              <a:chExt cx="2160" cy="363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960" y="2376"/>
                <a:ext cx="432" cy="144"/>
                <a:chOff x="4032" y="2304"/>
                <a:chExt cx="432" cy="144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232" y="2376"/>
                <a:ext cx="432" cy="144"/>
                <a:chOff x="4032" y="2304"/>
                <a:chExt cx="432" cy="144"/>
              </a:xfrm>
            </p:grpSpPr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4464" y="2304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032" y="2376"/>
                  <a:ext cx="432" cy="0"/>
                </a:xfrm>
                <a:prstGeom prst="lin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313" y="2157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104" y="2160"/>
                <a:ext cx="2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baseline="-25000">
                    <a:solidFill>
                      <a:schemeClr val="accent2"/>
                    </a:solidFill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676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.exe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13"/>
  <p:tag name="DEFAULTHEIGHT" val="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color{blue}&#10;{\small $z = 2 - e^{-t} - e^{-2t}$, $y = 4 - e^{-t}$ for all $t\geq 0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45.9607"/>
  <p:tag name="PICTUREFILESIZE" val="171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 ${\cal L}\{f(t)g(t)\}\neq F(s)G(s)$, but&#10;&#10;\vspace*{-0.2in}&#10;\framebox{${\cal L}\{f(t)*g(t)\} = F(s)G(s)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282.9605"/>
  <p:tag name="PICTUREFILESIZE" val="527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Green} &#10;${\cal L}\{1\}\neq 1$, but \framebox{${\cal L}\{1\} = \frac{1}{s}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31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blue} &#10;Example:\\ ${\cal L}\{2+3t\} = {\cal L}\{2\} + 3{\cal L}\{t\} = \frac{2}{s} + \frac{3}{s^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49.9807"/>
  <p:tag name="PICTUREFILESIZE" val="357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color{yellow}\input{Laplace.pstex_t}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53.0009"/>
  <p:tag name="PICTUREFILESIZE" val="62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&#10;\[&#10;F(s) = \int\limits_{-0}^\infty f(t)e^{-st}dt&#10;\]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339"/>
  <p:tag name="BOXFONT" val="10"/>
  <p:tag name="BOXWRAP" val="False"/>
  <p:tag name="WORKAROUNDTRANSPARENCYBUG" val="False"/>
  <p:tag name="ALLOWFONTSUBSTITUTION" val="False"/>
  <p:tag name="BITMAPFORMAT" val="png256"/>
  <p:tag name="ORIGWIDTH" val="198.9604"/>
  <p:tag name="PICTUREFILESIZE" val="229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&#10;&#10;\framebox{${\cal U}(t) = \left\{\begin{array}{l}0\quad\mbox{for }t&lt;0\\ \\1\quad\mbox{for }t\geq 0\end{array}\right.$}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339"/>
  <p:tag name="BOXFONT" val="10"/>
  <p:tag name="BOXWRAP" val="True"/>
  <p:tag name="WORKAROUNDTRANSPARENCYBUG" val="False"/>
  <p:tag name="ALLOWFONTSUBSTITUTION" val="False"/>
  <p:tag name="BITMAPFORMAT" val="png256"/>
  <p:tag name="ORIGWIDTH" val="238.9805"/>
  <p:tag name="PICTUREFILESIZE" val="328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color{yellow}\input{step.pstex_t}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91.0006"/>
  <p:tag name="PICTUREFILESIZE" val="425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&#10;&#10;\[&#10;F(s) = \int\limits_{-0}^\infty f(t)e^{-st}dt&#10;\]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339"/>
  <p:tag name="BOXFONT" val="10"/>
  <p:tag name="BOXWRAP" val="False"/>
  <p:tag name="WORKAROUNDTRANSPARENCYBUG" val="False"/>
  <p:tag name="ALLOWFONTSUBSTITUTION" val="False"/>
  <p:tag name="BITMAPFORMAT" val="png256"/>
  <p:tag name="ORIGWIDTH" val="198.9604"/>
  <p:tag name="PICTUREFILESIZE" val="229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color{blue}&#10;{\small $sZ + 2Z = Y$, $sY - 3 + Y = \mfr{4}{s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49.9605"/>
  <p:tag name="PICTUREFILESIZE" val="139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\color{blue}&#10;{\small Example: $\dot z + 2z = y$, $\dot y + y = 4$, $z(0^-) = 0$, $y(0^-) = 3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51.981"/>
  <p:tag name="PICTUREFILESIZE" val="246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color{blue}&#10;{\small $Z = \mfr{3s + 4}{s(s+1)(s+2)}$, $Y = \mfr{3s + 4}{s(s+1)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85.9605"/>
  <p:tag name="PICTUREFILESIZE" val="2481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22960</TotalTime>
  <Words>1079</Words>
  <Application>Microsoft Office PowerPoint</Application>
  <PresentationFormat>On-screen Show (4:3)</PresentationFormat>
  <Paragraphs>198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Custom Design</vt:lpstr>
      <vt:lpstr>Review of the Laplace Transform</vt:lpstr>
      <vt:lpstr>The Laplace Transform</vt:lpstr>
      <vt:lpstr>The Laplace Transform</vt:lpstr>
      <vt:lpstr>The Step Function</vt:lpstr>
      <vt:lpstr>The Laplace Transform</vt:lpstr>
      <vt:lpstr>Applying the Laplace Transform</vt:lpstr>
      <vt:lpstr>Example</vt:lpstr>
      <vt:lpstr>Example</vt:lpstr>
      <vt:lpstr>Example</vt:lpstr>
      <vt:lpstr>Example—Initial Conditions</vt:lpstr>
      <vt:lpstr>Example—In the Laplace Domain</vt:lpstr>
      <vt:lpstr>Example—Back to the Time Domain</vt:lpstr>
      <vt:lpstr>Calculating the Laplace Transform</vt:lpstr>
      <vt:lpstr>Most Common Mistakes</vt:lpstr>
      <vt:lpstr>Alternative Method for Inverse LT (Optional)</vt:lpstr>
      <vt:lpstr>Alternative Method for Inverse LT—Justification </vt:lpstr>
      <vt:lpstr>Alternative Method for Inverse LT—Justification </vt:lpstr>
      <vt:lpstr>Alternative Method for Inverse LT—Justification </vt:lpstr>
      <vt:lpstr>Alternative Method for Inverse LT—Example 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129</cp:revision>
  <cp:lastPrinted>1601-01-01T00:00:00Z</cp:lastPrinted>
  <dcterms:created xsi:type="dcterms:W3CDTF">2004-08-25T22:08:53Z</dcterms:created>
  <dcterms:modified xsi:type="dcterms:W3CDTF">2019-11-23T01:06:38Z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