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11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3"/>
  </p:notesMasterIdLst>
  <p:sldIdLst>
    <p:sldId id="382" r:id="rId2"/>
    <p:sldId id="351" r:id="rId3"/>
    <p:sldId id="352" r:id="rId4"/>
    <p:sldId id="353" r:id="rId5"/>
    <p:sldId id="354" r:id="rId6"/>
    <p:sldId id="355" r:id="rId7"/>
    <p:sldId id="357" r:id="rId8"/>
    <p:sldId id="356" r:id="rId9"/>
    <p:sldId id="358" r:id="rId10"/>
    <p:sldId id="359" r:id="rId11"/>
    <p:sldId id="370" r:id="rId12"/>
    <p:sldId id="360" r:id="rId13"/>
    <p:sldId id="369" r:id="rId14"/>
    <p:sldId id="367" r:id="rId15"/>
    <p:sldId id="361" r:id="rId16"/>
    <p:sldId id="362" r:id="rId17"/>
    <p:sldId id="363" r:id="rId18"/>
    <p:sldId id="364" r:id="rId19"/>
    <p:sldId id="368" r:id="rId20"/>
    <p:sldId id="365" r:id="rId21"/>
    <p:sldId id="366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88914" autoAdjust="0"/>
  </p:normalViewPr>
  <p:slideViewPr>
    <p:cSldViewPr>
      <p:cViewPr varScale="1">
        <p:scale>
          <a:sx n="81" d="100"/>
          <a:sy n="81" d="100"/>
        </p:scale>
        <p:origin x="119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82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22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822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fld id="{1EAFB95E-8FE2-4E92-9F25-3998F16308A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685459-6EC9-4043-A114-BA4BD2DF78A4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410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7CFA1-AE4F-4DD7-B67D-49F67FD6C09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349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9F9214C-065F-4F36-A626-1ACA970BA239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2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7CFA1-AE4F-4DD7-B67D-49F67FD6C09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65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270BD79-B1E7-492D-95BA-7289A0C8C4B0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43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3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BB4E8B-ACD0-4CC8-BA5E-EA5BC5214C0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31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1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AD0C77-11A7-4F16-BBF3-C9EB018234DA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33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3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CC3363-1CFC-4F0D-8628-6EA1265DC130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435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5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4D364C-44AC-4800-920D-A5FF86FAED87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37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7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31A29F-6C78-45DC-9C08-A8695B72B849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86CA8F-35C9-4826-AA30-A90B34A9D199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45005E-E18B-475D-B27F-98785ED7A61E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41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DD77AE-3227-44FA-BE9F-6F1749F50A7D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441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1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362C1-4354-489C-A35B-422F903FB76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41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AE29B3-9A8B-4882-A98D-3695297AA33B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16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95E33A-D0B4-42A0-BF2F-CA765A73317C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437042-462C-4DCD-BCCC-C3F6F5F3A92D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159E7AE-5CF6-482F-8FC4-2C3B25D41E71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21B994-5186-419D-B71C-DD1F5669DE9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24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4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17CFA1-AE4F-4DD7-B67D-49F67FD6C093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27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7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128007" name="Rectangle 7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8008" name="Rectangle 8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128009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899C6FA-B8FA-4A54-B3ED-22CCCC31507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Mechatronics—DC Machines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991E8ACF-CC74-445C-BD41-44615AABD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727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Mechatronics—DC Machines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D49606D4-3810-468C-9DEA-74BF0B25E0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335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Mechatronics—DC Machines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FFEF8C95-99E8-4163-BB12-3828BF2D6E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328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Mechatronics—DC Machines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5B0BDC8C-5272-4579-8B19-51C5894F2F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079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Mechatronics—DC Machines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6BBF2C12-793F-40E6-9E04-A2B5298342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783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Mechatronics—DC Machines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C024F91E-C879-4BD7-B03F-6707C835E6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351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Mechatronics—DC Machines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F6478041-FCDB-4A1F-83F9-C294A68DB7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878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Mechatronics—DC Machines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386BC204-F7A3-446F-A0D8-54FCD529A50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4128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Mechatronics—DC Machines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88023B20-2B09-45DA-B0FD-FB502299FD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0238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Mechatronics—DC Machines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 </a:t>
            </a:r>
            <a:fld id="{4DB6D883-B7E4-4FC0-9C4E-C6F17C92F6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2387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2698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12698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Mechatronics—DC Machines</a:t>
            </a:r>
          </a:p>
        </p:txBody>
      </p:sp>
      <p:sp>
        <p:nvSpPr>
          <p:cNvPr id="12698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r>
              <a:rPr lang="en-US" altLang="en-US"/>
              <a:t> </a:t>
            </a:r>
            <a:fld id="{2076E466-3482-4E44-9BF2-C142D18E64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4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4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6.png"/><Relationship Id="rId4" Type="http://schemas.openxmlformats.org/officeDocument/2006/relationships/tags" Target="../tags/tag5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10.xml"/><Relationship Id="rId7" Type="http://schemas.openxmlformats.org/officeDocument/2006/relationships/image" Target="../media/image11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7B66A-5383-4DF5-AEB2-40B4A25322A8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DC Machines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CA34A-A43A-4D16-AEE8-F613ACF46CE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268365" y="4370750"/>
            <a:ext cx="8607270" cy="1295400"/>
          </a:xfrm>
        </p:spPr>
        <p:txBody>
          <a:bodyPr/>
          <a:lstStyle/>
          <a:p>
            <a:r>
              <a:rPr lang="en-US" dirty="0"/>
              <a:t>An Introduction to DC Motors and Generators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7BAECE5-4CD0-43F1-A590-96BC0AA809C8}"/>
              </a:ext>
            </a:extLst>
          </p:cNvPr>
          <p:cNvSpPr txBox="1">
            <a:spLocks/>
          </p:cNvSpPr>
          <p:nvPr/>
        </p:nvSpPr>
        <p:spPr>
          <a:xfrm>
            <a:off x="193830" y="5666150"/>
            <a:ext cx="9218428" cy="70729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M.V. Iordache, </a:t>
            </a:r>
            <a:r>
              <a:rPr lang="en-US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EEGR3523 Mechatronics</a:t>
            </a:r>
            <a:r>
              <a:rPr lang="en-US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Spring 2019, LeTourneau University</a:t>
            </a:r>
          </a:p>
        </p:txBody>
      </p:sp>
    </p:spTree>
    <p:extLst>
      <p:ext uri="{BB962C8B-B14F-4D97-AF65-F5344CB8AC3E}">
        <p14:creationId xmlns:p14="http://schemas.microsoft.com/office/powerpoint/2010/main" val="115022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203200"/>
            <a:ext cx="8229600" cy="998538"/>
          </a:xfrm>
        </p:spPr>
        <p:txBody>
          <a:bodyPr/>
          <a:lstStyle/>
          <a:p>
            <a:r>
              <a:rPr lang="en-US" altLang="en-US" sz="3600"/>
              <a:t>Construction of DC Brushed Machines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9838"/>
            <a:ext cx="8458200" cy="5260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/>
              <a:t>With permanent magnet stator.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Flux per pole: 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With electromagnet type stator. Stator winding called </a:t>
            </a:r>
            <a:r>
              <a:rPr lang="en-US" altLang="en-US" dirty="0">
                <a:solidFill>
                  <a:schemeClr val="folHlink"/>
                </a:solidFill>
              </a:rPr>
              <a:t>field winding</a:t>
            </a:r>
            <a:r>
              <a:rPr lang="en-US" altLang="en-US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Flux per pole:</a:t>
            </a:r>
          </a:p>
          <a:p>
            <a:pPr>
              <a:lnSpc>
                <a:spcPct val="90000"/>
              </a:lnSpc>
            </a:pPr>
            <a:r>
              <a:rPr lang="en-US" altLang="en-US" dirty="0"/>
              <a:t>Field and armature winding connections:</a:t>
            </a:r>
          </a:p>
          <a:p>
            <a:pPr lvl="1">
              <a:lnSpc>
                <a:spcPct val="90000"/>
              </a:lnSpc>
            </a:pPr>
            <a:r>
              <a:rPr lang="en-US" altLang="en-US" dirty="0"/>
              <a:t>Separately excited, series, shunt, …</a:t>
            </a:r>
          </a:p>
        </p:txBody>
      </p:sp>
      <p:pic>
        <p:nvPicPr>
          <p:cNvPr id="4259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275013"/>
            <a:ext cx="191928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59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1854200"/>
            <a:ext cx="284162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203200"/>
            <a:ext cx="8229600" cy="998538"/>
          </a:xfrm>
        </p:spPr>
        <p:txBody>
          <a:bodyPr/>
          <a:lstStyle/>
          <a:p>
            <a:r>
              <a:rPr lang="en-US" altLang="en-US" sz="3600" dirty="0"/>
              <a:t>Motor Selection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9838"/>
            <a:ext cx="8458200" cy="5260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It is recommended to ensure that the load inertia is no more than 10 times the </a:t>
            </a:r>
            <a:r>
              <a:rPr lang="en-US" altLang="en-US" sz="2800" dirty="0">
                <a:solidFill>
                  <a:srgbClr val="FFC000"/>
                </a:solidFill>
              </a:rPr>
              <a:t>motor inertia</a:t>
            </a:r>
            <a:r>
              <a:rPr lang="en-US" altLang="en-US" sz="2800" dirty="0"/>
              <a:t>. 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Use the velocity profile to find the </a:t>
            </a:r>
            <a:r>
              <a:rPr lang="en-US" altLang="en-US" sz="2800" dirty="0">
                <a:solidFill>
                  <a:srgbClr val="FFC000"/>
                </a:solidFill>
              </a:rPr>
              <a:t>peak torque</a:t>
            </a:r>
            <a:r>
              <a:rPr lang="en-US" altLang="en-US" sz="2800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Any torque applied for a sufficiently long amount of time should be less than the </a:t>
            </a:r>
            <a:r>
              <a:rPr lang="en-US" altLang="en-US" sz="2800" dirty="0">
                <a:solidFill>
                  <a:srgbClr val="FFC000"/>
                </a:solidFill>
              </a:rPr>
              <a:t>continuous operation torque</a:t>
            </a:r>
            <a:r>
              <a:rPr lang="en-US" altLang="en-US" sz="2800" dirty="0"/>
              <a:t> of the motor.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If the torque changes quickly, find the </a:t>
            </a:r>
            <a:r>
              <a:rPr lang="en-US" altLang="en-US" sz="2800" dirty="0">
                <a:solidFill>
                  <a:srgbClr val="FFC000"/>
                </a:solidFill>
              </a:rPr>
              <a:t>rms torque </a:t>
            </a:r>
            <a:r>
              <a:rPr lang="en-US" altLang="en-US" sz="2800" dirty="0"/>
              <a:t>and check that it does not exceed the continuous operation torque.</a:t>
            </a:r>
          </a:p>
          <a:p>
            <a:pPr>
              <a:lnSpc>
                <a:spcPct val="90000"/>
              </a:lnSpc>
            </a:pPr>
            <a:r>
              <a:rPr lang="en-US" altLang="en-US" sz="2800" dirty="0"/>
              <a:t>Motors are damaged by heat, when they reach a high enough temperature. 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/>
              <a:t>Higher torques are possible if </a:t>
            </a:r>
            <a:r>
              <a:rPr lang="en-US" altLang="en-US" sz="2400"/>
              <a:t>the motors are </a:t>
            </a:r>
            <a:r>
              <a:rPr lang="en-US" altLang="en-US" sz="2400" dirty="0"/>
              <a:t>kept cool.</a:t>
            </a:r>
          </a:p>
        </p:txBody>
      </p:sp>
    </p:spTree>
    <p:extLst>
      <p:ext uri="{BB962C8B-B14F-4D97-AF65-F5344CB8AC3E}">
        <p14:creationId xmlns:p14="http://schemas.microsoft.com/office/powerpoint/2010/main" val="332385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sp>
        <p:nvSpPr>
          <p:cNvPr id="42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203200"/>
            <a:ext cx="8229600" cy="998538"/>
          </a:xfrm>
        </p:spPr>
        <p:txBody>
          <a:bodyPr/>
          <a:lstStyle/>
          <a:p>
            <a:r>
              <a:rPr lang="en-US" altLang="en-US" sz="4000"/>
              <a:t>Efficiency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9838"/>
            <a:ext cx="8458200" cy="5260975"/>
          </a:xfrm>
        </p:spPr>
        <p:txBody>
          <a:bodyPr/>
          <a:lstStyle/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Losses: </a:t>
            </a:r>
          </a:p>
          <a:p>
            <a:pPr lvl="1"/>
            <a:r>
              <a:rPr lang="en-US" altLang="en-US" dirty="0"/>
              <a:t>Electrical (copper and brush contact)</a:t>
            </a:r>
          </a:p>
          <a:p>
            <a:pPr lvl="1"/>
            <a:r>
              <a:rPr lang="en-US" altLang="en-US" dirty="0"/>
              <a:t>Magnetic (hysteresis and Eddy currents)</a:t>
            </a:r>
          </a:p>
          <a:p>
            <a:pPr lvl="1"/>
            <a:r>
              <a:rPr lang="en-US" altLang="en-US" dirty="0"/>
              <a:t>Mechanical (friction: bearing, brush, windage)</a:t>
            </a:r>
          </a:p>
          <a:p>
            <a:pPr lvl="1"/>
            <a:r>
              <a:rPr lang="en-US" altLang="en-US"/>
              <a:t>Stray load</a:t>
            </a:r>
          </a:p>
        </p:txBody>
      </p:sp>
      <p:pic>
        <p:nvPicPr>
          <p:cNvPr id="42803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277938"/>
            <a:ext cx="533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8037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776538"/>
            <a:ext cx="7759700" cy="315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8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8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28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28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28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80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sp>
        <p:nvSpPr>
          <p:cNvPr id="4259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203200"/>
            <a:ext cx="8229600" cy="998538"/>
          </a:xfrm>
        </p:spPr>
        <p:txBody>
          <a:bodyPr/>
          <a:lstStyle/>
          <a:p>
            <a:r>
              <a:rPr lang="en-US" altLang="en-US" sz="3600"/>
              <a:t>Construction of DC Brushed Machines</a:t>
            </a:r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39838"/>
            <a:ext cx="8458200" cy="5260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With permanent magnet stator.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Flux per pole: </a:t>
            </a:r>
          </a:p>
          <a:p>
            <a:pPr>
              <a:lnSpc>
                <a:spcPct val="90000"/>
              </a:lnSpc>
            </a:pPr>
            <a:r>
              <a:rPr lang="en-US" altLang="en-US"/>
              <a:t>With electromagnet type stator. Stator winding called </a:t>
            </a:r>
            <a:r>
              <a:rPr lang="en-US" altLang="en-US">
                <a:solidFill>
                  <a:schemeClr val="folHlink"/>
                </a:solidFill>
              </a:rPr>
              <a:t>field winding</a:t>
            </a:r>
            <a:r>
              <a:rPr lang="en-US" altLang="en-US"/>
              <a:t>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Flux per pole:</a:t>
            </a:r>
          </a:p>
          <a:p>
            <a:pPr>
              <a:lnSpc>
                <a:spcPct val="90000"/>
              </a:lnSpc>
            </a:pPr>
            <a:r>
              <a:rPr lang="en-US" altLang="en-US"/>
              <a:t>Field and armature winding connections: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Separately excited, series, shunt, …</a:t>
            </a:r>
          </a:p>
          <a:p>
            <a:pPr>
              <a:lnSpc>
                <a:spcPct val="90000"/>
              </a:lnSpc>
            </a:pPr>
            <a:r>
              <a:rPr lang="en-US" altLang="en-US"/>
              <a:t>Armature winding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folHlink"/>
                </a:solidFill>
              </a:rPr>
              <a:t>Lap</a:t>
            </a:r>
            <a:r>
              <a:rPr lang="en-US" altLang="en-US"/>
              <a:t> winding or </a:t>
            </a:r>
            <a:r>
              <a:rPr lang="en-US" altLang="en-US">
                <a:solidFill>
                  <a:schemeClr val="folHlink"/>
                </a:solidFill>
              </a:rPr>
              <a:t>wave</a:t>
            </a:r>
            <a:r>
              <a:rPr lang="en-US" altLang="en-US"/>
              <a:t> winding</a:t>
            </a:r>
          </a:p>
          <a:p>
            <a:pPr lvl="1">
              <a:lnSpc>
                <a:spcPct val="90000"/>
              </a:lnSpc>
            </a:pPr>
            <a:r>
              <a:rPr lang="en-US" altLang="en-US">
                <a:solidFill>
                  <a:schemeClr val="folHlink"/>
                </a:solidFill>
              </a:rPr>
              <a:t>Simplex</a:t>
            </a:r>
            <a:r>
              <a:rPr lang="en-US" altLang="en-US"/>
              <a:t> or </a:t>
            </a:r>
            <a:r>
              <a:rPr lang="en-US" altLang="en-US">
                <a:solidFill>
                  <a:schemeClr val="folHlink"/>
                </a:solidFill>
              </a:rPr>
              <a:t>multiplex</a:t>
            </a:r>
            <a:r>
              <a:rPr lang="en-US" altLang="en-US"/>
              <a:t>.</a:t>
            </a:r>
          </a:p>
        </p:txBody>
      </p:sp>
      <p:pic>
        <p:nvPicPr>
          <p:cNvPr id="425988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3275013"/>
            <a:ext cx="1919288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5989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0" y="1854200"/>
            <a:ext cx="2841625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672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5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5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5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5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5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5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25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25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259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59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sp>
        <p:nvSpPr>
          <p:cNvPr id="442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3863" y="165100"/>
            <a:ext cx="8229600" cy="1127125"/>
          </a:xfrm>
        </p:spPr>
        <p:txBody>
          <a:bodyPr/>
          <a:lstStyle/>
          <a:p>
            <a:r>
              <a:rPr lang="en-US" altLang="en-US" sz="3600"/>
              <a:t>Construction of DC Machines</a:t>
            </a:r>
          </a:p>
        </p:txBody>
      </p:sp>
      <p:sp>
        <p:nvSpPr>
          <p:cNvPr id="442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1963" y="1355725"/>
            <a:ext cx="8458200" cy="43815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/>
              <a:t>Several poles (p). Flux per pole: </a:t>
            </a:r>
          </a:p>
          <a:p>
            <a:pPr>
              <a:lnSpc>
                <a:spcPct val="90000"/>
              </a:lnSpc>
            </a:pPr>
            <a:r>
              <a:rPr lang="en-US" altLang="en-US"/>
              <a:t>Number of armature conductors (z).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/>
              <a:t>(Two conductors per turn.)</a:t>
            </a:r>
          </a:p>
          <a:p>
            <a:pPr>
              <a:lnSpc>
                <a:spcPct val="90000"/>
              </a:lnSpc>
            </a:pPr>
            <a:r>
              <a:rPr lang="en-US" altLang="en-US"/>
              <a:t>Number of current paths (a).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Simplex wave winding: 2 paths.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Simplex lap winding: p paths.</a:t>
            </a:r>
          </a:p>
          <a:p>
            <a:pPr lvl="1">
              <a:lnSpc>
                <a:spcPct val="90000"/>
              </a:lnSpc>
            </a:pPr>
            <a:r>
              <a:rPr lang="en-US" altLang="en-US"/>
              <a:t>Multiplex winding: PLEX times more paths.</a:t>
            </a:r>
          </a:p>
          <a:p>
            <a:pPr>
              <a:lnSpc>
                <a:spcPct val="90000"/>
              </a:lnSpc>
            </a:pPr>
            <a:r>
              <a:rPr lang="en-US" altLang="en-US"/>
              <a:t>Back e.m.f.:</a:t>
            </a:r>
          </a:p>
        </p:txBody>
      </p:sp>
      <p:pic>
        <p:nvPicPr>
          <p:cNvPr id="44237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5300" y="5426075"/>
            <a:ext cx="241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237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363" y="1470025"/>
            <a:ext cx="4064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pic>
        <p:nvPicPr>
          <p:cNvPr id="430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67992" y="114300"/>
            <a:ext cx="4608016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pic>
        <p:nvPicPr>
          <p:cNvPr id="432130" name="Picture 2" descr="simpled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98425"/>
            <a:ext cx="8001000" cy="675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pic>
        <p:nvPicPr>
          <p:cNvPr id="434178" name="Picture 2" descr="l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76213"/>
            <a:ext cx="6072188" cy="6681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pic>
        <p:nvPicPr>
          <p:cNvPr id="436226" name="Picture 2" descr="lap2d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91440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pic>
        <p:nvPicPr>
          <p:cNvPr id="444418" name="Picture 2" descr="lap2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1788"/>
            <a:ext cx="9144000" cy="36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altLang="en-US" sz="3600"/>
              <a:t>Electric Machine Components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458200" cy="4381500"/>
          </a:xfrm>
        </p:spPr>
        <p:txBody>
          <a:bodyPr/>
          <a:lstStyle/>
          <a:p>
            <a:pPr lvl="1"/>
            <a:r>
              <a:rPr lang="en-US" altLang="en-US"/>
              <a:t>Stator (fixed)</a:t>
            </a:r>
          </a:p>
          <a:p>
            <a:pPr lvl="1"/>
            <a:r>
              <a:rPr lang="en-US" altLang="en-US"/>
              <a:t>Rotor (rotating part)</a:t>
            </a:r>
          </a:p>
          <a:p>
            <a:pPr lvl="1"/>
            <a:r>
              <a:rPr lang="en-US" altLang="en-US"/>
              <a:t>Armature (main current carrying component)</a:t>
            </a:r>
          </a:p>
        </p:txBody>
      </p:sp>
      <p:pic>
        <p:nvPicPr>
          <p:cNvPr id="4096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700" y="3230313"/>
            <a:ext cx="4627563" cy="314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605" name="Line 5"/>
          <p:cNvSpPr>
            <a:spLocks noChangeShapeType="1"/>
          </p:cNvSpPr>
          <p:nvPr/>
        </p:nvSpPr>
        <p:spPr bwMode="auto">
          <a:xfrm flipH="1">
            <a:off x="6400800" y="3771900"/>
            <a:ext cx="1143000" cy="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7658100" y="3543300"/>
            <a:ext cx="992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folHlink"/>
                </a:solidFill>
              </a:rPr>
              <a:t>Stator</a:t>
            </a:r>
          </a:p>
          <a:p>
            <a:r>
              <a:rPr lang="en-US" altLang="en-US">
                <a:solidFill>
                  <a:schemeClr val="folHlink"/>
                </a:solidFill>
              </a:rPr>
              <a:t>pole</a:t>
            </a:r>
          </a:p>
        </p:txBody>
      </p:sp>
      <p:sp>
        <p:nvSpPr>
          <p:cNvPr id="409607" name="Line 7"/>
          <p:cNvSpPr>
            <a:spLocks noChangeShapeType="1"/>
          </p:cNvSpPr>
          <p:nvPr/>
        </p:nvSpPr>
        <p:spPr bwMode="auto">
          <a:xfrm flipH="1" flipV="1">
            <a:off x="5029200" y="5029200"/>
            <a:ext cx="1028700" cy="1485900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08" name="Text Box 8"/>
          <p:cNvSpPr txBox="1">
            <a:spLocks noChangeArrowheads="1"/>
          </p:cNvSpPr>
          <p:nvPr/>
        </p:nvSpPr>
        <p:spPr bwMode="auto">
          <a:xfrm>
            <a:off x="6057900" y="6400800"/>
            <a:ext cx="283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folHlink"/>
                </a:solidFill>
              </a:rPr>
              <a:t>Rotor and armature</a:t>
            </a:r>
          </a:p>
        </p:txBody>
      </p:sp>
      <p:sp>
        <p:nvSpPr>
          <p:cNvPr id="409609" name="Line 9"/>
          <p:cNvSpPr>
            <a:spLocks noChangeShapeType="1"/>
          </p:cNvSpPr>
          <p:nvPr/>
        </p:nvSpPr>
        <p:spPr bwMode="auto">
          <a:xfrm>
            <a:off x="1371600" y="5029200"/>
            <a:ext cx="914400" cy="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10" name="Text Box 10"/>
          <p:cNvSpPr txBox="1">
            <a:spLocks noChangeArrowheads="1"/>
          </p:cNvSpPr>
          <p:nvPr/>
        </p:nvSpPr>
        <p:spPr bwMode="auto">
          <a:xfrm>
            <a:off x="342900" y="4800600"/>
            <a:ext cx="992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>
                <a:solidFill>
                  <a:schemeClr val="folHlink"/>
                </a:solidFill>
              </a:rPr>
              <a:t>Stator</a:t>
            </a:r>
          </a:p>
          <a:p>
            <a:r>
              <a:rPr lang="en-US" altLang="en-US">
                <a:solidFill>
                  <a:schemeClr val="folHlink"/>
                </a:solidFill>
              </a:rPr>
              <a:t>pole</a:t>
            </a:r>
          </a:p>
        </p:txBody>
      </p:sp>
      <p:sp>
        <p:nvSpPr>
          <p:cNvPr id="409611" name="Text Box 11"/>
          <p:cNvSpPr txBox="1">
            <a:spLocks noChangeArrowheads="1"/>
          </p:cNvSpPr>
          <p:nvPr/>
        </p:nvSpPr>
        <p:spPr bwMode="auto">
          <a:xfrm>
            <a:off x="4229100" y="2628900"/>
            <a:ext cx="992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folHlink"/>
                </a:solidFill>
              </a:rPr>
              <a:t>Stator</a:t>
            </a:r>
          </a:p>
        </p:txBody>
      </p:sp>
      <p:sp>
        <p:nvSpPr>
          <p:cNvPr id="409612" name="Line 12"/>
          <p:cNvSpPr>
            <a:spLocks noChangeShapeType="1"/>
          </p:cNvSpPr>
          <p:nvPr/>
        </p:nvSpPr>
        <p:spPr bwMode="auto">
          <a:xfrm>
            <a:off x="5143500" y="2971800"/>
            <a:ext cx="1143000" cy="4572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13" name="Line 13"/>
          <p:cNvSpPr>
            <a:spLocks noChangeShapeType="1"/>
          </p:cNvSpPr>
          <p:nvPr/>
        </p:nvSpPr>
        <p:spPr bwMode="auto">
          <a:xfrm flipH="1">
            <a:off x="2857500" y="2971800"/>
            <a:ext cx="1371600" cy="457200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09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09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pic>
        <p:nvPicPr>
          <p:cNvPr id="438274" name="Picture 2" descr="w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87313"/>
            <a:ext cx="6858000" cy="668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pic>
        <p:nvPicPr>
          <p:cNvPr id="440322" name="Picture 2" descr="wavede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91440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23" name="Picture 3" descr="wav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14300"/>
            <a:ext cx="377190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/>
              <a:t>Introduction to Electric Machines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381500"/>
          </a:xfrm>
        </p:spPr>
        <p:txBody>
          <a:bodyPr/>
          <a:lstStyle/>
          <a:p>
            <a:r>
              <a:rPr lang="en-US" altLang="en-US">
                <a:solidFill>
                  <a:schemeClr val="folHlink"/>
                </a:solidFill>
              </a:rPr>
              <a:t>Back e.m.f.</a:t>
            </a:r>
            <a:r>
              <a:rPr lang="en-US" altLang="en-US"/>
              <a:t> (electromotive force)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r>
              <a:rPr lang="en-US" altLang="en-US"/>
              <a:t>Let     denote the flux per (stator) pole.</a:t>
            </a:r>
          </a:p>
        </p:txBody>
      </p:sp>
      <p:pic>
        <p:nvPicPr>
          <p:cNvPr id="41165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1676400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3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3505200"/>
            <a:ext cx="406400" cy="35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4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159250"/>
            <a:ext cx="2057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5" name="Picture 7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4927600"/>
            <a:ext cx="19812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1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1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11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pic>
        <p:nvPicPr>
          <p:cNvPr id="413698" name="Picture 2" descr="dcmot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26"/>
          <a:stretch>
            <a:fillRect/>
          </a:stretch>
        </p:blipFill>
        <p:spPr bwMode="auto">
          <a:xfrm>
            <a:off x="342900" y="457200"/>
            <a:ext cx="6457950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69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914400"/>
            <a:ext cx="20574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370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300" y="1714500"/>
            <a:ext cx="1981200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sp>
        <p:nvSpPr>
          <p:cNvPr id="415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35038"/>
          </a:xfrm>
        </p:spPr>
        <p:txBody>
          <a:bodyPr/>
          <a:lstStyle/>
          <a:p>
            <a:r>
              <a:rPr lang="en-US" altLang="en-US" sz="3600"/>
              <a:t>Without commutation …</a:t>
            </a: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381500"/>
          </a:xfrm>
        </p:spPr>
        <p:txBody>
          <a:bodyPr/>
          <a:lstStyle/>
          <a:p>
            <a:r>
              <a:rPr lang="en-US" altLang="en-US"/>
              <a:t>The average of the generated torque is 0!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415748" name="Picture 4" descr="tplot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400300"/>
            <a:ext cx="8543925" cy="370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5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pic>
        <p:nvPicPr>
          <p:cNvPr id="417794" name="Picture 2" descr="dcmot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57200"/>
            <a:ext cx="8972550" cy="5783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35038"/>
          </a:xfrm>
        </p:spPr>
        <p:txBody>
          <a:bodyPr/>
          <a:lstStyle/>
          <a:p>
            <a:r>
              <a:rPr lang="en-US" altLang="en-US" sz="3600"/>
              <a:t>With commutation …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381500"/>
          </a:xfrm>
        </p:spPr>
        <p:txBody>
          <a:bodyPr/>
          <a:lstStyle/>
          <a:p>
            <a:r>
              <a:rPr lang="en-US" altLang="en-US"/>
              <a:t>Nonzero average torque.</a:t>
            </a:r>
          </a:p>
          <a:p>
            <a:r>
              <a:rPr lang="en-US" altLang="en-US"/>
              <a:t>DC generators …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421892" name="Picture 4" descr="tplo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" y="3121025"/>
            <a:ext cx="864235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1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21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62000"/>
          </a:xfrm>
        </p:spPr>
        <p:txBody>
          <a:bodyPr/>
          <a:lstStyle/>
          <a:p>
            <a:r>
              <a:rPr lang="en-US" altLang="en-US" sz="3600"/>
              <a:t>Electric Machine Components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09650"/>
            <a:ext cx="8458200" cy="4514850"/>
          </a:xfrm>
        </p:spPr>
        <p:txBody>
          <a:bodyPr/>
          <a:lstStyle/>
          <a:p>
            <a:pPr lvl="1"/>
            <a:r>
              <a:rPr lang="en-US" altLang="en-US"/>
              <a:t>Stator and rotor</a:t>
            </a:r>
          </a:p>
          <a:p>
            <a:pPr lvl="1"/>
            <a:r>
              <a:rPr lang="en-US" altLang="en-US">
                <a:solidFill>
                  <a:schemeClr val="folHlink"/>
                </a:solidFill>
              </a:rPr>
              <a:t>Commutator</a:t>
            </a:r>
            <a:r>
              <a:rPr lang="en-US" altLang="en-US"/>
              <a:t>: attached to rotor. Consists of </a:t>
            </a:r>
            <a:r>
              <a:rPr lang="en-US" altLang="en-US">
                <a:solidFill>
                  <a:schemeClr val="folHlink"/>
                </a:solidFill>
              </a:rPr>
              <a:t>brushes</a:t>
            </a:r>
            <a:r>
              <a:rPr lang="en-US" altLang="en-US"/>
              <a:t> and </a:t>
            </a:r>
            <a:r>
              <a:rPr lang="en-US" altLang="en-US">
                <a:solidFill>
                  <a:schemeClr val="folHlink"/>
                </a:solidFill>
              </a:rPr>
              <a:t>commutator segments</a:t>
            </a:r>
            <a:r>
              <a:rPr lang="en-US" altLang="en-US"/>
              <a:t>.</a:t>
            </a:r>
          </a:p>
        </p:txBody>
      </p:sp>
      <p:pic>
        <p:nvPicPr>
          <p:cNvPr id="4198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71700" y="3230313"/>
            <a:ext cx="4627563" cy="314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45" name="Line 5"/>
          <p:cNvSpPr>
            <a:spLocks noChangeShapeType="1"/>
          </p:cNvSpPr>
          <p:nvPr/>
        </p:nvSpPr>
        <p:spPr bwMode="auto">
          <a:xfrm flipH="1" flipV="1">
            <a:off x="4840288" y="5848350"/>
            <a:ext cx="1217612" cy="666750"/>
          </a:xfrm>
          <a:prstGeom prst="line">
            <a:avLst/>
          </a:prstGeom>
          <a:noFill/>
          <a:ln w="15875">
            <a:solidFill>
              <a:srgbClr val="FF33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46" name="Text Box 6"/>
          <p:cNvSpPr txBox="1">
            <a:spLocks noChangeArrowheads="1"/>
          </p:cNvSpPr>
          <p:nvPr/>
        </p:nvSpPr>
        <p:spPr bwMode="auto">
          <a:xfrm>
            <a:off x="6184900" y="6400800"/>
            <a:ext cx="94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Brush</a:t>
            </a:r>
          </a:p>
        </p:txBody>
      </p:sp>
      <p:sp>
        <p:nvSpPr>
          <p:cNvPr id="419847" name="Text Box 7"/>
          <p:cNvSpPr txBox="1">
            <a:spLocks noChangeArrowheads="1"/>
          </p:cNvSpPr>
          <p:nvPr/>
        </p:nvSpPr>
        <p:spPr bwMode="auto">
          <a:xfrm>
            <a:off x="1192213" y="2622550"/>
            <a:ext cx="3235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58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Commutator segments</a:t>
            </a:r>
          </a:p>
        </p:txBody>
      </p:sp>
      <p:sp>
        <p:nvSpPr>
          <p:cNvPr id="419848" name="Line 8"/>
          <p:cNvSpPr>
            <a:spLocks noChangeShapeType="1"/>
          </p:cNvSpPr>
          <p:nvPr/>
        </p:nvSpPr>
        <p:spPr bwMode="auto">
          <a:xfrm>
            <a:off x="4071938" y="3044825"/>
            <a:ext cx="500062" cy="1228725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49" name="Line 9"/>
          <p:cNvSpPr>
            <a:spLocks noChangeShapeType="1"/>
          </p:cNvSpPr>
          <p:nvPr/>
        </p:nvSpPr>
        <p:spPr bwMode="auto">
          <a:xfrm>
            <a:off x="3611563" y="3044825"/>
            <a:ext cx="730250" cy="1228725"/>
          </a:xfrm>
          <a:prstGeom prst="line">
            <a:avLst/>
          </a:prstGeom>
          <a:noFill/>
          <a:ln w="15875">
            <a:solidFill>
              <a:srgbClr val="FF6600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19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Mechatronics—DC Machines</a:t>
            </a:r>
          </a:p>
        </p:txBody>
      </p:sp>
      <p:sp>
        <p:nvSpPr>
          <p:cNvPr id="423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1963" y="203200"/>
            <a:ext cx="8229600" cy="998538"/>
          </a:xfrm>
        </p:spPr>
        <p:txBody>
          <a:bodyPr/>
          <a:lstStyle/>
          <a:p>
            <a:r>
              <a:rPr lang="en-US" altLang="en-US" sz="3600"/>
              <a:t>Introduction to Electric Machines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381500"/>
          </a:xfrm>
        </p:spPr>
        <p:txBody>
          <a:bodyPr/>
          <a:lstStyle/>
          <a:p>
            <a:r>
              <a:rPr lang="en-US" altLang="en-US"/>
              <a:t>Back e.m.f.: proportional to speed and flux per pole.</a:t>
            </a:r>
          </a:p>
          <a:p>
            <a:endParaRPr lang="en-US" altLang="en-US"/>
          </a:p>
          <a:p>
            <a:r>
              <a:rPr lang="en-US" altLang="en-US"/>
              <a:t>Torque: proportional to current and flux per pole.</a:t>
            </a:r>
          </a:p>
          <a:p>
            <a:endParaRPr lang="en-US" altLang="en-US"/>
          </a:p>
          <a:p>
            <a:r>
              <a:rPr lang="en-US" altLang="en-US"/>
              <a:t>Thus,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/>
          </a:p>
        </p:txBody>
      </p:sp>
      <p:pic>
        <p:nvPicPr>
          <p:cNvPr id="42394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743200"/>
            <a:ext cx="25146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3941" name="Picture 5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00" y="4457700"/>
            <a:ext cx="23368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3942" name="Picture 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626100"/>
            <a:ext cx="2108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23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23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23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23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23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23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939" grpId="0" uiExpand="1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&#10;\usepackage[usenames]{color}&#10;\pagestyle{empty}&#10;\begin{document}&#10;&#10;\end{document}&#10;"/>
  <p:tag name="TEX2PS" val="latex $(base).tex; c:\cygwin\bin\dvips -D $(res) -E -o $(base).ps $(base).dvi"/>
  <p:tag name="EXTERNALEDITCOMMAND" val="notepad %"/>
  <p:tag name="GHOSTSCRIPTCOMMAND" val="c:\cygwin\bin\gsold.exe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506"/>
  <p:tag name="DEFAULTHEIGHT" val="34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T\omega = Ei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83"/>
  <p:tag name="PICTUREFILESIZE" val="56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\Phi = k_fi_f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87"/>
  <p:tag name="PICTUREFILESIZE" val="691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\Phi = \mbox{constant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35"/>
  <p:tag name="PICTUREFILESIZE" val="955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efficiency = \frac{\mbox{power output}}{\mbox{power input}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268"/>
  <p:tag name="PICTUREFILESIZE" val="3365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\mbox{power input} = \mbox{power output} + \mbox{lost power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418"/>
  <p:tag name="PICTUREFILESIZE" val="2958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\Phi = k_fi_f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87"/>
  <p:tag name="PICTUREFILESIZE" val="691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\Phi = \mbox{constant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35"/>
  <p:tag name="PICTUREFILESIZE" val="955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$E = \frac{zp\Phi}{2\pi a}\omega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95"/>
  <p:tag name="PICTUREFILESIZE" val="982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$\Phi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6"/>
  <p:tag name="PICTUREFILESIZE" val="215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e = \frac{d\phi}{dt}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66"/>
  <p:tag name="PICTUREFILESIZE" val="782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$\Phi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16"/>
  <p:tag name="PICTUREFILESIZE" val="215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$e\propto\Phi,\,\omega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642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$\tau\propto\Phi,\,i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78"/>
  <p:tag name="PICTUREFILESIZE" val="593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$e\propto\Phi,\,\omega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81"/>
  <p:tag name="PICTUREFILESIZE" val="642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$\tau\propto\Phi,\,i$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78"/>
  <p:tag name="PICTUREFILESIZE" val="593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E = k_a\Phi\omega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99"/>
  <p:tag name="PICTUREFILESIZE" val="763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[usenames]{color}&#10;\pagestyle{empty}&#10;\begin{document}&#10;\color{yellow}&#10;\[&#10;T = k_a\Phi i&#10;\]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506"/>
  <p:tag name="BOXHEIGHT" val="346"/>
  <p:tag name="BOXFONT" val="10"/>
  <p:tag name="BOXWRAP" val="False"/>
  <p:tag name="WORKAROUNDTRANSPARENCYBUG" val="False"/>
  <p:tag name="ALLOWFONTSUBSTITUTION" val="False"/>
  <p:tag name="BITMAPFORMAT" val="png256"/>
  <p:tag name="ORIGWIDTH" val="92"/>
  <p:tag name="PICTUREFILESIZE" val="7061"/>
</p:tagLst>
</file>

<file path=ppt/theme/theme1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anose="020B0604030504040204" pitchFamily="34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79846</TotalTime>
  <Words>538</Words>
  <Application>Microsoft Office PowerPoint</Application>
  <PresentationFormat>On-screen Show (4:3)</PresentationFormat>
  <Paragraphs>117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Tahoma</vt:lpstr>
      <vt:lpstr>Times New Roman</vt:lpstr>
      <vt:lpstr>Wingdings</vt:lpstr>
      <vt:lpstr>Textured</vt:lpstr>
      <vt:lpstr>DC Machines</vt:lpstr>
      <vt:lpstr>Electric Machine Components</vt:lpstr>
      <vt:lpstr>Introduction to Electric Machines</vt:lpstr>
      <vt:lpstr>PowerPoint Presentation</vt:lpstr>
      <vt:lpstr>Without commutation …</vt:lpstr>
      <vt:lpstr>PowerPoint Presentation</vt:lpstr>
      <vt:lpstr>With commutation …</vt:lpstr>
      <vt:lpstr>Electric Machine Components</vt:lpstr>
      <vt:lpstr>Introduction to Electric Machines</vt:lpstr>
      <vt:lpstr>Construction of DC Brushed Machines</vt:lpstr>
      <vt:lpstr>Motor Selection</vt:lpstr>
      <vt:lpstr>Efficiency</vt:lpstr>
      <vt:lpstr>Construction of DC Brushed Machines</vt:lpstr>
      <vt:lpstr>Construction of DC Machines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LeTourneau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 1</dc:title>
  <dc:creator>Marian Iordache</dc:creator>
  <cp:lastModifiedBy>Iordache, Marian</cp:lastModifiedBy>
  <cp:revision>115</cp:revision>
  <cp:lastPrinted>1601-01-01T00:00:00Z</cp:lastPrinted>
  <dcterms:created xsi:type="dcterms:W3CDTF">2004-08-25T22:08:53Z</dcterms:created>
  <dcterms:modified xsi:type="dcterms:W3CDTF">2019-11-23T03:39:00Z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9</vt:i4>
  </property>
</Properties>
</file>