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1"/>
  </p:notesMasterIdLst>
  <p:sldIdLst>
    <p:sldId id="382" r:id="rId2"/>
    <p:sldId id="321" r:id="rId3"/>
    <p:sldId id="322" r:id="rId4"/>
    <p:sldId id="323" r:id="rId5"/>
    <p:sldId id="324" r:id="rId6"/>
    <p:sldId id="325" r:id="rId7"/>
    <p:sldId id="326" r:id="rId8"/>
    <p:sldId id="332" r:id="rId9"/>
    <p:sldId id="316" r:id="rId10"/>
    <p:sldId id="339" r:id="rId11"/>
    <p:sldId id="317" r:id="rId12"/>
    <p:sldId id="337" r:id="rId13"/>
    <p:sldId id="330" r:id="rId14"/>
    <p:sldId id="318" r:id="rId15"/>
    <p:sldId id="338" r:id="rId16"/>
    <p:sldId id="331" r:id="rId17"/>
    <p:sldId id="334" r:id="rId18"/>
    <p:sldId id="335" r:id="rId19"/>
    <p:sldId id="33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FF9900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8914" autoAdjust="0"/>
  </p:normalViewPr>
  <p:slideViewPr>
    <p:cSldViewPr>
      <p:cViewPr varScale="1">
        <p:scale>
          <a:sx n="81" d="100"/>
          <a:sy n="81" d="100"/>
        </p:scale>
        <p:origin x="11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17226A5-CB1A-4BC2-9CDB-3EDF3F78EA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55FDA28-B5C2-4770-A82C-783608F96778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9A0C133-7947-47C3-87FA-3D28C9156DD2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27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24EB72-74F2-47F5-8DB6-E8D47A283EFA}" type="slidenum">
              <a:rPr lang="en-US" altLang="en-US" sz="1200">
                <a:latin typeface="Arial" panose="020B0604020202020204" pitchFamily="34" charset="0"/>
              </a:rPr>
              <a:pPr/>
              <a:t>13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D5D773-A58A-4309-B56F-B9A3C3F14774}" type="slidenum">
              <a:rPr lang="en-US" altLang="en-US" sz="1200">
                <a:latin typeface="Arial" panose="020B0604020202020204" pitchFamily="34" charset="0"/>
              </a:rPr>
              <a:pPr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75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CDD4A5-4544-45FD-871C-30412EBF825F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50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68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4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6849C9D-17E7-4090-AB22-7CE96919650D}" type="slidenum">
              <a:rPr lang="en-US" altLang="en-US" sz="1200">
                <a:latin typeface="Arial" panose="020B0604020202020204" pitchFamily="34" charset="0"/>
              </a:rPr>
              <a:pPr/>
              <a:t>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1C51F3-C3A3-4AA5-80B2-FB2CC647BB97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9197386-374F-4427-A10E-603038AF6520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F1C56BF-A855-4F23-9FBC-F6ABBD65720F}" type="slidenum">
              <a:rPr lang="en-US" altLang="en-US" sz="1200">
                <a:latin typeface="Arial" panose="020B0604020202020204" pitchFamily="34" charset="0"/>
              </a:rPr>
              <a:pPr/>
              <a:t>6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C81B944-CF2F-434A-9B10-5DAAD21BA3CC}" type="slidenum">
              <a:rPr lang="en-US" altLang="en-US" sz="1200"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35EFCE1-40DA-4765-BC53-6519E093E81B}" type="slidenum">
              <a:rPr lang="en-US" altLang="en-US" sz="1200"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F224E5-D356-43BA-A085-6A2E961FA96E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807CA90-97B2-4399-9CDB-A9D195846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E5E4DF-C768-4702-8537-73118A1C8C4B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E19F98E-38A7-4E0F-8453-814C28DB3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B9A8C67-679A-4A3D-B44B-82112208F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D2A3E-BC55-45A1-8829-D0DA0EB01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5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FDC0DE94-C9BE-43DC-AC23-0EC86EF1C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82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59A07662-11E1-47D2-A7E5-C7E856DD4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23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AECF1A73-676F-4F1E-B79D-E69FDD60B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61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F90D15AF-5C22-4772-8971-9799A7AFD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99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C294A0F7-C835-4DD1-B887-177D8B370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2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526B4EE6-D742-49B1-B0C4-6B68662E3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50C1490E-3A43-4308-8447-FBFABA4AA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34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7172E769-8EC5-444C-BAA2-AFD6C08CB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87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ED48409F-3E76-4098-AA44-A5C7B4477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BB1DE4EA-368B-4512-A83F-6DA7BB649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3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 </a:t>
            </a:r>
            <a:fld id="{2298105E-C44F-4602-8BE0-E8439C4D0B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5.xml"/><Relationship Id="rId7" Type="http://schemas.openxmlformats.org/officeDocument/2006/relationships/image" Target="../media/image1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16.xm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0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Time-Response Specifications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8365" y="4370750"/>
            <a:ext cx="8607270" cy="1295400"/>
          </a:xfrm>
        </p:spPr>
        <p:txBody>
          <a:bodyPr/>
          <a:lstStyle/>
          <a:p>
            <a:r>
              <a:rPr lang="en-US" dirty="0"/>
              <a:t>First and Second Order Systems. First and Second Order Approximations.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AECE5-4CD0-43F1-A590-96BC0AA809C8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Approximations—Principle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42901" y="1066800"/>
                <a:ext cx="8618538" cy="5178425"/>
              </a:xfrm>
              <a:noFill/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Assume that the highlighted terms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may be neglected.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endParaRPr lang="en-US" sz="1200" dirty="0"/>
              </a:p>
              <a:p>
                <a:pPr eaLnBrk="1" hangingPunct="1">
                  <a:defRPr/>
                </a:pPr>
                <a:r>
                  <a:rPr lang="en-US" sz="2800" dirty="0"/>
                  <a:t>The approximate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is obtained by replacing the neglected terms with their DC gain:</a:t>
                </a:r>
              </a:p>
              <a:p>
                <a:pPr eaLnBrk="1" hangingPunct="1">
                  <a:defRPr/>
                </a:pPr>
                <a:endParaRPr lang="en-US" sz="16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2901" y="1066800"/>
                <a:ext cx="8618538" cy="5178425"/>
              </a:xfrm>
              <a:blipFill>
                <a:blip r:embed="rId3"/>
                <a:stretch>
                  <a:fillRect l="-495" t="-1413" r="-1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2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Dominant Poles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06475"/>
            <a:ext cx="8550275" cy="5394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Assume pole-zero plot of </a:t>
            </a:r>
            <a:r>
              <a:rPr lang="en-US">
                <a:solidFill>
                  <a:schemeClr val="folHlink"/>
                </a:solidFill>
              </a:rPr>
              <a:t>stable</a:t>
            </a:r>
            <a:r>
              <a:rPr lang="en-US"/>
              <a:t> system.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 sz="2800"/>
              <a:t>Real dominant pole </a:t>
            </a:r>
            <a:r>
              <a:rPr lang="en-US" sz="2800">
                <a:sym typeface="Wingdings" pitchFamily="2" charset="2"/>
              </a:rPr>
              <a:t> 1</a:t>
            </a:r>
            <a:r>
              <a:rPr lang="en-US" sz="2800" baseline="30000">
                <a:sym typeface="Wingdings" pitchFamily="2" charset="2"/>
              </a:rPr>
              <a:t>st</a:t>
            </a:r>
            <a:r>
              <a:rPr lang="en-US" sz="2800">
                <a:sym typeface="Wingdings" pitchFamily="2" charset="2"/>
              </a:rPr>
              <a:t> order approxim.:</a:t>
            </a:r>
            <a:endParaRPr lang="en-US" sz="2800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V="1">
            <a:off x="4525963" y="1646238"/>
            <a:ext cx="0" cy="2743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>
            <a:off x="501650" y="3659188"/>
            <a:ext cx="6035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9" name="Group 6"/>
          <p:cNvGrpSpPr>
            <a:grpSpLocks/>
          </p:cNvGrpSpPr>
          <p:nvPr/>
        </p:nvGrpSpPr>
        <p:grpSpPr bwMode="auto">
          <a:xfrm>
            <a:off x="3932238" y="3611563"/>
            <a:ext cx="92075" cy="92075"/>
            <a:chOff x="3139" y="1728"/>
            <a:chExt cx="58" cy="58"/>
          </a:xfrm>
        </p:grpSpPr>
        <p:sp>
          <p:nvSpPr>
            <p:cNvPr id="13339" name="Line 7"/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8"/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9"/>
          <p:cNvGrpSpPr>
            <a:grpSpLocks/>
          </p:cNvGrpSpPr>
          <p:nvPr/>
        </p:nvGrpSpPr>
        <p:grpSpPr bwMode="auto">
          <a:xfrm>
            <a:off x="2879725" y="3613150"/>
            <a:ext cx="92075" cy="92075"/>
            <a:chOff x="2448" y="2822"/>
            <a:chExt cx="58" cy="58"/>
          </a:xfrm>
        </p:grpSpPr>
        <p:sp>
          <p:nvSpPr>
            <p:cNvPr id="13337" name="Line 10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1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1" name="Group 12"/>
          <p:cNvGrpSpPr>
            <a:grpSpLocks/>
          </p:cNvGrpSpPr>
          <p:nvPr/>
        </p:nvGrpSpPr>
        <p:grpSpPr bwMode="auto">
          <a:xfrm>
            <a:off x="2468563" y="3795713"/>
            <a:ext cx="92075" cy="92075"/>
            <a:chOff x="2448" y="2822"/>
            <a:chExt cx="58" cy="58"/>
          </a:xfrm>
        </p:grpSpPr>
        <p:sp>
          <p:nvSpPr>
            <p:cNvPr id="13335" name="Line 13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14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2" name="Group 15"/>
          <p:cNvGrpSpPr>
            <a:grpSpLocks/>
          </p:cNvGrpSpPr>
          <p:nvPr/>
        </p:nvGrpSpPr>
        <p:grpSpPr bwMode="auto">
          <a:xfrm>
            <a:off x="2468563" y="3475038"/>
            <a:ext cx="92075" cy="92075"/>
            <a:chOff x="2448" y="2822"/>
            <a:chExt cx="58" cy="58"/>
          </a:xfrm>
        </p:grpSpPr>
        <p:sp>
          <p:nvSpPr>
            <p:cNvPr id="13333" name="Line 16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7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3" name="Group 18"/>
          <p:cNvGrpSpPr>
            <a:grpSpLocks/>
          </p:cNvGrpSpPr>
          <p:nvPr/>
        </p:nvGrpSpPr>
        <p:grpSpPr bwMode="auto">
          <a:xfrm>
            <a:off x="1371600" y="3613150"/>
            <a:ext cx="92075" cy="92075"/>
            <a:chOff x="2448" y="2822"/>
            <a:chExt cx="58" cy="58"/>
          </a:xfrm>
        </p:grpSpPr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4" name="Oval 21"/>
          <p:cNvSpPr>
            <a:spLocks noChangeArrowheads="1"/>
          </p:cNvSpPr>
          <p:nvPr/>
        </p:nvSpPr>
        <p:spPr bwMode="auto">
          <a:xfrm>
            <a:off x="1782763" y="3613150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325" name="Oval 22"/>
          <p:cNvSpPr>
            <a:spLocks noChangeArrowheads="1"/>
          </p:cNvSpPr>
          <p:nvPr/>
        </p:nvSpPr>
        <p:spPr bwMode="auto">
          <a:xfrm>
            <a:off x="776288" y="3613150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114800" y="1828800"/>
            <a:ext cx="2801938" cy="1736725"/>
            <a:chOff x="2592" y="1152"/>
            <a:chExt cx="1765" cy="1094"/>
          </a:xfrm>
        </p:grpSpPr>
        <p:sp>
          <p:nvSpPr>
            <p:cNvPr id="13329" name="Line 24"/>
            <p:cNvSpPr>
              <a:spLocks noChangeShapeType="1"/>
            </p:cNvSpPr>
            <p:nvPr/>
          </p:nvSpPr>
          <p:spPr bwMode="auto">
            <a:xfrm flipH="1">
              <a:off x="2592" y="1440"/>
              <a:ext cx="863" cy="806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Text Box 25"/>
            <p:cNvSpPr txBox="1">
              <a:spLocks noChangeArrowheads="1"/>
            </p:cNvSpPr>
            <p:nvPr/>
          </p:nvSpPr>
          <p:spPr bwMode="auto">
            <a:xfrm>
              <a:off x="3008" y="1152"/>
              <a:ext cx="13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chemeClr val="folHlink"/>
                  </a:solidFill>
                </a:rPr>
                <a:t>Dominant pole</a:t>
              </a:r>
            </a:p>
          </p:txBody>
        </p:sp>
      </p:grpSp>
      <p:pic>
        <p:nvPicPr>
          <p:cNvPr id="13327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40163"/>
            <a:ext cx="1968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611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5213350"/>
            <a:ext cx="2487612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Dominant Poles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Real dominant pole </a:t>
                </a:r>
                <a:r>
                  <a:rPr lang="en-US" sz="2800" dirty="0">
                    <a:sym typeface="Wingdings" pitchFamily="2" charset="2"/>
                  </a:rPr>
                  <a:t> 1</a:t>
                </a:r>
                <a:r>
                  <a:rPr lang="en-US" sz="2800" baseline="30000" dirty="0">
                    <a:sym typeface="Wingdings" pitchFamily="2" charset="2"/>
                  </a:rPr>
                  <a:t>st</a:t>
                </a:r>
                <a:r>
                  <a:rPr lang="en-US" sz="2800" dirty="0">
                    <a:sym typeface="Wingdings" pitchFamily="2" charset="2"/>
                  </a:rPr>
                  <a:t> order approximation: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should have the same steady state response to a step input, the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will be found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lang="en-US" sz="18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499" t="-1356" r="-2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9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pic>
        <p:nvPicPr>
          <p:cNvPr id="14339" name="Picture 17" descr="1stAppr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" t="5275" r="5583" b="5614"/>
          <a:stretch>
            <a:fillRect/>
          </a:stretch>
        </p:blipFill>
        <p:spPr bwMode="auto">
          <a:xfrm>
            <a:off x="571500" y="817563"/>
            <a:ext cx="7886700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14300"/>
            <a:ext cx="5761038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First-order approximation</a:t>
            </a:r>
          </a:p>
        </p:txBody>
      </p:sp>
      <p:grpSp>
        <p:nvGrpSpPr>
          <p:cNvPr id="14341" name="Group 18"/>
          <p:cNvGrpSpPr>
            <a:grpSpLocks/>
          </p:cNvGrpSpPr>
          <p:nvPr/>
        </p:nvGrpSpPr>
        <p:grpSpPr bwMode="auto">
          <a:xfrm>
            <a:off x="914400" y="1714500"/>
            <a:ext cx="5257800" cy="1898650"/>
            <a:chOff x="792" y="1152"/>
            <a:chExt cx="3312" cy="1196"/>
          </a:xfrm>
        </p:grpSpPr>
        <p:sp>
          <p:nvSpPr>
            <p:cNvPr id="14342" name="Text Box 11"/>
            <p:cNvSpPr txBox="1">
              <a:spLocks noChangeArrowheads="1"/>
            </p:cNvSpPr>
            <p:nvPr/>
          </p:nvSpPr>
          <p:spPr bwMode="auto">
            <a:xfrm>
              <a:off x="2880" y="2016"/>
              <a:ext cx="1224" cy="332"/>
            </a:xfrm>
            <a:prstGeom prst="rect">
              <a:avLst/>
            </a:prstGeom>
            <a:solidFill>
              <a:schemeClr val="tx2">
                <a:alpha val="87057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FF3300"/>
                  </a:solidFill>
                </a:rPr>
                <a:t>Response of 1</a:t>
              </a:r>
              <a:r>
                <a:rPr lang="en-US" altLang="en-US" sz="1400" baseline="30000">
                  <a:solidFill>
                    <a:srgbClr val="FF3300"/>
                  </a:solidFill>
                </a:rPr>
                <a:t>st</a:t>
              </a:r>
              <a:r>
                <a:rPr lang="en-US" altLang="en-US" sz="1400">
                  <a:solidFill>
                    <a:srgbClr val="FF3300"/>
                  </a:solidFill>
                </a:rPr>
                <a:t> order approximation</a:t>
              </a:r>
            </a:p>
          </p:txBody>
        </p:sp>
        <p:sp>
          <p:nvSpPr>
            <p:cNvPr id="14343" name="Line 12"/>
            <p:cNvSpPr>
              <a:spLocks noChangeShapeType="1"/>
            </p:cNvSpPr>
            <p:nvPr/>
          </p:nvSpPr>
          <p:spPr bwMode="auto">
            <a:xfrm flipH="1" flipV="1">
              <a:off x="2088" y="1728"/>
              <a:ext cx="713" cy="36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Text Box 14"/>
            <p:cNvSpPr txBox="1">
              <a:spLocks noChangeArrowheads="1"/>
            </p:cNvSpPr>
            <p:nvPr/>
          </p:nvSpPr>
          <p:spPr bwMode="auto">
            <a:xfrm>
              <a:off x="792" y="1152"/>
              <a:ext cx="654" cy="198"/>
            </a:xfrm>
            <a:prstGeom prst="rect">
              <a:avLst/>
            </a:prstGeom>
            <a:solidFill>
              <a:schemeClr val="tx2">
                <a:alpha val="87057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400">
                  <a:solidFill>
                    <a:srgbClr val="FF3300"/>
                  </a:solidFill>
                </a:rPr>
                <a:t>Response</a:t>
              </a:r>
            </a:p>
          </p:txBody>
        </p:sp>
        <p:sp>
          <p:nvSpPr>
            <p:cNvPr id="14345" name="Line 15"/>
            <p:cNvSpPr>
              <a:spLocks noChangeShapeType="1"/>
            </p:cNvSpPr>
            <p:nvPr/>
          </p:nvSpPr>
          <p:spPr bwMode="auto">
            <a:xfrm>
              <a:off x="1469" y="1325"/>
              <a:ext cx="461" cy="28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Dominant Poles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06475"/>
            <a:ext cx="8550275" cy="53943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Assume pole-zero plot of </a:t>
            </a:r>
            <a:r>
              <a:rPr lang="en-US">
                <a:solidFill>
                  <a:schemeClr val="folHlink"/>
                </a:solidFill>
              </a:rPr>
              <a:t>stable</a:t>
            </a:r>
            <a:r>
              <a:rPr lang="en-US"/>
              <a:t> system.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 sz="2800"/>
              <a:t>Complex dominant poles </a:t>
            </a:r>
            <a:r>
              <a:rPr lang="en-US" sz="2800">
                <a:sym typeface="Wingdings" pitchFamily="2" charset="2"/>
              </a:rPr>
              <a:t> 2</a:t>
            </a:r>
            <a:r>
              <a:rPr lang="en-US" sz="2800" baseline="30000">
                <a:sym typeface="Wingdings" pitchFamily="2" charset="2"/>
              </a:rPr>
              <a:t>nd</a:t>
            </a:r>
            <a:r>
              <a:rPr lang="en-US" sz="2800">
                <a:sym typeface="Wingdings" pitchFamily="2" charset="2"/>
              </a:rPr>
              <a:t> order approxim.:</a:t>
            </a:r>
            <a:endParaRPr lang="en-US" sz="2800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 flipV="1">
            <a:off x="4525963" y="1646238"/>
            <a:ext cx="0" cy="3429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501650" y="3659188"/>
            <a:ext cx="60356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7" name="Group 6"/>
          <p:cNvGrpSpPr>
            <a:grpSpLocks/>
          </p:cNvGrpSpPr>
          <p:nvPr/>
        </p:nvGrpSpPr>
        <p:grpSpPr bwMode="auto">
          <a:xfrm>
            <a:off x="3976688" y="2652713"/>
            <a:ext cx="92075" cy="92075"/>
            <a:chOff x="3139" y="1728"/>
            <a:chExt cx="58" cy="58"/>
          </a:xfrm>
        </p:grpSpPr>
        <p:sp>
          <p:nvSpPr>
            <p:cNvPr id="15398" name="Line 7"/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8"/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9"/>
          <p:cNvGrpSpPr>
            <a:grpSpLocks/>
          </p:cNvGrpSpPr>
          <p:nvPr/>
        </p:nvGrpSpPr>
        <p:grpSpPr bwMode="auto">
          <a:xfrm>
            <a:off x="3976688" y="4618038"/>
            <a:ext cx="92075" cy="92075"/>
            <a:chOff x="3139" y="1728"/>
            <a:chExt cx="58" cy="58"/>
          </a:xfrm>
        </p:grpSpPr>
        <p:sp>
          <p:nvSpPr>
            <p:cNvPr id="15396" name="Line 10"/>
            <p:cNvSpPr>
              <a:spLocks noChangeShapeType="1"/>
            </p:cNvSpPr>
            <p:nvPr/>
          </p:nvSpPr>
          <p:spPr bwMode="auto">
            <a:xfrm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11"/>
            <p:cNvSpPr>
              <a:spLocks noChangeShapeType="1"/>
            </p:cNvSpPr>
            <p:nvPr/>
          </p:nvSpPr>
          <p:spPr bwMode="auto">
            <a:xfrm flipV="1">
              <a:off x="3139" y="1728"/>
              <a:ext cx="58" cy="58"/>
            </a:xfrm>
            <a:prstGeom prst="line">
              <a:avLst/>
            </a:prstGeom>
            <a:noFill/>
            <a:ln w="158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9" name="Group 12"/>
          <p:cNvGrpSpPr>
            <a:grpSpLocks/>
          </p:cNvGrpSpPr>
          <p:nvPr/>
        </p:nvGrpSpPr>
        <p:grpSpPr bwMode="auto">
          <a:xfrm>
            <a:off x="2879725" y="3613150"/>
            <a:ext cx="92075" cy="92075"/>
            <a:chOff x="2448" y="2822"/>
            <a:chExt cx="58" cy="58"/>
          </a:xfrm>
        </p:grpSpPr>
        <p:sp>
          <p:nvSpPr>
            <p:cNvPr id="15394" name="Line 13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4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0" name="Group 15"/>
          <p:cNvGrpSpPr>
            <a:grpSpLocks/>
          </p:cNvGrpSpPr>
          <p:nvPr/>
        </p:nvGrpSpPr>
        <p:grpSpPr bwMode="auto">
          <a:xfrm>
            <a:off x="2468563" y="3795713"/>
            <a:ext cx="92075" cy="92075"/>
            <a:chOff x="2448" y="2822"/>
            <a:chExt cx="58" cy="58"/>
          </a:xfrm>
        </p:grpSpPr>
        <p:sp>
          <p:nvSpPr>
            <p:cNvPr id="15392" name="Line 16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17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1" name="Group 18"/>
          <p:cNvGrpSpPr>
            <a:grpSpLocks/>
          </p:cNvGrpSpPr>
          <p:nvPr/>
        </p:nvGrpSpPr>
        <p:grpSpPr bwMode="auto">
          <a:xfrm>
            <a:off x="2468563" y="3475038"/>
            <a:ext cx="92075" cy="92075"/>
            <a:chOff x="2448" y="2822"/>
            <a:chExt cx="58" cy="58"/>
          </a:xfrm>
        </p:grpSpPr>
        <p:sp>
          <p:nvSpPr>
            <p:cNvPr id="15390" name="Line 19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0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2" name="Group 21"/>
          <p:cNvGrpSpPr>
            <a:grpSpLocks/>
          </p:cNvGrpSpPr>
          <p:nvPr/>
        </p:nvGrpSpPr>
        <p:grpSpPr bwMode="auto">
          <a:xfrm>
            <a:off x="1371600" y="3613150"/>
            <a:ext cx="92075" cy="92075"/>
            <a:chOff x="2448" y="2822"/>
            <a:chExt cx="58" cy="58"/>
          </a:xfrm>
        </p:grpSpPr>
        <p:sp>
          <p:nvSpPr>
            <p:cNvPr id="15388" name="Line 22"/>
            <p:cNvSpPr>
              <a:spLocks noChangeShapeType="1"/>
            </p:cNvSpPr>
            <p:nvPr/>
          </p:nvSpPr>
          <p:spPr bwMode="auto">
            <a:xfrm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3"/>
            <p:cNvSpPr>
              <a:spLocks noChangeShapeType="1"/>
            </p:cNvSpPr>
            <p:nvPr/>
          </p:nvSpPr>
          <p:spPr bwMode="auto">
            <a:xfrm flipV="1">
              <a:off x="2448" y="2822"/>
              <a:ext cx="58" cy="58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3" name="Oval 24"/>
          <p:cNvSpPr>
            <a:spLocks noChangeArrowheads="1"/>
          </p:cNvSpPr>
          <p:nvPr/>
        </p:nvSpPr>
        <p:spPr bwMode="auto">
          <a:xfrm>
            <a:off x="1782763" y="3613150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Oval 25"/>
          <p:cNvSpPr>
            <a:spLocks noChangeArrowheads="1"/>
          </p:cNvSpPr>
          <p:nvPr/>
        </p:nvSpPr>
        <p:spPr bwMode="auto">
          <a:xfrm>
            <a:off x="776288" y="3613150"/>
            <a:ext cx="90487" cy="92075"/>
          </a:xfrm>
          <a:prstGeom prst="ellipse">
            <a:avLst/>
          </a:prstGeom>
          <a:noFill/>
          <a:ln w="15875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159250" y="1828800"/>
            <a:ext cx="2825750" cy="2698750"/>
            <a:chOff x="2621" y="1382"/>
            <a:chExt cx="1780" cy="1700"/>
          </a:xfrm>
        </p:grpSpPr>
        <p:sp>
          <p:nvSpPr>
            <p:cNvPr id="15385" name="Line 27"/>
            <p:cNvSpPr>
              <a:spLocks noChangeShapeType="1"/>
            </p:cNvSpPr>
            <p:nvPr/>
          </p:nvSpPr>
          <p:spPr bwMode="auto">
            <a:xfrm flipH="1">
              <a:off x="2621" y="1670"/>
              <a:ext cx="662" cy="231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8"/>
            <p:cNvSpPr>
              <a:spLocks noChangeShapeType="1"/>
            </p:cNvSpPr>
            <p:nvPr/>
          </p:nvSpPr>
          <p:spPr bwMode="auto">
            <a:xfrm flipH="1">
              <a:off x="2621" y="1670"/>
              <a:ext cx="835" cy="1412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Text Box 29"/>
            <p:cNvSpPr txBox="1">
              <a:spLocks noChangeArrowheads="1"/>
            </p:cNvSpPr>
            <p:nvPr/>
          </p:nvSpPr>
          <p:spPr bwMode="auto">
            <a:xfrm>
              <a:off x="2966" y="1382"/>
              <a:ext cx="14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chemeClr val="folHlink"/>
                  </a:solidFill>
                </a:rPr>
                <a:t>Dominant poles</a:t>
              </a: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4021138" y="2698750"/>
            <a:ext cx="503237" cy="1965325"/>
            <a:chOff x="2534" y="1930"/>
            <a:chExt cx="317" cy="1238"/>
          </a:xfrm>
        </p:grpSpPr>
        <p:sp>
          <p:nvSpPr>
            <p:cNvPr id="15381" name="Line 31"/>
            <p:cNvSpPr>
              <a:spLocks noChangeShapeType="1"/>
            </p:cNvSpPr>
            <p:nvPr/>
          </p:nvSpPr>
          <p:spPr bwMode="auto">
            <a:xfrm>
              <a:off x="2535" y="1930"/>
              <a:ext cx="0" cy="605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32"/>
            <p:cNvSpPr>
              <a:spLocks noChangeShapeType="1"/>
            </p:cNvSpPr>
            <p:nvPr/>
          </p:nvSpPr>
          <p:spPr bwMode="auto">
            <a:xfrm>
              <a:off x="2535" y="2535"/>
              <a:ext cx="0" cy="605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33"/>
            <p:cNvSpPr>
              <a:spLocks noChangeShapeType="1"/>
            </p:cNvSpPr>
            <p:nvPr/>
          </p:nvSpPr>
          <p:spPr bwMode="auto">
            <a:xfrm>
              <a:off x="2534" y="1930"/>
              <a:ext cx="317" cy="0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34"/>
            <p:cNvSpPr>
              <a:spLocks noChangeShapeType="1"/>
            </p:cNvSpPr>
            <p:nvPr/>
          </p:nvSpPr>
          <p:spPr bwMode="auto">
            <a:xfrm>
              <a:off x="2534" y="3168"/>
              <a:ext cx="317" cy="0"/>
            </a:xfrm>
            <a:prstGeom prst="line">
              <a:avLst/>
            </a:prstGeom>
            <a:noFill/>
            <a:ln w="15875">
              <a:solidFill>
                <a:srgbClr val="FFFF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5667" name="Picture 3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38" y="3703638"/>
            <a:ext cx="628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68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2652713"/>
            <a:ext cx="2952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69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4618038"/>
            <a:ext cx="47466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670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07075"/>
            <a:ext cx="55784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Dominant Poles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Complex dominant poles </a:t>
                </a:r>
                <a:r>
                  <a:rPr lang="en-US" sz="2800" dirty="0">
                    <a:sym typeface="Wingdings" pitchFamily="2" charset="2"/>
                  </a:rPr>
                  <a:t> 2</a:t>
                </a:r>
                <a:r>
                  <a:rPr lang="en-US" sz="2800" baseline="30000" dirty="0">
                    <a:sym typeface="Wingdings" pitchFamily="2" charset="2"/>
                  </a:rPr>
                  <a:t>nd</a:t>
                </a:r>
                <a:r>
                  <a:rPr lang="en-US" sz="2800" dirty="0">
                    <a:sym typeface="Wingdings" pitchFamily="2" charset="2"/>
                  </a:rPr>
                  <a:t> order approximation: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 should have the same steady state response to a step input, the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will be found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lang="en-US" sz="18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≃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499" t="-1356" r="-2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5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pic>
        <p:nvPicPr>
          <p:cNvPr id="16387" name="Picture 9" descr="2ndAppr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t="1926" r="7353" b="6985"/>
          <a:stretch>
            <a:fillRect/>
          </a:stretch>
        </p:blipFill>
        <p:spPr bwMode="auto">
          <a:xfrm>
            <a:off x="800100" y="800100"/>
            <a:ext cx="75438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14500" y="114300"/>
            <a:ext cx="6629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Second-order approximation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14400" y="914400"/>
            <a:ext cx="1943100" cy="527050"/>
          </a:xfrm>
          <a:prstGeom prst="rect">
            <a:avLst/>
          </a:prstGeom>
          <a:solidFill>
            <a:schemeClr val="tx2">
              <a:alpha val="8705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Response of 2</a:t>
            </a:r>
            <a:r>
              <a:rPr lang="en-US" altLang="en-US" sz="1400" baseline="30000">
                <a:solidFill>
                  <a:srgbClr val="FF3300"/>
                </a:solidFill>
              </a:rPr>
              <a:t>nd</a:t>
            </a:r>
            <a:r>
              <a:rPr lang="en-US" altLang="en-US" sz="1400">
                <a:solidFill>
                  <a:srgbClr val="FF3300"/>
                </a:solidFill>
              </a:rPr>
              <a:t> order approximation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2971800" y="2286000"/>
            <a:ext cx="1028700" cy="1143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114800" y="2057400"/>
            <a:ext cx="1038225" cy="314325"/>
          </a:xfrm>
          <a:prstGeom prst="rect">
            <a:avLst/>
          </a:prstGeom>
          <a:solidFill>
            <a:schemeClr val="tx2">
              <a:alpha val="87057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1400">
                <a:solidFill>
                  <a:srgbClr val="FF3300"/>
                </a:solidFill>
              </a:rPr>
              <a:t>Response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600200" y="1485900"/>
            <a:ext cx="685800" cy="5715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Justifying the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sz="2800" dirty="0"/>
                  <a:t>Assume</a:t>
                </a:r>
                <a:endParaRPr lang="en-US" sz="2800" dirty="0">
                  <a:sym typeface="Wingdings" pitchFamily="2" charset="2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Consider an approximation in which the poles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and the zeros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are neglected:</a:t>
                </a: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…(−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eaLnBrk="1" hangingPunct="1">
                  <a:defRPr/>
                </a:pPr>
                <a:r>
                  <a:rPr lang="en-US" sz="2800" dirty="0"/>
                  <a:t>Consider also the unit step response: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endParaRPr lang="en-US" dirty="0"/>
              </a:p>
              <a:p>
                <a:pPr eaLnBrk="1" hangingPunct="1">
                  <a:defRPr/>
                </a:pPr>
                <a:r>
                  <a:rPr lang="en-US" sz="2800" dirty="0"/>
                  <a:t>For a reasonable approximation,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499" t="-1243" b="-46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3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Justifying the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18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1600" dirty="0"/>
              </a:p>
              <a:p>
                <a:pPr eaLnBrk="1" hangingPunct="1">
                  <a:defRPr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/>
                  <a:t>, then</a:t>
                </a:r>
              </a:p>
              <a:p>
                <a:pPr marL="40005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≃−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≃−</m:t>
                    </m:r>
                    <m:sSub>
                      <m:sSubPr>
                        <m:ctrlP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FFC000"/>
                  </a:solidFill>
                </a:endParaRPr>
              </a:p>
              <a:p>
                <a:pPr marL="400050" lvl="1" indent="0" eaLnBrk="1" hangingPunct="1">
                  <a:buNone/>
                  <a:defRPr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4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2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B85E5DA4-1491-4A73-83BA-B9D2B3EB4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3586" name="Rectangle 2">
            <a:extLst>
              <a:ext uri="{FF2B5EF4-FFF2-40B4-BE49-F238E27FC236}">
                <a16:creationId xmlns:a16="http://schemas.microsoft.com/office/drawing/2014/main" id="{7284F1A2-A78E-4759-AE49-C4EC65236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88423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Justifying the Approximations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noFill/>
              <a:ln>
                <a:noFill/>
              </a:ln>
            </p:spPr>
            <p:txBody>
              <a:bodyPr/>
              <a:lstStyle/>
              <a:p>
                <a:pPr marL="0" indent="0" eaLnBrk="1" hangingPunct="1">
                  <a:buNone/>
                  <a:defRPr/>
                </a:pPr>
                <a:endParaRPr lang="en-US" sz="1600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1600" dirty="0"/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1600" dirty="0"/>
              </a:p>
              <a:p>
                <a:pPr eaLnBrk="1" hangingPunct="1">
                  <a:defRPr/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in the LHP,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decays much faster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sz="28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+1…</m:t>
                    </m:r>
                    <m:r>
                      <a:rPr lang="en-US" sz="28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 eaLnBrk="1" hangingPunct="1">
                  <a:defRPr/>
                </a:pPr>
                <a:r>
                  <a:rPr lang="en-US" sz="2800" dirty="0"/>
                  <a:t>Accounting also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FFFF0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800" dirty="0"/>
                  <a:t>, it follows that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 marL="0" indent="0" eaLnBrk="1" hangingPunct="1">
                  <a:buNone/>
                  <a:defRPr/>
                </a:pPr>
                <a:endParaRPr lang="en-US" sz="2800" dirty="0"/>
              </a:p>
            </p:txBody>
          </p:sp>
        </mc:Choice>
        <mc:Fallback xmlns="">
          <p:sp>
            <p:nvSpPr>
              <p:cNvPr id="323587" name="Rectangle 3">
                <a:extLst>
                  <a:ext uri="{FF2B5EF4-FFF2-40B4-BE49-F238E27FC236}">
                    <a16:creationId xmlns:a16="http://schemas.microsoft.com/office/drawing/2014/main" id="{6777A93F-59C0-460B-995C-882933EC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1163" y="1006475"/>
                <a:ext cx="8550275" cy="5394325"/>
              </a:xfrm>
              <a:blipFill>
                <a:blip r:embed="rId3"/>
                <a:stretch>
                  <a:fillRect l="-4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1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Specifications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3815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/>
              <a:t>Stability</a:t>
            </a:r>
          </a:p>
          <a:p>
            <a:pPr marL="914400" lvl="1" indent="-457200" eaLnBrk="1" hangingPunct="1">
              <a:defRPr/>
            </a:pPr>
            <a:r>
              <a:rPr lang="en-US" u="sng"/>
              <a:t>any</a:t>
            </a:r>
            <a:r>
              <a:rPr lang="en-US"/>
              <a:t> bounded input </a:t>
            </a:r>
            <a:r>
              <a:rPr lang="en-US">
                <a:sym typeface="Wingdings" pitchFamily="2" charset="2"/>
              </a:rPr>
              <a:t> bounded output.</a:t>
            </a:r>
            <a:endParaRPr lang="en-US"/>
          </a:p>
          <a:p>
            <a:pPr marL="533400" indent="-533400" eaLnBrk="1" hangingPunct="1">
              <a:defRPr/>
            </a:pPr>
            <a:r>
              <a:rPr lang="en-US"/>
              <a:t>Steady state error</a:t>
            </a:r>
          </a:p>
          <a:p>
            <a:pPr marL="914400" lvl="1" indent="-457200" eaLnBrk="1" hangingPunct="1">
              <a:defRPr/>
            </a:pPr>
            <a:r>
              <a:rPr lang="en-US"/>
              <a:t>how much the steady state may deviate from nominal value under constant disturbances.  </a:t>
            </a:r>
          </a:p>
          <a:p>
            <a:pPr marL="533400" indent="-533400" eaLnBrk="1" hangingPunct="1">
              <a:defRPr/>
            </a:pPr>
            <a:r>
              <a:rPr lang="en-US"/>
              <a:t>Time Response</a:t>
            </a:r>
          </a:p>
          <a:p>
            <a:pPr marL="914400" lvl="1" indent="-457200" eaLnBrk="1" hangingPunct="1">
              <a:defRPr/>
            </a:pPr>
            <a:r>
              <a:rPr lang="en-US"/>
              <a:t>settling time and overshoot requirements.</a:t>
            </a:r>
          </a:p>
          <a:p>
            <a:pPr marL="533400" indent="-533400" eaLnBrk="1" hangingPunct="1">
              <a:defRPr/>
            </a:pPr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5763" y="114300"/>
            <a:ext cx="5761037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Time Response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9375" b="3906"/>
          <a:stretch>
            <a:fillRect/>
          </a:stretch>
        </p:blipFill>
        <p:spPr bwMode="auto">
          <a:xfrm>
            <a:off x="457200" y="800100"/>
            <a:ext cx="8229600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43200" y="1050925"/>
            <a:ext cx="2941638" cy="396875"/>
            <a:chOff x="1728" y="662"/>
            <a:chExt cx="1853" cy="250"/>
          </a:xfrm>
        </p:grpSpPr>
        <p:sp>
          <p:nvSpPr>
            <p:cNvPr id="5136" name="Text Box 5"/>
            <p:cNvSpPr txBox="1">
              <a:spLocks noChangeArrowheads="1"/>
            </p:cNvSpPr>
            <p:nvPr/>
          </p:nvSpPr>
          <p:spPr bwMode="auto">
            <a:xfrm>
              <a:off x="2102" y="662"/>
              <a:ext cx="14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FF3300"/>
                  </a:solidFill>
                </a:rPr>
                <a:t>M</a:t>
              </a:r>
              <a:r>
                <a:rPr lang="en-US" altLang="en-US" sz="2000" baseline="-25000">
                  <a:solidFill>
                    <a:srgbClr val="FF3300"/>
                  </a:solidFill>
                </a:rPr>
                <a:t>p</a:t>
              </a:r>
              <a:r>
                <a:rPr lang="en-US" altLang="en-US" sz="2000">
                  <a:solidFill>
                    <a:srgbClr val="FF3300"/>
                  </a:solidFill>
                </a:rPr>
                <a:t> peak magnitude</a:t>
              </a:r>
            </a:p>
          </p:txBody>
        </p:sp>
        <p:sp>
          <p:nvSpPr>
            <p:cNvPr id="5137" name="Line 6"/>
            <p:cNvSpPr>
              <a:spLocks noChangeShapeType="1"/>
            </p:cNvSpPr>
            <p:nvPr/>
          </p:nvSpPr>
          <p:spPr bwMode="auto">
            <a:xfrm flipH="1">
              <a:off x="1728" y="792"/>
              <a:ext cx="360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37125" y="1554163"/>
            <a:ext cx="2466975" cy="639762"/>
            <a:chOff x="3110" y="979"/>
            <a:chExt cx="1554" cy="403"/>
          </a:xfrm>
        </p:grpSpPr>
        <p:sp>
          <p:nvSpPr>
            <p:cNvPr id="5134" name="Text Box 8"/>
            <p:cNvSpPr txBox="1">
              <a:spLocks noChangeArrowheads="1"/>
            </p:cNvSpPr>
            <p:nvPr/>
          </p:nvSpPr>
          <p:spPr bwMode="auto">
            <a:xfrm>
              <a:off x="3110" y="979"/>
              <a:ext cx="155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FF3300"/>
                  </a:solidFill>
                </a:rPr>
                <a:t>t</a:t>
              </a:r>
              <a:r>
                <a:rPr lang="en-US" altLang="en-US" sz="2000" baseline="-25000">
                  <a:solidFill>
                    <a:srgbClr val="FF3300"/>
                  </a:solidFill>
                </a:rPr>
                <a:t>s</a:t>
              </a:r>
              <a:r>
                <a:rPr lang="en-US" altLang="en-US" sz="2000">
                  <a:solidFill>
                    <a:srgbClr val="FF3300"/>
                  </a:solidFill>
                </a:rPr>
                <a:t> (2% settling time)</a:t>
              </a:r>
            </a:p>
          </p:txBody>
        </p:sp>
        <p:sp>
          <p:nvSpPr>
            <p:cNvPr id="5135" name="Line 9"/>
            <p:cNvSpPr>
              <a:spLocks noChangeShapeType="1"/>
            </p:cNvSpPr>
            <p:nvPr/>
          </p:nvSpPr>
          <p:spPr bwMode="auto">
            <a:xfrm flipH="1">
              <a:off x="3197" y="1238"/>
              <a:ext cx="0" cy="14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365375" y="503238"/>
            <a:ext cx="1746250" cy="685800"/>
            <a:chOff x="1490" y="317"/>
            <a:chExt cx="1100" cy="432"/>
          </a:xfrm>
        </p:grpSpPr>
        <p:sp>
          <p:nvSpPr>
            <p:cNvPr id="5132" name="Text Box 11"/>
            <p:cNvSpPr txBox="1">
              <a:spLocks noChangeArrowheads="1"/>
            </p:cNvSpPr>
            <p:nvPr/>
          </p:nvSpPr>
          <p:spPr bwMode="auto">
            <a:xfrm>
              <a:off x="1490" y="317"/>
              <a:ext cx="1100" cy="256"/>
            </a:xfrm>
            <a:prstGeom prst="rect">
              <a:avLst/>
            </a:prstGeom>
            <a:solidFill>
              <a:schemeClr val="tx2">
                <a:alpha val="87057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FF3300"/>
                  </a:solidFill>
                </a:rPr>
                <a:t>t</a:t>
              </a:r>
              <a:r>
                <a:rPr lang="en-US" altLang="en-US" sz="2000" baseline="-25000">
                  <a:solidFill>
                    <a:srgbClr val="FF3300"/>
                  </a:solidFill>
                </a:rPr>
                <a:t>p</a:t>
              </a:r>
              <a:r>
                <a:rPr lang="en-US" altLang="en-US" sz="2000">
                  <a:solidFill>
                    <a:srgbClr val="FF3300"/>
                  </a:solidFill>
                </a:rPr>
                <a:t> (peak time)</a:t>
              </a:r>
            </a:p>
          </p:txBody>
        </p:sp>
        <p:sp>
          <p:nvSpPr>
            <p:cNvPr id="5133" name="Line 12"/>
            <p:cNvSpPr>
              <a:spLocks noChangeShapeType="1"/>
            </p:cNvSpPr>
            <p:nvPr/>
          </p:nvSpPr>
          <p:spPr bwMode="auto">
            <a:xfrm flipH="1">
              <a:off x="1555" y="605"/>
              <a:ext cx="0" cy="14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36525" y="1600200"/>
            <a:ext cx="1235075" cy="731838"/>
            <a:chOff x="86" y="1008"/>
            <a:chExt cx="778" cy="461"/>
          </a:xfrm>
        </p:grpSpPr>
        <p:sp>
          <p:nvSpPr>
            <p:cNvPr id="5130" name="Text Box 14"/>
            <p:cNvSpPr txBox="1">
              <a:spLocks noChangeArrowheads="1"/>
            </p:cNvSpPr>
            <p:nvPr/>
          </p:nvSpPr>
          <p:spPr bwMode="auto">
            <a:xfrm>
              <a:off x="86" y="1008"/>
              <a:ext cx="294" cy="256"/>
            </a:xfrm>
            <a:prstGeom prst="rect">
              <a:avLst/>
            </a:prstGeom>
            <a:solidFill>
              <a:schemeClr val="tx2">
                <a:alpha val="87057"/>
              </a:schemeClr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000">
                  <a:solidFill>
                    <a:srgbClr val="FF3300"/>
                  </a:solidFill>
                </a:rPr>
                <a:t>y</a:t>
              </a:r>
              <a:r>
                <a:rPr lang="en-US" altLang="en-US" sz="2000" baseline="-25000">
                  <a:solidFill>
                    <a:srgbClr val="FF3300"/>
                  </a:solidFill>
                </a:rPr>
                <a:t>ss</a:t>
              </a:r>
              <a:endParaRPr lang="en-US" altLang="en-US" sz="2000">
                <a:solidFill>
                  <a:srgbClr val="FF3300"/>
                </a:solidFill>
              </a:endParaRPr>
            </a:p>
          </p:txBody>
        </p:sp>
        <p:sp>
          <p:nvSpPr>
            <p:cNvPr id="5131" name="Line 15"/>
            <p:cNvSpPr>
              <a:spLocks noChangeShapeType="1"/>
            </p:cNvSpPr>
            <p:nvPr/>
          </p:nvSpPr>
          <p:spPr bwMode="auto">
            <a:xfrm>
              <a:off x="403" y="1181"/>
              <a:ext cx="461" cy="28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384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75238"/>
            <a:ext cx="4459288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Time Response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3815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First order systems</a:t>
            </a:r>
          </a:p>
          <a:p>
            <a:pPr lvl="1" eaLnBrk="1" hangingPunct="1">
              <a:defRPr/>
            </a:pPr>
            <a:r>
              <a:rPr lang="en-US"/>
              <a:t>Settling time</a:t>
            </a:r>
          </a:p>
          <a:p>
            <a:pPr eaLnBrk="1" hangingPunct="1">
              <a:defRPr/>
            </a:pPr>
            <a:r>
              <a:rPr lang="en-US"/>
              <a:t>Second order systems:</a:t>
            </a:r>
          </a:p>
          <a:p>
            <a:pPr lvl="1" eaLnBrk="1" hangingPunct="1">
              <a:defRPr/>
            </a:pPr>
            <a:r>
              <a:rPr lang="en-US"/>
              <a:t>Settling time</a:t>
            </a:r>
          </a:p>
          <a:p>
            <a:pPr lvl="1" eaLnBrk="1" hangingPunct="1">
              <a:defRPr/>
            </a:pPr>
            <a:r>
              <a:rPr lang="en-US"/>
              <a:t>Percent overshoot</a:t>
            </a:r>
          </a:p>
          <a:p>
            <a:pPr lvl="1" eaLnBrk="1" hangingPunct="1">
              <a:defRPr/>
            </a:pPr>
            <a:r>
              <a:rPr lang="en-US"/>
              <a:t>Peak time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Time Response of 1</a:t>
            </a:r>
            <a:r>
              <a:rPr lang="en-US" sz="3600" baseline="30000"/>
              <a:t>st</a:t>
            </a:r>
            <a:r>
              <a:rPr lang="en-US" sz="3600"/>
              <a:t> Order Systems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3672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First order systems: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No overshoot, no peak time</a:t>
            </a:r>
          </a:p>
          <a:p>
            <a:pPr eaLnBrk="1" hangingPunct="1">
              <a:defRPr/>
            </a:pPr>
            <a:r>
              <a:rPr lang="en-US"/>
              <a:t>2% settling time:</a:t>
            </a:r>
          </a:p>
        </p:txBody>
      </p:sp>
      <p:pic>
        <p:nvPicPr>
          <p:cNvPr id="7173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4664075"/>
            <a:ext cx="11953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2378075"/>
            <a:ext cx="5370512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Time Response of 2</a:t>
            </a:r>
            <a:r>
              <a:rPr lang="en-US" sz="3600" baseline="30000"/>
              <a:t>nd</a:t>
            </a:r>
            <a:r>
              <a:rPr lang="en-US" sz="3600"/>
              <a:t> Order Systems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35075"/>
            <a:ext cx="8229600" cy="49831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Second order systems: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The response to a unit step input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where</a:t>
            </a:r>
          </a:p>
        </p:txBody>
      </p:sp>
      <p:pic>
        <p:nvPicPr>
          <p:cNvPr id="8197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1874838"/>
            <a:ext cx="84105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5375275"/>
            <a:ext cx="7556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21075"/>
            <a:ext cx="73961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Time Response of 2</a:t>
            </a:r>
            <a:r>
              <a:rPr lang="en-US" sz="3600" baseline="30000"/>
              <a:t>nd</a:t>
            </a:r>
            <a:r>
              <a:rPr lang="en-US" sz="3600"/>
              <a:t> Order Systems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36725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2% settling time: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Overshoot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Peak time</a:t>
            </a:r>
          </a:p>
        </p:txBody>
      </p:sp>
      <p:pic>
        <p:nvPicPr>
          <p:cNvPr id="922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2149475"/>
            <a:ext cx="1641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4699000"/>
            <a:ext cx="145891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3335338"/>
            <a:ext cx="38909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Systems may have multiple poles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371600"/>
            <a:ext cx="8778875" cy="5165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simple speed control system</a:t>
            </a:r>
          </a:p>
        </p:txBody>
      </p:sp>
      <p:pic>
        <p:nvPicPr>
          <p:cNvPr id="10245" name="Picture 5" descr="hw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943100"/>
            <a:ext cx="6515100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Mechatronics—Time Response</a:t>
            </a: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Systems of order n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371600"/>
            <a:ext cx="8778875" cy="51657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How to design controllers for time response specs when n &gt; 2?</a:t>
            </a:r>
          </a:p>
          <a:p>
            <a:pPr eaLnBrk="1" hangingPunct="1">
              <a:defRPr/>
            </a:pPr>
            <a:r>
              <a:rPr lang="en-US"/>
              <a:t>Approximate system as a first order system or as a second order system.</a:t>
            </a:r>
          </a:p>
          <a:p>
            <a:pPr eaLnBrk="1" hangingPunct="1">
              <a:defRPr/>
            </a:pPr>
            <a:r>
              <a:rPr lang="en-US"/>
              <a:t>Time response: determined by the </a:t>
            </a:r>
            <a:r>
              <a:rPr lang="en-US">
                <a:solidFill>
                  <a:schemeClr val="folHlink"/>
                </a:solidFill>
              </a:rPr>
              <a:t>dominant pole(s)</a:t>
            </a:r>
            <a:r>
              <a:rPr lang="en-US"/>
              <a:t>.</a:t>
            </a:r>
          </a:p>
          <a:p>
            <a:pPr eaLnBrk="1" hangingPunct="1">
              <a:defRPr/>
            </a:pPr>
            <a:r>
              <a:rPr lang="en-US"/>
              <a:t>The dominant pole(s): the pole (or pair of complex poles) closest to the imaginary axis.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P.O. = 100 e^{-\,\frac{\pi\zeta}{\sqrt{1-\zeta^2}}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51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p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196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H(s)\simeq \frac{A}{s-p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24"/>
  <p:tag name="PICTUREFILESIZE" val="119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-\zeta\omega_n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9"/>
  <p:tag name="PICTUREFILESIZE" val="43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omega_d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3"/>
  <p:tag name="PICTUREFILESIZE" val="29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-\omega_d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2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omega_n = |p| \mbox{ and } -\zeta\omega_n = \mbox{Re}(p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78"/>
  <p:tag name="PICTUREFILESIZE" val="204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Red} &#10;\[&#10;P.O. = 100\times\frac{M_p-y_{ss}}{y_{ss}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959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t_s \simeq\frac{4}{p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59"/>
  <p:tag name="PICTUREFILESIZE" val="64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H(s) = \frac{A}{s+p}, \mbox{ where } p &gt; 0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65"/>
  <p:tag name="PICTUREFILESIZE" val="235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H(s) = \frac{A}{s^2+2\zeta\omega_ns+\omega_n^2}, \mbox{ where } 0 &lt; \zeta\leq 1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15"/>
  <p:tag name="PICTUREFILESIZE" val="351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\omega_d = \omega_n\sqrt{1-\zeta^2}\quad \color{Yellow}\mbox{ and }\color{Yellow} &#10;\quad\varphi = \cos^{-1}\zeta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239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y(t) = \frac{A}{\omega_n^2}\left(1 - \frac{e^{-\zeta\omega_nt}}{\sqrt{1-\zeta^2}}\sin(\omega_dt+\varphi)\right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365"/>
  <p:tag name="PICTUREFILESIZE" val="468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t_s \simeq\frac{4}{\zeta\omega_n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9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 &#10;\[&#10;t_p = \frac{\pi}{\omega_d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72"/>
  <p:tag name="PICTUREFILESIZE" val="730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49638</TotalTime>
  <Words>772</Words>
  <Application>Microsoft Office PowerPoint</Application>
  <PresentationFormat>On-screen Show (4:3)</PresentationFormat>
  <Paragraphs>158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Tahoma</vt:lpstr>
      <vt:lpstr>Times New Roman</vt:lpstr>
      <vt:lpstr>Wingdings</vt:lpstr>
      <vt:lpstr>Textured</vt:lpstr>
      <vt:lpstr>Time-Response Specifications</vt:lpstr>
      <vt:lpstr>Specifications</vt:lpstr>
      <vt:lpstr>Time Response</vt:lpstr>
      <vt:lpstr>Time Response</vt:lpstr>
      <vt:lpstr>Time Response of 1st Order Systems</vt:lpstr>
      <vt:lpstr>Time Response of 2nd Order Systems</vt:lpstr>
      <vt:lpstr>Time Response of 2nd Order Systems</vt:lpstr>
      <vt:lpstr>Systems may have multiple poles</vt:lpstr>
      <vt:lpstr>Systems of order n</vt:lpstr>
      <vt:lpstr>Approximations—Principle </vt:lpstr>
      <vt:lpstr>Dominant Poles</vt:lpstr>
      <vt:lpstr>Dominant Poles</vt:lpstr>
      <vt:lpstr>First-order approximation</vt:lpstr>
      <vt:lpstr>Dominant Poles</vt:lpstr>
      <vt:lpstr>Dominant Poles</vt:lpstr>
      <vt:lpstr>Second-order approximation</vt:lpstr>
      <vt:lpstr>Justifying the Approximations</vt:lpstr>
      <vt:lpstr>Justifying the Approximations</vt:lpstr>
      <vt:lpstr>Justifying the Approximations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97</cp:revision>
  <cp:lastPrinted>1601-01-01T00:00:00Z</cp:lastPrinted>
  <dcterms:created xsi:type="dcterms:W3CDTF">2004-08-25T22:08:53Z</dcterms:created>
  <dcterms:modified xsi:type="dcterms:W3CDTF">2019-11-23T03:22:02Z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