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notesMasterIdLst>
    <p:notesMasterId r:id="rId12"/>
  </p:notesMasterIdLst>
  <p:sldIdLst>
    <p:sldId id="382" r:id="rId2"/>
    <p:sldId id="332" r:id="rId3"/>
    <p:sldId id="379" r:id="rId4"/>
    <p:sldId id="334" r:id="rId5"/>
    <p:sldId id="333" r:id="rId6"/>
    <p:sldId id="335" r:id="rId7"/>
    <p:sldId id="374" r:id="rId8"/>
    <p:sldId id="375" r:id="rId9"/>
    <p:sldId id="376" r:id="rId10"/>
    <p:sldId id="377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88914" autoAdjust="0"/>
  </p:normalViewPr>
  <p:slideViewPr>
    <p:cSldViewPr>
      <p:cViewPr varScale="1">
        <p:scale>
          <a:sx n="81" d="100"/>
          <a:sy n="81" d="100"/>
        </p:scale>
        <p:origin x="118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2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2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2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F0D59B7-624B-4DD9-9FC3-B1C63669A9B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fld id="{AED7BA92-57ED-484C-91FD-EE53800140CF}" type="slidenum">
              <a:rPr lang="en-US" altLang="en-US" sz="1200">
                <a:latin typeface="Arial" panose="020B0604020202020204" pitchFamily="34" charset="0"/>
              </a:rPr>
              <a:pPr algn="r"/>
              <a:t>2</a:t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fld id="{AED7BA92-57ED-484C-91FD-EE53800140CF}" type="slidenum">
              <a:rPr lang="en-US" altLang="en-US" sz="1200">
                <a:latin typeface="Arial" panose="020B0604020202020204" pitchFamily="34" charset="0"/>
              </a:rPr>
              <a:pPr algn="r"/>
              <a:t>3</a:t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497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fld id="{67F3C8AD-7855-470D-B71C-938B9CE59CA0}" type="slidenum">
              <a:rPr lang="en-US" altLang="en-US" sz="1200">
                <a:latin typeface="Arial" panose="020B0604020202020204" pitchFamily="34" charset="0"/>
              </a:rPr>
              <a:pPr algn="r"/>
              <a:t>4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fld id="{024F726D-0BA7-4BDF-8F08-4723776F01C1}" type="slidenum">
              <a:rPr lang="en-US" altLang="en-US" sz="1200">
                <a:latin typeface="Arial" panose="020B0604020202020204" pitchFamily="34" charset="0"/>
              </a:rPr>
              <a:pPr algn="r"/>
              <a:t>5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algn="ctr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/>
            <a:fld id="{FDCA7170-6658-4763-BD26-65CB3BC5FF01}" type="slidenum">
              <a:rPr lang="en-US" altLang="en-US" sz="1200">
                <a:latin typeface="Arial" panose="020B0604020202020204" pitchFamily="34" charset="0"/>
              </a:rPr>
              <a:pPr algn="r"/>
              <a:t>6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26F2EA3-81D7-4BF3-BD69-85A71D2C5916}" type="slidenum">
              <a:rPr lang="en-US" altLang="en-US" sz="1200">
                <a:latin typeface="Arial" panose="020B0604020202020204" pitchFamily="34" charset="0"/>
              </a:rPr>
              <a:pPr/>
              <a:t>7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631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26F2EA3-81D7-4BF3-BD69-85A71D2C5916}" type="slidenum">
              <a:rPr lang="en-US" altLang="en-US" sz="1200">
                <a:latin typeface="Arial" panose="020B0604020202020204" pitchFamily="34" charset="0"/>
              </a:rPr>
              <a:pPr/>
              <a:t>8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antiwindup1.png, </a:t>
            </a:r>
            <a:r>
              <a:rPr lang="en-US" altLang="en-US" dirty="0" err="1">
                <a:latin typeface="Arial" panose="020B0604020202020204" pitchFamily="34" charset="0"/>
              </a:rPr>
              <a:t>windupdemo.m</a:t>
            </a:r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1961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26F2EA3-81D7-4BF3-BD69-85A71D2C5916}" type="slidenum">
              <a:rPr lang="en-US" altLang="en-US" sz="1200">
                <a:latin typeface="Arial" panose="020B0604020202020204" pitchFamily="34" charset="0"/>
              </a:rPr>
              <a:pPr/>
              <a:t>9</a:t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6455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26F2EA3-81D7-4BF3-BD69-85A71D2C5916}" type="slidenum">
              <a:rPr lang="en-US" altLang="en-US" sz="1200">
                <a:latin typeface="Arial" panose="020B0604020202020204" pitchFamily="34" charset="0"/>
              </a:rPr>
              <a:pPr/>
              <a:t>10</a:t>
            </a:fld>
            <a:endParaRPr lang="en-US" altLang="en-US" sz="1200" dirty="0">
              <a:latin typeface="Arial" panose="020B0604020202020204" pitchFamily="34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983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5F445C6-26E4-4599-BCE4-C25A94743A1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36220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Mechatronics—Error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 </a:t>
            </a:r>
            <a:fld id="{87AA77B9-C4AC-405E-8427-C6823D546E9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26734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Mechatronics—Error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 </a:t>
            </a:r>
            <a:fld id="{C4C83ECE-8591-4EA7-81F9-2DAA62DA322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34937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Mechatronics—Error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 </a:t>
            </a:r>
            <a:fld id="{9AE4D03C-85FA-4FAD-A30C-5F172883F15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571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Mechatronics—Error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 </a:t>
            </a:r>
            <a:fld id="{4FD02109-EAD4-49F2-A199-044478F6734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88268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Mechatronics—Error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 </a:t>
            </a:r>
            <a:fld id="{1E018B0B-0704-44E9-8159-0FC84B3F8B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1444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Mechatronics—Error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 </a:t>
            </a:r>
            <a:fld id="{67118461-2584-4CF4-BE0A-8E4614E48D0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09982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Mechatronics—Error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 </a:t>
            </a:r>
            <a:fld id="{6C767C49-240F-4F94-BAC7-91CE0DDA77E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8367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Mechatronics—Error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 </a:t>
            </a:r>
            <a:fld id="{C50A2B9A-E855-440D-9C6F-50583C72177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4595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Mechatronics—Error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 </a:t>
            </a:r>
            <a:fld id="{C4073408-B240-4BBA-AD37-AF9E270A62F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72814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Mechatronics—Error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 </a:t>
            </a:r>
            <a:fld id="{90C7BC53-86F7-4114-8493-451A1D18817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13973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698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698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698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Mechatronics—Error</a:t>
            </a:r>
          </a:p>
        </p:txBody>
      </p:sp>
      <p:sp>
        <p:nvSpPr>
          <p:cNvPr id="12698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en-US" dirty="0"/>
              <a:t> </a:t>
            </a:r>
            <a:fld id="{C54AA68D-8166-4F95-BDF0-BA738F9AF33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2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0.png"/><Relationship Id="rId4" Type="http://schemas.openxmlformats.org/officeDocument/2006/relationships/image" Target="../media/image22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7B66A-5383-4DF5-AEB2-40B4A25322A8}"/>
              </a:ext>
            </a:extLst>
          </p:cNvPr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/>
              <a:t>Controller Design for Steady-State Error Specifications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FCA34A-A43A-4D16-AEE8-F613ACF46CE8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>
            <a:off x="268365" y="4370750"/>
            <a:ext cx="8607270" cy="1295400"/>
          </a:xfrm>
        </p:spPr>
        <p:txBody>
          <a:bodyPr/>
          <a:lstStyle/>
          <a:p>
            <a:r>
              <a:rPr lang="en-US" dirty="0"/>
              <a:t>Compensating Error. Anti-Windup Control.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7BAECE5-4CD0-43F1-A590-96BC0AA809C8}"/>
              </a:ext>
            </a:extLst>
          </p:cNvPr>
          <p:cNvSpPr txBox="1">
            <a:spLocks/>
          </p:cNvSpPr>
          <p:nvPr/>
        </p:nvSpPr>
        <p:spPr>
          <a:xfrm>
            <a:off x="193830" y="5666150"/>
            <a:ext cx="9218428" cy="7072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M.V. Iordache, </a:t>
            </a:r>
            <a:r>
              <a:rPr lang="en-US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EEGR3523 Mechatronics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Spring 2019, LeTourneau University</a:t>
            </a:r>
          </a:p>
        </p:txBody>
      </p:sp>
    </p:spTree>
    <p:extLst>
      <p:ext uri="{BB962C8B-B14F-4D97-AF65-F5344CB8AC3E}">
        <p14:creationId xmlns:p14="http://schemas.microsoft.com/office/powerpoint/2010/main" val="115022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Mechatronics—Error</a:t>
            </a:r>
          </a:p>
        </p:txBody>
      </p:sp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763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/>
              <a:t>Anti-Windup Control by Clamping</a:t>
            </a:r>
          </a:p>
        </p:txBody>
      </p:sp>
      <p:sp>
        <p:nvSpPr>
          <p:cNvPr id="380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57300"/>
            <a:ext cx="84582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/>
              <a:t>Set a low and a high limit for the control signal.</a:t>
            </a:r>
          </a:p>
          <a:p>
            <a:pPr eaLnBrk="1" hangingPunct="1">
              <a:defRPr/>
            </a:pPr>
            <a:r>
              <a:rPr lang="en-US" sz="2800" dirty="0"/>
              <a:t>Use regular PID control as long as the control signal is within the set limits.</a:t>
            </a:r>
          </a:p>
          <a:p>
            <a:pPr eaLnBrk="1" hangingPunct="1">
              <a:defRPr/>
            </a:pPr>
            <a:r>
              <a:rPr lang="en-US" sz="2800" dirty="0"/>
              <a:t>Disable integration when integration would make the control signal go further beyond the set limits.</a:t>
            </a:r>
          </a:p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r>
              <a:rPr lang="en-US" sz="2800" dirty="0"/>
              <a:t>In this way integration is enabled only when needed (when the error is reasonably small and can be corrected).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793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8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8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3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Mechatronics—Error</a:t>
            </a:r>
          </a:p>
        </p:txBody>
      </p:sp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675"/>
            <a:ext cx="8229600" cy="88423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The Steady-State Error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0451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232235" y="1235075"/>
                <a:ext cx="8717935" cy="5165725"/>
              </a:xfrm>
            </p:spPr>
            <p:txBody>
              <a:bodyPr/>
              <a:lstStyle/>
              <a:p>
                <a:pPr eaLnBrk="1" hangingPunct="1">
                  <a:defRPr/>
                </a:pPr>
                <a:r>
                  <a:rPr lang="en-US" sz="2800" dirty="0"/>
                  <a:t>Without loss of generality, it is typically studied on systems with unity feedback.</a:t>
                </a:r>
              </a:p>
              <a:p>
                <a:pPr eaLnBrk="1" hangingPunct="1">
                  <a:defRPr/>
                </a:pPr>
                <a:r>
                  <a:rPr lang="en-US" sz="2800" dirty="0"/>
                  <a:t>Assuming a constant steady-state error, its value can be found with the Final-Value Theorem.</a:t>
                </a:r>
              </a:p>
              <a:p>
                <a:pPr eaLnBrk="1" hangingPunct="1">
                  <a:defRPr/>
                </a:pPr>
                <a:r>
                  <a:rPr lang="en-US" sz="2800" dirty="0"/>
                  <a:t>The result depends on the </a:t>
                </a:r>
                <a:r>
                  <a:rPr lang="en-US" sz="2800" dirty="0">
                    <a:solidFill>
                      <a:srgbClr val="FFC000"/>
                    </a:solidFill>
                  </a:rPr>
                  <a:t>dc gain </a:t>
                </a:r>
                <a:r>
                  <a:rPr lang="en-US" sz="2800" dirty="0"/>
                  <a:t>of the transfer functions and notably, on the </a:t>
                </a:r>
                <a:r>
                  <a:rPr lang="en-US" sz="2800" dirty="0">
                    <a:solidFill>
                      <a:srgbClr val="FFC000"/>
                    </a:solidFill>
                  </a:rPr>
                  <a:t>loop transfer function</a:t>
                </a:r>
                <a:r>
                  <a:rPr lang="en-US" sz="2800" dirty="0"/>
                  <a:t>.</a:t>
                </a:r>
              </a:p>
              <a:p>
                <a:pPr lvl="1" eaLnBrk="1" hangingPunct="1">
                  <a:defRPr/>
                </a:pPr>
                <a:r>
                  <a:rPr lang="en-US" sz="2400" dirty="0"/>
                  <a:t>The dc gain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(0)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pPr lvl="1" eaLnBrk="1" hangingPunct="1">
                  <a:defRPr/>
                </a:pPr>
                <a:r>
                  <a:rPr lang="en-US" sz="2400" dirty="0"/>
                  <a:t>The loop transfer function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is the open-loop transfer function of the system.</a:t>
                </a:r>
              </a:p>
            </p:txBody>
          </p:sp>
        </mc:Choice>
        <mc:Fallback xmlns="">
          <p:sp>
            <p:nvSpPr>
              <p:cNvPr id="36045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32235" y="1235075"/>
                <a:ext cx="8717935" cy="5165725"/>
              </a:xfrm>
              <a:blipFill>
                <a:blip r:embed="rId3"/>
                <a:stretch>
                  <a:fillRect l="-490" t="-14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Mechatronics—Error</a:t>
            </a:r>
          </a:p>
        </p:txBody>
      </p:sp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675"/>
            <a:ext cx="8229600" cy="88423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The Steady-State Error</a:t>
            </a:r>
          </a:p>
        </p:txBody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235" y="1235075"/>
            <a:ext cx="8717935" cy="51657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/>
              <a:t>The steady-state error is zero when the system is stable and either:</a:t>
            </a:r>
          </a:p>
          <a:p>
            <a:pPr lvl="1" eaLnBrk="1" hangingPunct="1">
              <a:defRPr/>
            </a:pPr>
            <a:r>
              <a:rPr lang="en-US" sz="2400" dirty="0"/>
              <a:t>The input has no poles outside of the LHP.</a:t>
            </a:r>
          </a:p>
          <a:p>
            <a:pPr lvl="1" eaLnBrk="1" hangingPunct="1">
              <a:defRPr/>
            </a:pPr>
            <a:r>
              <a:rPr lang="en-US" sz="2400" dirty="0"/>
              <a:t>The closed-loop TF cancels the poles of the input that are outside of the LHP (</a:t>
            </a:r>
            <a:r>
              <a:rPr lang="en-US" sz="2400" dirty="0">
                <a:solidFill>
                  <a:srgbClr val="FFC000"/>
                </a:solidFill>
              </a:rPr>
              <a:t>Internal Model Principle</a:t>
            </a:r>
            <a:r>
              <a:rPr lang="en-US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240101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Mechatronics—Error</a:t>
            </a:r>
          </a:p>
        </p:txBody>
      </p:sp>
      <p:sp>
        <p:nvSpPr>
          <p:cNvPr id="364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675"/>
            <a:ext cx="8229600" cy="88423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The Steady-State Error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4547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182563" y="1235075"/>
                <a:ext cx="8778875" cy="5165725"/>
              </a:xfrm>
            </p:spPr>
            <p:txBody>
              <a:bodyPr/>
              <a:lstStyle/>
              <a:p>
                <a:pPr eaLnBrk="1" hangingPunct="1">
                  <a:defRPr/>
                </a:pPr>
                <a:r>
                  <a:rPr lang="en-US" sz="2800" dirty="0"/>
                  <a:t>In a </a:t>
                </a:r>
                <a:r>
                  <a:rPr lang="en-US" sz="2800" dirty="0">
                    <a:solidFill>
                      <a:schemeClr val="folHlink"/>
                    </a:solidFill>
                  </a:rPr>
                  <a:t>type-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chemeClr val="folHlink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>
                    <a:solidFill>
                      <a:schemeClr val="folHlink"/>
                    </a:solidFill>
                  </a:rPr>
                  <a:t> system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has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poles at 0.</a:t>
                </a:r>
              </a:p>
              <a:p>
                <a:pPr lvl="1" eaLnBrk="1" hangingPunct="1">
                  <a:defRPr/>
                </a:pPr>
                <a:r>
                  <a:rPr lang="en-US" sz="2400" dirty="0"/>
                  <a:t>The definition is for systems with unity dc gain feedback.</a:t>
                </a:r>
              </a:p>
              <a:p>
                <a:pPr lvl="1" eaLnBrk="1" hangingPunct="1">
                  <a:defRPr/>
                </a:pPr>
                <a:r>
                  <a:rPr lang="en-US" sz="2400" dirty="0"/>
                  <a:t>The steady-state error depends on the input and the error constant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sz="24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24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lim</m:t>
                        </m:r>
                      </m:e>
                      <m:lim>
                        <m:r>
                          <a:rPr lang="en-US" sz="24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→0</m:t>
                        </m:r>
                      </m:lim>
                    </m:limLow>
                    <m:r>
                      <a:rPr lang="en-US" sz="24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4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. </a:t>
                </a:r>
              </a:p>
              <a:p>
                <a:pPr eaLnBrk="1" hangingPunct="1">
                  <a:defRPr/>
                </a:pPr>
                <a:endParaRPr lang="en-US" sz="2800" dirty="0"/>
              </a:p>
            </p:txBody>
          </p:sp>
        </mc:Choice>
        <mc:Fallback xmlns="">
          <p:sp>
            <p:nvSpPr>
              <p:cNvPr id="36454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82563" y="1235075"/>
                <a:ext cx="8778875" cy="5165725"/>
              </a:xfrm>
              <a:blipFill>
                <a:blip r:embed="rId3"/>
                <a:stretch>
                  <a:fillRect l="-556" t="-1535" r="-2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9A891C82-253F-4D95-8205-529FE74031D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61596976"/>
                  </p:ext>
                </p:extLst>
              </p:nvPr>
            </p:nvGraphicFramePr>
            <p:xfrm>
              <a:off x="1086747" y="3308841"/>
              <a:ext cx="6970506" cy="309195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26654">
                      <a:extLst>
                        <a:ext uri="{9D8B030D-6E8A-4147-A177-3AD203B41FA5}">
                          <a16:colId xmlns:a16="http://schemas.microsoft.com/office/drawing/2014/main" val="2523084975"/>
                        </a:ext>
                      </a:extLst>
                    </a:gridCol>
                    <a:gridCol w="1561549">
                      <a:extLst>
                        <a:ext uri="{9D8B030D-6E8A-4147-A177-3AD203B41FA5}">
                          <a16:colId xmlns:a16="http://schemas.microsoft.com/office/drawing/2014/main" val="297007837"/>
                        </a:ext>
                      </a:extLst>
                    </a:gridCol>
                    <a:gridCol w="1394101">
                      <a:extLst>
                        <a:ext uri="{9D8B030D-6E8A-4147-A177-3AD203B41FA5}">
                          <a16:colId xmlns:a16="http://schemas.microsoft.com/office/drawing/2014/main" val="1573758837"/>
                        </a:ext>
                      </a:extLst>
                    </a:gridCol>
                    <a:gridCol w="1394101">
                      <a:extLst>
                        <a:ext uri="{9D8B030D-6E8A-4147-A177-3AD203B41FA5}">
                          <a16:colId xmlns:a16="http://schemas.microsoft.com/office/drawing/2014/main" val="3514911136"/>
                        </a:ext>
                      </a:extLst>
                    </a:gridCol>
                    <a:gridCol w="1394101">
                      <a:extLst>
                        <a:ext uri="{9D8B030D-6E8A-4147-A177-3AD203B41FA5}">
                          <a16:colId xmlns:a16="http://schemas.microsoft.com/office/drawing/2014/main" val="773690927"/>
                        </a:ext>
                      </a:extLst>
                    </a:gridCol>
                  </a:tblGrid>
                  <a:tr h="431084">
                    <a:tc gridSpan="2">
                      <a:txBody>
                        <a:bodyPr/>
                        <a:lstStyle/>
                        <a:p>
                          <a:pPr algn="ctr"/>
                          <a:endParaRPr lang="en-US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dirty="0"/>
                            <a:t>Steady-state error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𝒆</m:t>
                                  </m:r>
                                </m:e>
                                <m:sub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𝒔𝒔</m:t>
                                  </m:r>
                                </m:sub>
                              </m:sSub>
                            </m:oMath>
                          </a14:m>
                          <a:endParaRPr lang="en-US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19484223"/>
                      </a:ext>
                    </a:extLst>
                  </a:tr>
                  <a:tr h="431084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INPUT</a:t>
                          </a: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sz="2000" b="1" dirty="0"/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rgbClr val="0070C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rgbClr val="0070C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𝒏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en-US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rgbClr val="0070C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3378362"/>
                      </a:ext>
                    </a:extLst>
                  </a:tr>
                  <a:tr h="739907">
                    <a:tc>
                      <a:txBody>
                        <a:bodyPr/>
                        <a:lstStyle/>
                        <a:p>
                          <a:r>
                            <a:rPr lang="en-US" sz="2000" dirty="0"/>
                            <a:t>Unit Step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d>
                                  <m:dPr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d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𝑈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1+</m:t>
                                    </m:r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𝐾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366819818"/>
                      </a:ext>
                    </a:extLst>
                  </a:tr>
                  <a:tr h="731884">
                    <a:tc>
                      <a:txBody>
                        <a:bodyPr/>
                        <a:lstStyle/>
                        <a:p>
                          <a:r>
                            <a:rPr lang="en-US" sz="2000" dirty="0"/>
                            <a:t>Ramp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d>
                                  <m:dPr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d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𝐾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51198740"/>
                      </a:ext>
                    </a:extLst>
                  </a:tr>
                  <a:tr h="731884">
                    <a:tc>
                      <a:txBody>
                        <a:bodyPr/>
                        <a:lstStyle/>
                        <a:p>
                          <a:r>
                            <a:rPr lang="en-US" sz="2000" dirty="0"/>
                            <a:t>Parabolic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d>
                                  <m:dPr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d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e>
                                      <m:sup>
                                        <m: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∞</m:t>
                                </m:r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𝐾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9699162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9A891C82-253F-4D95-8205-529FE74031D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61596976"/>
                  </p:ext>
                </p:extLst>
              </p:nvPr>
            </p:nvGraphicFramePr>
            <p:xfrm>
              <a:off x="1086747" y="3308841"/>
              <a:ext cx="6970506" cy="309195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26654">
                      <a:extLst>
                        <a:ext uri="{9D8B030D-6E8A-4147-A177-3AD203B41FA5}">
                          <a16:colId xmlns:a16="http://schemas.microsoft.com/office/drawing/2014/main" val="2523084975"/>
                        </a:ext>
                      </a:extLst>
                    </a:gridCol>
                    <a:gridCol w="1561549">
                      <a:extLst>
                        <a:ext uri="{9D8B030D-6E8A-4147-A177-3AD203B41FA5}">
                          <a16:colId xmlns:a16="http://schemas.microsoft.com/office/drawing/2014/main" val="297007837"/>
                        </a:ext>
                      </a:extLst>
                    </a:gridCol>
                    <a:gridCol w="1394101">
                      <a:extLst>
                        <a:ext uri="{9D8B030D-6E8A-4147-A177-3AD203B41FA5}">
                          <a16:colId xmlns:a16="http://schemas.microsoft.com/office/drawing/2014/main" val="1573758837"/>
                        </a:ext>
                      </a:extLst>
                    </a:gridCol>
                    <a:gridCol w="1394101">
                      <a:extLst>
                        <a:ext uri="{9D8B030D-6E8A-4147-A177-3AD203B41FA5}">
                          <a16:colId xmlns:a16="http://schemas.microsoft.com/office/drawing/2014/main" val="3514911136"/>
                        </a:ext>
                      </a:extLst>
                    </a:gridCol>
                    <a:gridCol w="1394101">
                      <a:extLst>
                        <a:ext uri="{9D8B030D-6E8A-4147-A177-3AD203B41FA5}">
                          <a16:colId xmlns:a16="http://schemas.microsoft.com/office/drawing/2014/main" val="773690927"/>
                        </a:ext>
                      </a:extLst>
                    </a:gridCol>
                  </a:tblGrid>
                  <a:tr h="457200">
                    <a:tc gridSpan="2">
                      <a:txBody>
                        <a:bodyPr/>
                        <a:lstStyle/>
                        <a:p>
                          <a:pPr algn="ctr"/>
                          <a:endParaRPr lang="en-US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6910" t="-10667" r="-583" b="-58133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19484223"/>
                      </a:ext>
                    </a:extLst>
                  </a:tr>
                  <a:tr h="431084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000" b="1" dirty="0"/>
                            <a:t>INPUT</a:t>
                          </a:r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sz="2000" b="1" dirty="0"/>
                        </a:p>
                      </a:txBody>
                      <a:tcPr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1316" t="-116901" r="-202632" b="-5140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00000" t="-116901" r="-101747" b="-5140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00000" t="-116901" r="-1747" b="-51408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3378362"/>
                      </a:ext>
                    </a:extLst>
                  </a:tr>
                  <a:tr h="739907">
                    <a:tc>
                      <a:txBody>
                        <a:bodyPr/>
                        <a:lstStyle/>
                        <a:p>
                          <a:r>
                            <a:rPr lang="en-US" sz="2000" dirty="0"/>
                            <a:t>Unit Step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78599" t="-126230" r="-268482" b="-1991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01316" t="-126230" r="-202632" b="-1991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00000" t="-126230" r="-101747" b="-1991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400000" t="-126230" r="-1747" b="-19918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66819818"/>
                      </a:ext>
                    </a:extLst>
                  </a:tr>
                  <a:tr h="731884">
                    <a:tc>
                      <a:txBody>
                        <a:bodyPr/>
                        <a:lstStyle/>
                        <a:p>
                          <a:r>
                            <a:rPr lang="en-US" sz="2000" dirty="0"/>
                            <a:t>Ramp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78599" t="-230000" r="-268482" b="-10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01316" t="-230000" r="-202632" b="-10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00000" t="-230000" r="-101747" b="-10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400000" t="-230000" r="-1747" b="-1025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51198740"/>
                      </a:ext>
                    </a:extLst>
                  </a:tr>
                  <a:tr h="731884">
                    <a:tc>
                      <a:txBody>
                        <a:bodyPr/>
                        <a:lstStyle/>
                        <a:p>
                          <a:r>
                            <a:rPr lang="en-US" sz="2000" dirty="0"/>
                            <a:t>Parabolic</a:t>
                          </a:r>
                        </a:p>
                      </a:txBody>
                      <a:tcPr anchor="ctr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78599" t="-330000" r="-268482" b="-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01316" t="-330000" r="-202632" b="-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00000" t="-330000" r="-101747" b="-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400000" t="-330000" r="-1747" b="-25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96991626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Mechatronics—Error</a:t>
            </a:r>
          </a:p>
        </p:txBody>
      </p:sp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675"/>
            <a:ext cx="8229600" cy="88423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The Steady-State Error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563" y="1235075"/>
            <a:ext cx="8778875" cy="51657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/>
              <a:t>A constant non-zero error could be corrected by pre-multiplying the input with a constant gain. However: </a:t>
            </a:r>
          </a:p>
          <a:p>
            <a:pPr lvl="1" eaLnBrk="1" hangingPunct="1">
              <a:defRPr/>
            </a:pPr>
            <a:r>
              <a:rPr lang="en-US" sz="2400" dirty="0"/>
              <a:t>This is not a robust solution: system parameters can change somewhat in time.</a:t>
            </a:r>
          </a:p>
          <a:p>
            <a:pPr lvl="1" eaLnBrk="1" hangingPunct="1">
              <a:defRPr/>
            </a:pPr>
            <a:r>
              <a:rPr lang="en-US" sz="2400" dirty="0"/>
              <a:t>This will not compensate disturbances.</a:t>
            </a:r>
          </a:p>
          <a:p>
            <a:pPr eaLnBrk="1" hangingPunct="1">
              <a:defRPr/>
            </a:pPr>
            <a:r>
              <a:rPr lang="en-US" sz="2800" dirty="0"/>
              <a:t>Sources of disturbances:</a:t>
            </a:r>
          </a:p>
          <a:p>
            <a:pPr lvl="1" eaLnBrk="1" hangingPunct="1">
              <a:defRPr/>
            </a:pPr>
            <a:r>
              <a:rPr lang="en-US" sz="2400" dirty="0"/>
              <a:t>Unknown inputs from the environment (e.g. wind, temperature)</a:t>
            </a:r>
          </a:p>
          <a:p>
            <a:pPr lvl="1" eaLnBrk="1" hangingPunct="1">
              <a:defRPr/>
            </a:pPr>
            <a:r>
              <a:rPr lang="en-US" sz="2400" dirty="0"/>
              <a:t>Modeling errors (e.g. linearization error)</a:t>
            </a:r>
          </a:p>
          <a:p>
            <a:pPr lvl="1" eaLnBrk="1" hangingPunct="1">
              <a:defRPr/>
            </a:pPr>
            <a:r>
              <a:rPr lang="en-US" sz="2400" dirty="0"/>
              <a:t>Unmodeled phenomena (e.g. friction)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2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2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62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62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Mechatronics—Error</a:t>
            </a:r>
          </a:p>
        </p:txBody>
      </p:sp>
      <p:sp>
        <p:nvSpPr>
          <p:cNvPr id="3665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675"/>
            <a:ext cx="8229600" cy="88423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/>
              <a:t>The Steady-State Error</a:t>
            </a:r>
          </a:p>
        </p:txBody>
      </p:sp>
      <p:sp>
        <p:nvSpPr>
          <p:cNvPr id="366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563" y="1235075"/>
            <a:ext cx="8778875" cy="51657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Error is affected by disturbances.</a:t>
            </a:r>
          </a:p>
          <a:p>
            <a:pPr eaLnBrk="1" hangingPunct="1">
              <a:defRPr/>
            </a:pPr>
            <a:r>
              <a:rPr lang="en-US" dirty="0"/>
              <a:t>Disturbances can be modeled as</a:t>
            </a:r>
          </a:p>
          <a:p>
            <a:pPr lvl="1" eaLnBrk="1" hangingPunct="1">
              <a:defRPr/>
            </a:pPr>
            <a:r>
              <a:rPr lang="en-US" dirty="0"/>
              <a:t>Output disturbances </a:t>
            </a:r>
          </a:p>
          <a:p>
            <a:pPr lvl="1" eaLnBrk="1" hangingPunct="1">
              <a:defRPr/>
            </a:pPr>
            <a:r>
              <a:rPr lang="en-US" dirty="0"/>
              <a:t>Input disturbances</a:t>
            </a:r>
          </a:p>
          <a:p>
            <a:pPr eaLnBrk="1" hangingPunct="1">
              <a:defRPr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78E20C-3800-443E-8F8B-A8193A8D1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02" y="3690865"/>
            <a:ext cx="8417715" cy="2157650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A6E7EFA-9E62-4DD7-94B1-D0EC391BD8FD}"/>
              </a:ext>
            </a:extLst>
          </p:cNvPr>
          <p:cNvCxnSpPr>
            <a:cxnSpLocks/>
          </p:cNvCxnSpPr>
          <p:nvPr/>
        </p:nvCxnSpPr>
        <p:spPr bwMode="auto">
          <a:xfrm>
            <a:off x="4379975" y="2737710"/>
            <a:ext cx="2995590" cy="1036935"/>
          </a:xfrm>
          <a:prstGeom prst="straightConnector1">
            <a:avLst/>
          </a:prstGeom>
          <a:ln>
            <a:solidFill>
              <a:srgbClr val="FF3300"/>
            </a:solidFill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DDA14D8-355F-4101-85A6-3D79D4879182}"/>
              </a:ext>
            </a:extLst>
          </p:cNvPr>
          <p:cNvCxnSpPr>
            <a:cxnSpLocks/>
          </p:cNvCxnSpPr>
          <p:nvPr/>
        </p:nvCxnSpPr>
        <p:spPr bwMode="auto">
          <a:xfrm>
            <a:off x="3803900" y="3429000"/>
            <a:ext cx="768100" cy="345645"/>
          </a:xfrm>
          <a:prstGeom prst="straightConnector1">
            <a:avLst/>
          </a:prstGeom>
          <a:ln>
            <a:solidFill>
              <a:srgbClr val="FF3300"/>
            </a:solidFill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Mechatronics—Error</a:t>
            </a:r>
          </a:p>
        </p:txBody>
      </p:sp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763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/>
              <a:t>Implementation—Example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0931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1257300"/>
                <a:ext cx="8458200" cy="4724400"/>
              </a:xfrm>
            </p:spPr>
            <p:txBody>
              <a:bodyPr/>
              <a:lstStyle/>
              <a:p>
                <a:pPr eaLnBrk="1" hangingPunct="1">
                  <a:defRPr/>
                </a:pPr>
                <a:r>
                  <a:rPr lang="en-US" sz="2800" dirty="0"/>
                  <a:t>Assume a robotic arm is physically limited to angles in the range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…+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90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800" dirty="0"/>
                  <a:t>.</a:t>
                </a:r>
              </a:p>
              <a:p>
                <a:pPr eaLnBrk="1" hangingPunct="1">
                  <a:defRPr/>
                </a:pPr>
                <a:r>
                  <a:rPr lang="en-US" sz="2800" dirty="0"/>
                  <a:t>Position is controlled with a PID controller.</a:t>
                </a:r>
              </a:p>
              <a:p>
                <a:pPr eaLnBrk="1" hangingPunct="1">
                  <a:defRPr/>
                </a:pPr>
                <a:r>
                  <a:rPr lang="en-US" sz="2800" dirty="0"/>
                  <a:t>The initial angle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800" dirty="0"/>
                  <a:t>.</a:t>
                </a:r>
              </a:p>
              <a:p>
                <a:pPr eaLnBrk="1" hangingPunct="1">
                  <a:defRPr/>
                </a:pPr>
                <a:r>
                  <a:rPr lang="en-US" sz="2800" dirty="0"/>
                  <a:t>At time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800" dirty="0"/>
                  <a:t>, the command is to move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70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800" dirty="0"/>
                  <a:t>.</a:t>
                </a:r>
              </a:p>
              <a:p>
                <a:pPr eaLnBrk="1" hangingPunct="1">
                  <a:defRPr/>
                </a:pPr>
                <a:r>
                  <a:rPr lang="en-US" sz="2800" dirty="0"/>
                  <a:t>However, an obstacle keeps the arm 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800" dirty="0"/>
                  <a:t>.</a:t>
                </a:r>
              </a:p>
              <a:p>
                <a:pPr eaLnBrk="1" hangingPunct="1">
                  <a:defRPr/>
                </a:pPr>
                <a:r>
                  <a:rPr lang="en-US" sz="2800" dirty="0"/>
                  <a:t>Eventually the obstacle is removed.</a:t>
                </a:r>
              </a:p>
              <a:p>
                <a:pPr eaLnBrk="1" hangingPunct="1">
                  <a:defRPr/>
                </a:pPr>
                <a:r>
                  <a:rPr lang="en-US" sz="2800" dirty="0"/>
                  <a:t>Will the arm move immediately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70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800" dirty="0"/>
                  <a:t>?</a:t>
                </a:r>
              </a:p>
              <a:p>
                <a:pPr eaLnBrk="1" hangingPunct="1">
                  <a:buFont typeface="Wingdings" panose="05000000000000000000" pitchFamily="2" charset="2"/>
                  <a:buNone/>
                  <a:defRPr/>
                </a:pPr>
                <a:endParaRPr lang="en-US" dirty="0"/>
              </a:p>
            </p:txBody>
          </p:sp>
        </mc:Choice>
        <mc:Fallback xmlns="">
          <p:sp>
            <p:nvSpPr>
              <p:cNvPr id="38093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257300"/>
                <a:ext cx="8458200" cy="4724400"/>
              </a:xfrm>
              <a:blipFill>
                <a:blip r:embed="rId3"/>
                <a:stretch>
                  <a:fillRect l="-504" t="-14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7171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8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8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8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8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8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8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3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Mechatronics—Error</a:t>
            </a:r>
          </a:p>
        </p:txBody>
      </p:sp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763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/>
              <a:t>Implementation—Example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B510A2B-10DE-4565-ACC8-615CEC8BF2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56" t="4760" r="6306" b="4336"/>
          <a:stretch/>
        </p:blipFill>
        <p:spPr>
          <a:xfrm>
            <a:off x="232236" y="1493627"/>
            <a:ext cx="8717934" cy="4470104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D3FE77D4-3BEB-4E0A-8507-13B5EB94EB45}"/>
              </a:ext>
            </a:extLst>
          </p:cNvPr>
          <p:cNvGrpSpPr/>
          <p:nvPr/>
        </p:nvGrpSpPr>
        <p:grpSpPr>
          <a:xfrm>
            <a:off x="1077145" y="1636436"/>
            <a:ext cx="7867804" cy="3909366"/>
            <a:chOff x="1077145" y="1636436"/>
            <a:chExt cx="7867804" cy="39093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2F05051E-0DD3-4A2C-AE65-2ABE50B5A2BA}"/>
                    </a:ext>
                  </a:extLst>
                </p:cNvPr>
                <p:cNvSpPr txBox="1"/>
                <p:nvPr/>
              </p:nvSpPr>
              <p:spPr>
                <a:xfrm>
                  <a:off x="1538005" y="5065136"/>
                  <a:ext cx="366690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>
                      <a:solidFill>
                        <a:srgbClr val="FF0000"/>
                      </a:solidFill>
                    </a:rPr>
                    <a:t>Command to move to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70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</m:oMath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2F05051E-0DD3-4A2C-AE65-2ABE50B5A2B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38005" y="5065136"/>
                  <a:ext cx="3666901" cy="461665"/>
                </a:xfrm>
                <a:prstGeom prst="rect">
                  <a:avLst/>
                </a:prstGeom>
                <a:blipFill>
                  <a:blip r:embed="rId4"/>
                  <a:stretch>
                    <a:fillRect l="-1993" t="-11842" b="-2763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F727369B-42ED-4983-B776-2F73F8FF4675}"/>
                </a:ext>
              </a:extLst>
            </p:cNvPr>
            <p:cNvCxnSpPr>
              <a:cxnSpLocks/>
              <a:stCxn id="7" idx="1"/>
            </p:cNvCxnSpPr>
            <p:nvPr/>
          </p:nvCxnSpPr>
          <p:spPr bwMode="auto">
            <a:xfrm flipH="1">
              <a:off x="1077145" y="5295969"/>
              <a:ext cx="460860" cy="249833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CDC76F5E-B87A-410F-A669-46AE025C2792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1153955" y="3728679"/>
              <a:ext cx="499265" cy="422455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16A60E4-74D6-4E94-8CD3-C30C3DF0A47A}"/>
                </a:ext>
              </a:extLst>
            </p:cNvPr>
            <p:cNvSpPr txBox="1"/>
            <p:nvPr/>
          </p:nvSpPr>
          <p:spPr>
            <a:xfrm>
              <a:off x="5416910" y="1636436"/>
              <a:ext cx="34340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70C0"/>
                  </a:solidFill>
                </a:rPr>
                <a:t>Actual curve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95F68D87-B481-4E69-A0AA-4D4443FB227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842305" y="3177947"/>
              <a:ext cx="345645" cy="339432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4A6B5290-660C-410A-834F-F9233D8BC283}"/>
                    </a:ext>
                  </a:extLst>
                </p:cNvPr>
                <p:cNvSpPr txBox="1"/>
                <p:nvPr/>
              </p:nvSpPr>
              <p:spPr>
                <a:xfrm>
                  <a:off x="1642777" y="3939906"/>
                  <a:ext cx="343401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solidFill>
                        <a:srgbClr val="FF0000"/>
                      </a:solidFill>
                    </a:rPr>
                    <a:t>Obstacle reached at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60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</m:oMath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4A6B5290-660C-410A-834F-F9233D8BC28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42777" y="3939906"/>
                  <a:ext cx="3434017" cy="461665"/>
                </a:xfrm>
                <a:prstGeom prst="rect">
                  <a:avLst/>
                </a:prstGeom>
                <a:blipFill>
                  <a:blip r:embed="rId5"/>
                  <a:stretch>
                    <a:fillRect l="-2128" t="-11842" b="-2763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E9CB8391-19A5-45B1-B28D-B639C223A947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5807352" y="2008015"/>
              <a:ext cx="424896" cy="243720"/>
            </a:xfrm>
            <a:prstGeom prst="straightConnector1">
              <a:avLst/>
            </a:prstGeom>
            <a:ln>
              <a:solidFill>
                <a:srgbClr val="0070C0"/>
              </a:solidFill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747418C6-CE03-437D-8954-EF1AEFE55D65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5647340" y="3004020"/>
              <a:ext cx="499266" cy="343643"/>
            </a:xfrm>
            <a:prstGeom prst="straightConnector1">
              <a:avLst/>
            </a:prstGeom>
            <a:ln>
              <a:solidFill>
                <a:srgbClr val="00B050"/>
              </a:solidFill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81567C5-BDDF-4315-B37E-CCB5A275C578}"/>
                </a:ext>
              </a:extLst>
            </p:cNvPr>
            <p:cNvSpPr txBox="1"/>
            <p:nvPr/>
          </p:nvSpPr>
          <p:spPr>
            <a:xfrm>
              <a:off x="1077145" y="2735851"/>
              <a:ext cx="34340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Obstacle removed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8C28565-279E-4F12-95BA-E7474F20F976}"/>
                </a:ext>
              </a:extLst>
            </p:cNvPr>
            <p:cNvSpPr txBox="1"/>
            <p:nvPr/>
          </p:nvSpPr>
          <p:spPr>
            <a:xfrm>
              <a:off x="5510932" y="3285514"/>
              <a:ext cx="34340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Expected curve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68090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Mechatronics—Error</a:t>
            </a:r>
          </a:p>
        </p:txBody>
      </p:sp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763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/>
              <a:t>Anti-Windup Control</a:t>
            </a:r>
          </a:p>
        </p:txBody>
      </p:sp>
      <p:sp>
        <p:nvSpPr>
          <p:cNvPr id="380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57300"/>
            <a:ext cx="84582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/>
              <a:t>In the example, the problem is caused by </a:t>
            </a:r>
            <a:r>
              <a:rPr lang="en-US" sz="2800" i="1" dirty="0">
                <a:solidFill>
                  <a:srgbClr val="FFFF00"/>
                </a:solidFill>
              </a:rPr>
              <a:t>integrator windup </a:t>
            </a:r>
            <a:r>
              <a:rPr lang="en-US" sz="2800" dirty="0"/>
              <a:t>(also known as </a:t>
            </a:r>
            <a:r>
              <a:rPr lang="en-US" sz="2800" i="1" dirty="0">
                <a:solidFill>
                  <a:srgbClr val="FFFF00"/>
                </a:solidFill>
              </a:rPr>
              <a:t>reset windup</a:t>
            </a:r>
            <a:r>
              <a:rPr lang="en-US" sz="2800" dirty="0"/>
              <a:t>).</a:t>
            </a:r>
          </a:p>
          <a:p>
            <a:pPr eaLnBrk="1" hangingPunct="1">
              <a:defRPr/>
            </a:pPr>
            <a:r>
              <a:rPr lang="en-US" sz="2800" dirty="0"/>
              <a:t>The solution is to use an </a:t>
            </a:r>
            <a:r>
              <a:rPr lang="en-US" sz="2800" i="1" dirty="0">
                <a:solidFill>
                  <a:srgbClr val="FFFF00"/>
                </a:solidFill>
              </a:rPr>
              <a:t>anti-windup</a:t>
            </a:r>
            <a:r>
              <a:rPr lang="en-US" sz="2800" dirty="0"/>
              <a:t> method.</a:t>
            </a:r>
          </a:p>
          <a:p>
            <a:pPr eaLnBrk="1" hangingPunct="1">
              <a:defRPr/>
            </a:pPr>
            <a:r>
              <a:rPr lang="en-US" sz="2800" dirty="0"/>
              <a:t>In general, </a:t>
            </a:r>
            <a:r>
              <a:rPr lang="en-US" sz="2800" i="1" dirty="0"/>
              <a:t>anti-windup control</a:t>
            </a:r>
            <a:r>
              <a:rPr lang="en-US" sz="2800" dirty="0"/>
              <a:t> is necessary due to </a:t>
            </a:r>
            <a:r>
              <a:rPr lang="en-US" sz="2800" i="1" dirty="0">
                <a:solidFill>
                  <a:srgbClr val="FFFF00"/>
                </a:solidFill>
              </a:rPr>
              <a:t>actuator saturation</a:t>
            </a:r>
            <a:r>
              <a:rPr lang="en-US" sz="2800" dirty="0"/>
              <a:t>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087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8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31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&#10;\usepackage[usenames]{color}&#10;\pagestyle{empty}&#10;\begin{document}&#10;&#10;\end{document}&#10;"/>
  <p:tag name="TEX2PS" val="latex $(base).tex; c:\cygwin\bin\dvips -D $(res) -E -o $(base).ps $(base).dvi"/>
  <p:tag name="EXTERNALEDITCOMMAND" val="notepad %"/>
  <p:tag name="GHOSTSCRIPTCOMMAND" val="c:\cygwin\bin\gsold.exe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506"/>
  <p:tag name="DEFAULTHEIGHT" val="346"/>
</p:tagLst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51477</TotalTime>
  <Words>585</Words>
  <Application>Microsoft Office PowerPoint</Application>
  <PresentationFormat>On-screen Show (4:3)</PresentationFormat>
  <Paragraphs>93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Cambria Math</vt:lpstr>
      <vt:lpstr>Tahoma</vt:lpstr>
      <vt:lpstr>Times New Roman</vt:lpstr>
      <vt:lpstr>Wingdings</vt:lpstr>
      <vt:lpstr>Textured</vt:lpstr>
      <vt:lpstr>Controller Design for Steady-State Error Specifications</vt:lpstr>
      <vt:lpstr>The Steady-State Error</vt:lpstr>
      <vt:lpstr>The Steady-State Error</vt:lpstr>
      <vt:lpstr>The Steady-State Error</vt:lpstr>
      <vt:lpstr>The Steady-State Error</vt:lpstr>
      <vt:lpstr>The Steady-State Error</vt:lpstr>
      <vt:lpstr>Implementation—Example </vt:lpstr>
      <vt:lpstr>Implementation—Example </vt:lpstr>
      <vt:lpstr>Anti-Windup Control</vt:lpstr>
      <vt:lpstr>Anti-Windup Control by Clamping</vt:lpstr>
    </vt:vector>
  </TitlesOfParts>
  <Company>LeTourneau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1</dc:title>
  <dc:creator>Marian Iordache</dc:creator>
  <cp:lastModifiedBy>Iordache, Marian</cp:lastModifiedBy>
  <cp:revision>131</cp:revision>
  <cp:lastPrinted>1601-01-01T00:00:00Z</cp:lastPrinted>
  <dcterms:created xsi:type="dcterms:W3CDTF">2004-08-25T22:08:53Z</dcterms:created>
  <dcterms:modified xsi:type="dcterms:W3CDTF">2019-11-23T02:57:54Z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9</vt:i4>
  </property>
</Properties>
</file>