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6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8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14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notesMasterIdLst>
    <p:notesMasterId r:id="rId14"/>
  </p:notesMasterIdLst>
  <p:sldIdLst>
    <p:sldId id="382" r:id="rId2"/>
    <p:sldId id="339" r:id="rId3"/>
    <p:sldId id="305" r:id="rId4"/>
    <p:sldId id="306" r:id="rId5"/>
    <p:sldId id="304" r:id="rId6"/>
    <p:sldId id="340" r:id="rId7"/>
    <p:sldId id="336" r:id="rId8"/>
    <p:sldId id="337" r:id="rId9"/>
    <p:sldId id="338" r:id="rId10"/>
    <p:sldId id="330" r:id="rId11"/>
    <p:sldId id="331" r:id="rId12"/>
    <p:sldId id="341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7" autoAdjust="0"/>
    <p:restoredTop sz="88914" autoAdjust="0"/>
  </p:normalViewPr>
  <p:slideViewPr>
    <p:cSldViewPr>
      <p:cViewPr varScale="1">
        <p:scale>
          <a:sx n="81" d="100"/>
          <a:sy n="81" d="100"/>
        </p:scale>
        <p:origin x="118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2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2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2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F0D59B7-624B-4DD9-9FC3-B1C63669A9B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/>
            <a:fld id="{80AD13F8-12D4-4082-9041-4B736AD71507}" type="slidenum">
              <a:rPr lang="en-US" altLang="en-US" sz="1200">
                <a:latin typeface="Arial" panose="020B0604020202020204" pitchFamily="34" charset="0"/>
              </a:rPr>
              <a:pPr algn="r"/>
              <a:t>2</a:t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09825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/>
            <a:fld id="{A88A58C4-B840-472E-9B61-5C1A10191192}" type="slidenum">
              <a:rPr lang="en-US" altLang="en-US" sz="1200">
                <a:latin typeface="Arial" panose="020B0604020202020204" pitchFamily="34" charset="0"/>
              </a:rPr>
              <a:pPr algn="r"/>
              <a:t>11</a:t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/>
            <a:fld id="{A88A58C4-B840-472E-9B61-5C1A10191192}" type="slidenum">
              <a:rPr lang="en-US" altLang="en-US" sz="1200">
                <a:latin typeface="Arial" panose="020B0604020202020204" pitchFamily="34" charset="0"/>
              </a:rPr>
              <a:pPr algn="r"/>
              <a:t>12</a:t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4379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/>
            <a:fld id="{A8729600-9098-43C5-B16C-82086F8FFD95}" type="slidenum">
              <a:rPr lang="en-US" altLang="en-US" sz="1200">
                <a:latin typeface="Arial" panose="020B0604020202020204" pitchFamily="34" charset="0"/>
              </a:rPr>
              <a:pPr algn="r"/>
              <a:t>3</a:t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/>
            <a:fld id="{AC0EF7CC-904F-47B7-AD7A-955C584E9443}" type="slidenum">
              <a:rPr lang="en-US" altLang="en-US" sz="1200">
                <a:latin typeface="Arial" panose="020B0604020202020204" pitchFamily="34" charset="0"/>
              </a:rPr>
              <a:pPr algn="r"/>
              <a:t>4</a:t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/>
            <a:fld id="{80AD13F8-12D4-4082-9041-4B736AD71507}" type="slidenum">
              <a:rPr lang="en-US" altLang="en-US" sz="1200">
                <a:latin typeface="Arial" panose="020B0604020202020204" pitchFamily="34" charset="0"/>
              </a:rPr>
              <a:pPr algn="r"/>
              <a:t>5</a:t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/>
            <a:fld id="{80AD13F8-12D4-4082-9041-4B736AD71507}" type="slidenum">
              <a:rPr lang="en-US" altLang="en-US" sz="1200">
                <a:latin typeface="Arial" panose="020B0604020202020204" pitchFamily="34" charset="0"/>
              </a:rPr>
              <a:pPr algn="r"/>
              <a:t>6</a:t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0858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/>
            <a:fld id="{153E2BC6-C997-4C08-96AF-E2BC867159AE}" type="slidenum">
              <a:rPr lang="en-US" altLang="en-US" sz="1200">
                <a:latin typeface="Arial" panose="020B0604020202020204" pitchFamily="34" charset="0"/>
              </a:rPr>
              <a:pPr algn="r"/>
              <a:t>7</a:t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/>
            <a:fld id="{96007F9A-9D95-49F0-A1F5-8DBCF2FC81E9}" type="slidenum">
              <a:rPr lang="en-US" altLang="en-US" sz="1200">
                <a:latin typeface="Arial" panose="020B0604020202020204" pitchFamily="34" charset="0"/>
              </a:rPr>
              <a:pPr algn="r"/>
              <a:t>8</a:t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/>
            <a:fld id="{71325F5D-8829-4057-B444-5F3281A24424}" type="slidenum">
              <a:rPr lang="en-US" altLang="en-US" sz="1200">
                <a:latin typeface="Arial" panose="020B0604020202020204" pitchFamily="34" charset="0"/>
              </a:rPr>
              <a:pPr algn="r"/>
              <a:t>9</a:t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/>
            <a:fld id="{90B0B641-9C2D-4A5B-8438-CCF8AD09EACF}" type="slidenum">
              <a:rPr lang="en-US" altLang="en-US" sz="1200">
                <a:latin typeface="Arial" panose="020B0604020202020204" pitchFamily="34" charset="0"/>
              </a:rPr>
              <a:pPr algn="r"/>
              <a:t>10</a:t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5F445C6-26E4-4599-BCE4-C25A94743A1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36220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Mechatronics—Stability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 </a:t>
            </a:r>
            <a:fld id="{87AA77B9-C4AC-405E-8427-C6823D546E9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26734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Mechatronics—Stability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 </a:t>
            </a:r>
            <a:fld id="{C4C83ECE-8591-4EA7-81F9-2DAA62DA322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34937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Mechatronics—Stability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 </a:t>
            </a:r>
            <a:fld id="{9AE4D03C-85FA-4FAD-A30C-5F172883F15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35710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Mechatronics—Stability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 </a:t>
            </a:r>
            <a:fld id="{4FD02109-EAD4-49F2-A199-044478F6734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88268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Mechatronics—Stability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 </a:t>
            </a:r>
            <a:fld id="{1E018B0B-0704-44E9-8159-0FC84B3F8BB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21444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Mechatronics—Stability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 </a:t>
            </a:r>
            <a:fld id="{67118461-2584-4CF4-BE0A-8E4614E48D0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09982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Mechatronics—Stability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 </a:t>
            </a:r>
            <a:fld id="{6C767C49-240F-4F94-BAC7-91CE0DDA77E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18367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Mechatronics—Stability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 </a:t>
            </a:r>
            <a:fld id="{C50A2B9A-E855-440D-9C6F-50583C72177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24595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Mechatronics—Stability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 </a:t>
            </a:r>
            <a:fld id="{C4073408-B240-4BBA-AD37-AF9E270A62F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72814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Mechatronics—Stability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 </a:t>
            </a:r>
            <a:fld id="{90C7BC53-86F7-4114-8493-451A1D18817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13973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2698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698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698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Mechatronics—Stability</a:t>
            </a:r>
          </a:p>
        </p:txBody>
      </p:sp>
      <p:sp>
        <p:nvSpPr>
          <p:cNvPr id="12698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 dirty="0"/>
              <a:t> </a:t>
            </a:r>
            <a:fld id="{C54AA68D-8166-4F95-BDF0-BA738F9AF33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2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image" Target="../media/image6.png"/><Relationship Id="rId5" Type="http://schemas.openxmlformats.org/officeDocument/2006/relationships/image" Target="../media/image13.png"/><Relationship Id="rId4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tags" Target="../tags/tag6.xml"/><Relationship Id="rId7" Type="http://schemas.openxmlformats.org/officeDocument/2006/relationships/notesSlide" Target="../notesSlides/notesSlide7.xml"/><Relationship Id="rId12" Type="http://schemas.openxmlformats.org/officeDocument/2006/relationships/image" Target="../media/image7.png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slideLayout" Target="../slideLayouts/slideLayout2.xml"/><Relationship Id="rId11" Type="http://schemas.openxmlformats.org/officeDocument/2006/relationships/image" Target="../media/image11.png"/><Relationship Id="rId5" Type="http://schemas.openxmlformats.org/officeDocument/2006/relationships/tags" Target="../tags/tag8.xml"/><Relationship Id="rId10" Type="http://schemas.openxmlformats.org/officeDocument/2006/relationships/image" Target="../media/image10.png"/><Relationship Id="rId4" Type="http://schemas.openxmlformats.org/officeDocument/2006/relationships/tags" Target="../tags/tag7.xml"/><Relationship Id="rId9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tags" Target="../tags/tag11.xml"/><Relationship Id="rId7" Type="http://schemas.openxmlformats.org/officeDocument/2006/relationships/image" Target="../media/image13.png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image" Target="../media/image12.png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7B66A-5383-4DF5-AEB2-40B4A25322A8}"/>
              </a:ext>
            </a:extLst>
          </p:cNvPr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/>
              <a:t>Stability of Control Systems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FCA34A-A43A-4D16-AEE8-F613ACF46CE8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>
          <a:xfrm>
            <a:off x="268365" y="4370750"/>
            <a:ext cx="8607270" cy="1295400"/>
          </a:xfrm>
        </p:spPr>
        <p:txBody>
          <a:bodyPr/>
          <a:lstStyle/>
          <a:p>
            <a:r>
              <a:rPr lang="en-US" dirty="0"/>
              <a:t>BIBO Stability. The Routh-Hurwitz Criterion.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7BAECE5-4CD0-43F1-A590-96BC0AA809C8}"/>
              </a:ext>
            </a:extLst>
          </p:cNvPr>
          <p:cNvSpPr txBox="1">
            <a:spLocks/>
          </p:cNvSpPr>
          <p:nvPr/>
        </p:nvSpPr>
        <p:spPr>
          <a:xfrm>
            <a:off x="193830" y="5666150"/>
            <a:ext cx="9218428" cy="7072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M.V. Iordache, </a:t>
            </a:r>
            <a:r>
              <a:rPr lang="en-US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EEGR3523 Mechatronics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Spring 2019, LeTourneau University</a:t>
            </a:r>
          </a:p>
        </p:txBody>
      </p:sp>
    </p:spTree>
    <p:extLst>
      <p:ext uri="{BB962C8B-B14F-4D97-AF65-F5344CB8AC3E}">
        <p14:creationId xmlns:p14="http://schemas.microsoft.com/office/powerpoint/2010/main" val="115022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Mechatronics—Stability</a:t>
            </a:r>
          </a:p>
        </p:txBody>
      </p:sp>
      <p:sp>
        <p:nvSpPr>
          <p:cNvPr id="3563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675"/>
            <a:ext cx="8229600" cy="884238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/>
              <a:t>The Routh-Hurwitz Criterion</a:t>
            </a:r>
          </a:p>
        </p:txBody>
      </p:sp>
      <p:sp>
        <p:nvSpPr>
          <p:cNvPr id="356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35075"/>
            <a:ext cx="8229600" cy="498316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Given 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Check first whether 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n-US" sz="3200" dirty="0"/>
              <a:t>are nonzero and with the same sign. </a:t>
            </a:r>
          </a:p>
          <a:p>
            <a:pPr eaLnBrk="1" hangingPunct="1">
              <a:defRPr/>
            </a:pPr>
            <a:r>
              <a:rPr lang="en-US" dirty="0"/>
              <a:t>If yes, then find the Routh array and check the first column. </a:t>
            </a:r>
          </a:p>
          <a:p>
            <a:pPr lvl="1" eaLnBrk="1" hangingPunct="1">
              <a:defRPr/>
            </a:pPr>
            <a:r>
              <a:rPr lang="en-US" altLang="en-US" dirty="0"/>
              <a:t>The Routh array is not necessary when n &lt; 3.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  <p:pic>
        <p:nvPicPr>
          <p:cNvPr id="16389" name="Picture 5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9913" y="3198813"/>
            <a:ext cx="3890962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7" descr="txp_fig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025" y="2046288"/>
            <a:ext cx="7640638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Mechatronics—Stability</a:t>
            </a:r>
          </a:p>
        </p:txBody>
      </p:sp>
      <p:sp>
        <p:nvSpPr>
          <p:cNvPr id="3584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675"/>
            <a:ext cx="8229600" cy="884238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/>
              <a:t>The Routh-Hurwitz Criterion</a:t>
            </a:r>
          </a:p>
        </p:txBody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35075"/>
            <a:ext cx="8229600" cy="498316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Used to determine the range of the control parameters for which a control system is stable. </a:t>
            </a:r>
          </a:p>
          <a:p>
            <a:pPr eaLnBrk="1" hangingPunct="1">
              <a:defRPr/>
            </a:pPr>
            <a:r>
              <a:rPr lang="en-US" dirty="0"/>
              <a:t>It can be applied to systems of any order.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Mechatronics—Stability</a:t>
            </a:r>
          </a:p>
        </p:txBody>
      </p:sp>
      <p:sp>
        <p:nvSpPr>
          <p:cNvPr id="3584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675"/>
            <a:ext cx="8229600" cy="68881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4000" dirty="0"/>
              <a:t>PID Control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8403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232234" y="1086295"/>
                <a:ext cx="8454565" cy="4983163"/>
              </a:xfrm>
            </p:spPr>
            <p:txBody>
              <a:bodyPr/>
              <a:lstStyle/>
              <a:p>
                <a:r>
                  <a:rPr lang="en-US" altLang="en-US" sz="2800" dirty="0"/>
                  <a:t>Relates the controller input </a:t>
                </a:r>
                <a14:m>
                  <m:oMath xmlns:m="http://schemas.openxmlformats.org/officeDocument/2006/math">
                    <m:r>
                      <a:rPr lang="en-US" altLang="en-US" sz="2800" b="0" i="1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altLang="en-US" sz="2800" dirty="0"/>
                  <a:t> to the controller output </a:t>
                </a:r>
                <a14:m>
                  <m:oMath xmlns:m="http://schemas.openxmlformats.org/officeDocument/2006/math">
                    <m:r>
                      <a:rPr lang="en-US" altLang="en-US" sz="2800" b="0" i="1" smtClean="0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US" altLang="en-US" sz="2800" dirty="0"/>
                  <a:t> with the equation:</a:t>
                </a:r>
              </a:p>
              <a:p>
                <a:endParaRPr lang="en-US" altLang="en-US" sz="2800" dirty="0"/>
              </a:p>
              <a:p>
                <a:endParaRPr lang="en-US" altLang="en-US" sz="2800" dirty="0"/>
              </a:p>
              <a:p>
                <a:r>
                  <a:rPr lang="en-US" altLang="en-US" sz="2800" dirty="0"/>
                  <a:t>The transfer function is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8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8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  <m:d>
                            <m:dPr>
                              <m:ctrlPr>
                                <a:rPr lang="en-US" altLang="en-US" sz="28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en-US" sz="28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</m:d>
                        </m:num>
                        <m:den>
                          <m:r>
                            <a:rPr lang="en-US" altLang="en-US" sz="28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d>
                            <m:dPr>
                              <m:ctrlPr>
                                <a:rPr lang="en-US" altLang="en-US" sz="28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en-US" sz="28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</m:d>
                        </m:den>
                      </m:f>
                      <m:r>
                        <a:rPr lang="en-US" altLang="en-US" sz="28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en-US" sz="28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28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altLang="en-US" sz="28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en-US" altLang="en-US" sz="28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en-US" sz="28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en-US" sz="28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sz="28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altLang="en-US" sz="28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r>
                            <a:rPr lang="en-US" altLang="en-US" sz="28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en-US" altLang="en-US" sz="28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en-US" sz="28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n-US" sz="28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altLang="en-US" sz="2800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n-US" altLang="en-US" sz="28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altLang="en-US" sz="2800" dirty="0">
                  <a:solidFill>
                    <a:srgbClr val="FFFF00"/>
                  </a:solidFill>
                </a:endParaRPr>
              </a:p>
              <a:p>
                <a:r>
                  <a:rPr lang="en-US" altLang="en-US" sz="2800" dirty="0"/>
                  <a:t>Special cases:</a:t>
                </a:r>
              </a:p>
              <a:p>
                <a:pPr lvl="1"/>
                <a:r>
                  <a:rPr lang="en-US" altLang="en-US" sz="2400" dirty="0"/>
                  <a:t>P (proportional) when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sz="2400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altLang="en-US" sz="2400" i="1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n-US" altLang="en-US" sz="2400" i="1">
                        <a:latin typeface="Cambria Math" panose="02040503050406030204" pitchFamily="18" charset="0"/>
                      </a:rPr>
                      <m:t>≠0</m:t>
                    </m:r>
                  </m:oMath>
                </a14:m>
                <a:endParaRPr lang="en-US" altLang="en-US" sz="2400" dirty="0"/>
              </a:p>
              <a:p>
                <a:pPr lvl="1"/>
                <a:r>
                  <a:rPr lang="en-US" altLang="en-US" sz="2400" dirty="0"/>
                  <a:t>PD (proportional + derivative) when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sz="2400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altLang="en-US" sz="2400" i="1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n-US" altLang="en-US" sz="2400" i="1">
                        <a:latin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en-US" altLang="en-US" sz="24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sz="2400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altLang="en-US" sz="2400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a:rPr lang="en-US" altLang="en-US" sz="2400" i="1">
                        <a:latin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en-US" altLang="en-US" sz="2400" dirty="0"/>
                  <a:t>.</a:t>
                </a:r>
              </a:p>
              <a:p>
                <a:pPr lvl="1"/>
                <a:r>
                  <a:rPr lang="en-US" altLang="en-US" sz="2400" dirty="0"/>
                  <a:t>PI (proportional + integral) when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sz="2400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altLang="en-US" sz="2400" i="1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n-US" altLang="en-US" sz="2400" i="1">
                        <a:latin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en-US" altLang="en-US" sz="24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sz="2400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alt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altLang="en-US" sz="2400" i="1">
                        <a:latin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en-US" altLang="en-US" sz="2400" dirty="0"/>
                  <a:t>.</a:t>
                </a:r>
              </a:p>
              <a:p>
                <a:pPr eaLnBrk="1" hangingPunct="1">
                  <a:defRPr/>
                </a:pPr>
                <a:endParaRPr lang="en-US" dirty="0"/>
              </a:p>
            </p:txBody>
          </p:sp>
        </mc:Choice>
        <mc:Fallback xmlns="">
          <p:sp>
            <p:nvSpPr>
              <p:cNvPr id="35840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32234" y="1086295"/>
                <a:ext cx="8454565" cy="4983163"/>
              </a:xfrm>
              <a:blipFill>
                <a:blip r:embed="rId4"/>
                <a:stretch>
                  <a:fillRect l="-505" t="-1467" r="-1514" b="-89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12" descr="txp_fig">
            <a:extLst>
              <a:ext uri="{FF2B5EF4-FFF2-40B4-BE49-F238E27FC236}">
                <a16:creationId xmlns:a16="http://schemas.microsoft.com/office/drawing/2014/main" id="{C62A2947-B3D4-4433-993D-7FC8228EFF23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6535" y="1892800"/>
            <a:ext cx="5656263" cy="134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3575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Mechatronics—Stability</a:t>
            </a:r>
          </a:p>
        </p:txBody>
      </p:sp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/>
              <a:t>Control Systems—Stability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3815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Stability is essential!</a:t>
            </a:r>
          </a:p>
          <a:p>
            <a:pPr eaLnBrk="1" hangingPunct="1">
              <a:defRPr/>
            </a:pPr>
            <a:r>
              <a:rPr lang="en-US" dirty="0">
                <a:sym typeface="Wingdings" pitchFamily="2" charset="2"/>
              </a:rPr>
              <a:t>How instability manifests: </a:t>
            </a:r>
          </a:p>
          <a:p>
            <a:pPr lvl="1" eaLnBrk="1" hangingPunct="1">
              <a:defRPr/>
            </a:pPr>
            <a:r>
              <a:rPr lang="en-US" dirty="0">
                <a:sym typeface="Wingdings" pitchFamily="2" charset="2"/>
              </a:rPr>
              <a:t>The system does not respond to inputs AND</a:t>
            </a:r>
          </a:p>
          <a:p>
            <a:pPr lvl="1" eaLnBrk="1" hangingPunct="1">
              <a:defRPr/>
            </a:pPr>
            <a:r>
              <a:rPr lang="en-US" dirty="0">
                <a:sym typeface="Wingdings" pitchFamily="2" charset="2"/>
              </a:rPr>
              <a:t>The output oscillates OR</a:t>
            </a:r>
            <a:r>
              <a:rPr lang="en-US" dirty="0"/>
              <a:t> is saturated at maximum high/low level. </a:t>
            </a:r>
          </a:p>
          <a:p>
            <a:pPr lvl="1" eaLnBrk="1" hangingPunct="1">
              <a:defRPr/>
            </a:pPr>
            <a:endParaRPr 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0502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0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0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80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80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7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Mechatronics—Stability</a:t>
            </a:r>
          </a:p>
        </p:txBody>
      </p:sp>
      <p:pic>
        <p:nvPicPr>
          <p:cNvPr id="2826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43000" y="1828800"/>
            <a:ext cx="1114425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2627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43000" y="1828800"/>
            <a:ext cx="1114425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26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/>
              <a:t>Manifestations of Instability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Mechatronics—Stability</a:t>
            </a:r>
          </a:p>
        </p:txBody>
      </p:sp>
      <p:pic>
        <p:nvPicPr>
          <p:cNvPr id="28467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5800" y="1485900"/>
            <a:ext cx="10306050" cy="468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4675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5800" y="1485900"/>
            <a:ext cx="10306050" cy="468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46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/>
              <a:t>Manifestations of Instability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Mechatronics—Stability</a:t>
            </a:r>
          </a:p>
        </p:txBody>
      </p:sp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/>
              <a:t>Why Study Stability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77755" cy="43815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Control systems are designed to enhance the performance of a plant. However:</a:t>
            </a:r>
          </a:p>
          <a:p>
            <a:pPr lvl="1" eaLnBrk="1" hangingPunct="1">
              <a:defRPr/>
            </a:pPr>
            <a:r>
              <a:rPr lang="en-US" dirty="0"/>
              <a:t>An improper selection of control parameters can cause instability even when the plant is stable.</a:t>
            </a:r>
          </a:p>
          <a:p>
            <a:pPr lvl="1" eaLnBrk="1" hangingPunct="1">
              <a:defRPr/>
            </a:pPr>
            <a:r>
              <a:rPr lang="en-US" dirty="0">
                <a:sym typeface="Wingdings" pitchFamily="2" charset="2"/>
              </a:rPr>
              <a:t>A proper selection of control parameters will result in stability even when the plant is unstable.</a:t>
            </a:r>
          </a:p>
          <a:p>
            <a:pPr lvl="1" eaLnBrk="1" hangingPunct="1">
              <a:defRPr/>
            </a:pPr>
            <a:endParaRPr 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0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80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80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7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Mechatronics—Stability</a:t>
            </a:r>
          </a:p>
        </p:txBody>
      </p:sp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7498"/>
            <a:ext cx="8229600" cy="85891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/>
              <a:t>BIBO Stability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46413"/>
            <a:ext cx="8416160" cy="5198811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/>
              <a:t>A system model that responds to every bounded input with a bounded output is said to be </a:t>
            </a:r>
            <a:r>
              <a:rPr lang="en-US" sz="2800" dirty="0">
                <a:solidFill>
                  <a:srgbClr val="FFC000"/>
                </a:solidFill>
              </a:rPr>
              <a:t>BIBO stable</a:t>
            </a:r>
            <a:r>
              <a:rPr lang="en-US" sz="2800" dirty="0"/>
              <a:t>.</a:t>
            </a:r>
          </a:p>
          <a:p>
            <a:pPr eaLnBrk="1" hangingPunct="1">
              <a:defRPr/>
            </a:pPr>
            <a:r>
              <a:rPr lang="en-US" sz="2800" dirty="0"/>
              <a:t>Assuming reasonably accurate models, </a:t>
            </a:r>
            <a:r>
              <a:rPr lang="en-US" sz="2800" i="1" dirty="0"/>
              <a:t>the linear model of a </a:t>
            </a:r>
            <a:r>
              <a:rPr lang="en-US" sz="2800" i="1" dirty="0">
                <a:solidFill>
                  <a:srgbClr val="FFFF00"/>
                </a:solidFill>
              </a:rPr>
              <a:t>stable</a:t>
            </a:r>
            <a:r>
              <a:rPr lang="en-US" sz="2800" i="1" dirty="0"/>
              <a:t> system will be BIBO stable</a:t>
            </a:r>
            <a:r>
              <a:rPr lang="en-US" sz="2800" dirty="0"/>
              <a:t>.</a:t>
            </a:r>
          </a:p>
          <a:p>
            <a:pPr eaLnBrk="1" hangingPunct="1">
              <a:defRPr/>
            </a:pPr>
            <a:r>
              <a:rPr lang="en-US" sz="2800" dirty="0"/>
              <a:t>A linear system is BIBO stable if and only if it has no poles outside of the LHP.</a:t>
            </a:r>
          </a:p>
          <a:p>
            <a:pPr lvl="1" eaLnBrk="1" hangingPunct="1">
              <a:defRPr/>
            </a:pPr>
            <a:r>
              <a:rPr lang="en-US" sz="2400" dirty="0">
                <a:sym typeface="Wingdings" pitchFamily="2" charset="2"/>
              </a:rPr>
              <a:t>The </a:t>
            </a:r>
            <a:r>
              <a:rPr lang="en-US" sz="2400" dirty="0">
                <a:solidFill>
                  <a:srgbClr val="FFC000"/>
                </a:solidFill>
                <a:sym typeface="Wingdings" pitchFamily="2" charset="2"/>
              </a:rPr>
              <a:t>Routh array </a:t>
            </a:r>
            <a:r>
              <a:rPr lang="en-US" sz="2400" dirty="0">
                <a:sym typeface="Wingdings" pitchFamily="2" charset="2"/>
              </a:rPr>
              <a:t>and the </a:t>
            </a:r>
            <a:r>
              <a:rPr lang="en-US" sz="2400" dirty="0">
                <a:solidFill>
                  <a:srgbClr val="FFC000"/>
                </a:solidFill>
                <a:sym typeface="Wingdings" pitchFamily="2" charset="2"/>
              </a:rPr>
              <a:t>Routh-Hurwitz criterion </a:t>
            </a:r>
            <a:r>
              <a:rPr lang="en-US" sz="2400" dirty="0">
                <a:sym typeface="Wingdings" pitchFamily="2" charset="2"/>
              </a:rPr>
              <a:t>can be used to test whether there are poles outside of the LHP.</a:t>
            </a:r>
          </a:p>
          <a:p>
            <a:pPr lvl="1" eaLnBrk="1" hangingPunct="1">
              <a:defRPr/>
            </a:pPr>
            <a:r>
              <a:rPr lang="en-US" sz="2400" dirty="0">
                <a:sym typeface="Wingdings" pitchFamily="2" charset="2"/>
              </a:rPr>
              <a:t>More importantly, they can be used to select control parameters that ensure stability.</a:t>
            </a:r>
          </a:p>
        </p:txBody>
      </p:sp>
    </p:spTree>
    <p:extLst>
      <p:ext uri="{BB962C8B-B14F-4D97-AF65-F5344CB8AC3E}">
        <p14:creationId xmlns:p14="http://schemas.microsoft.com/office/powerpoint/2010/main" val="27059525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0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0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80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80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80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7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675"/>
            <a:ext cx="8229600" cy="884238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/>
              <a:t>The Routh Array</a:t>
            </a:r>
          </a:p>
        </p:txBody>
      </p:sp>
      <p:sp>
        <p:nvSpPr>
          <p:cNvPr id="34406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35075"/>
            <a:ext cx="8229600" cy="498316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Given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define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Mechatronics—Stability</a:t>
            </a:r>
          </a:p>
        </p:txBody>
      </p:sp>
      <p:pic>
        <p:nvPicPr>
          <p:cNvPr id="10245" name="Picture 4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874838"/>
            <a:ext cx="7640638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7" descr="txp_fig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9350" y="3108325"/>
            <a:ext cx="54895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84238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/>
              <a:t>The Routh Array</a:t>
            </a:r>
          </a:p>
        </p:txBody>
      </p:sp>
      <p:sp>
        <p:nvSpPr>
          <p:cNvPr id="34611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35075"/>
            <a:ext cx="8229600" cy="4983163"/>
          </a:xfrm>
        </p:spPr>
        <p:txBody>
          <a:bodyPr/>
          <a:lstStyle/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Mechatronics—Stability</a:t>
            </a:r>
          </a:p>
        </p:txBody>
      </p:sp>
      <p:pic>
        <p:nvPicPr>
          <p:cNvPr id="12293" name="Picture 5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251325"/>
            <a:ext cx="3910013" cy="87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6" descr="txp_fig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0" y="4248150"/>
            <a:ext cx="3910013" cy="87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7" descr="txp_fig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8" y="5349875"/>
            <a:ext cx="3849687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8" descr="txp_fig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3163" y="5349875"/>
            <a:ext cx="3849687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6121" name="Text Box 9"/>
          <p:cNvSpPr txBox="1">
            <a:spLocks noChangeArrowheads="1"/>
          </p:cNvSpPr>
          <p:nvPr/>
        </p:nvSpPr>
        <p:spPr bwMode="auto">
          <a:xfrm>
            <a:off x="3063875" y="960438"/>
            <a:ext cx="1143000" cy="1004887"/>
          </a:xfrm>
          <a:prstGeom prst="rect">
            <a:avLst/>
          </a:prstGeom>
          <a:solidFill>
            <a:srgbClr val="FF99CC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 dirty="0"/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 dirty="0"/>
          </a:p>
        </p:txBody>
      </p:sp>
      <p:sp>
        <p:nvSpPr>
          <p:cNvPr id="346122" name="Text Box 10"/>
          <p:cNvSpPr txBox="1">
            <a:spLocks noChangeArrowheads="1"/>
          </p:cNvSpPr>
          <p:nvPr/>
        </p:nvSpPr>
        <p:spPr bwMode="auto">
          <a:xfrm>
            <a:off x="4297363" y="960438"/>
            <a:ext cx="1143000" cy="1004887"/>
          </a:xfrm>
          <a:prstGeom prst="rect">
            <a:avLst/>
          </a:prstGeom>
          <a:solidFill>
            <a:srgbClr val="FF99CC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 dirty="0"/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 dirty="0"/>
          </a:p>
        </p:txBody>
      </p:sp>
      <p:sp>
        <p:nvSpPr>
          <p:cNvPr id="346123" name="Text Box 11"/>
          <p:cNvSpPr txBox="1">
            <a:spLocks noChangeArrowheads="1"/>
          </p:cNvSpPr>
          <p:nvPr/>
        </p:nvSpPr>
        <p:spPr bwMode="auto">
          <a:xfrm>
            <a:off x="365125" y="4160838"/>
            <a:ext cx="4252913" cy="1004887"/>
          </a:xfrm>
          <a:prstGeom prst="rect">
            <a:avLst/>
          </a:prstGeom>
          <a:solidFill>
            <a:srgbClr val="FF99CC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 dirty="0"/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dirty="0"/>
              <a:t>	</a:t>
            </a:r>
          </a:p>
        </p:txBody>
      </p:sp>
      <p:sp>
        <p:nvSpPr>
          <p:cNvPr id="346124" name="Text Box 12"/>
          <p:cNvSpPr txBox="1">
            <a:spLocks noChangeArrowheads="1"/>
          </p:cNvSpPr>
          <p:nvPr/>
        </p:nvSpPr>
        <p:spPr bwMode="auto">
          <a:xfrm>
            <a:off x="5532438" y="960438"/>
            <a:ext cx="1143000" cy="1004887"/>
          </a:xfrm>
          <a:prstGeom prst="rect">
            <a:avLst/>
          </a:prstGeom>
          <a:solidFill>
            <a:srgbClr val="FF99CC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 dirty="0"/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 dirty="0"/>
          </a:p>
        </p:txBody>
      </p:sp>
      <p:sp>
        <p:nvSpPr>
          <p:cNvPr id="346125" name="Text Box 13"/>
          <p:cNvSpPr txBox="1">
            <a:spLocks noChangeArrowheads="1"/>
          </p:cNvSpPr>
          <p:nvPr/>
        </p:nvSpPr>
        <p:spPr bwMode="auto">
          <a:xfrm>
            <a:off x="4891088" y="4160838"/>
            <a:ext cx="4252912" cy="1004887"/>
          </a:xfrm>
          <a:prstGeom prst="rect">
            <a:avLst/>
          </a:prstGeom>
          <a:solidFill>
            <a:srgbClr val="FF99CC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 dirty="0"/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dirty="0"/>
              <a:t>	</a:t>
            </a:r>
          </a:p>
        </p:txBody>
      </p:sp>
      <p:sp>
        <p:nvSpPr>
          <p:cNvPr id="346126" name="Text Box 14"/>
          <p:cNvSpPr txBox="1">
            <a:spLocks noChangeArrowheads="1"/>
          </p:cNvSpPr>
          <p:nvPr/>
        </p:nvSpPr>
        <p:spPr bwMode="auto">
          <a:xfrm>
            <a:off x="3063875" y="1417638"/>
            <a:ext cx="1143000" cy="1004887"/>
          </a:xfrm>
          <a:prstGeom prst="rect">
            <a:avLst/>
          </a:prstGeom>
          <a:solidFill>
            <a:srgbClr val="FF99CC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 dirty="0"/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 dirty="0"/>
          </a:p>
        </p:txBody>
      </p:sp>
      <p:sp>
        <p:nvSpPr>
          <p:cNvPr id="346127" name="Text Box 15"/>
          <p:cNvSpPr txBox="1">
            <a:spLocks noChangeArrowheads="1"/>
          </p:cNvSpPr>
          <p:nvPr/>
        </p:nvSpPr>
        <p:spPr bwMode="auto">
          <a:xfrm>
            <a:off x="4297363" y="1417638"/>
            <a:ext cx="1143000" cy="1004887"/>
          </a:xfrm>
          <a:prstGeom prst="rect">
            <a:avLst/>
          </a:prstGeom>
          <a:solidFill>
            <a:srgbClr val="FF99CC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 dirty="0"/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 dirty="0"/>
          </a:p>
        </p:txBody>
      </p:sp>
      <p:sp>
        <p:nvSpPr>
          <p:cNvPr id="346128" name="Text Box 16"/>
          <p:cNvSpPr txBox="1">
            <a:spLocks noChangeArrowheads="1"/>
          </p:cNvSpPr>
          <p:nvPr/>
        </p:nvSpPr>
        <p:spPr bwMode="auto">
          <a:xfrm>
            <a:off x="365125" y="5303838"/>
            <a:ext cx="4252913" cy="1004887"/>
          </a:xfrm>
          <a:prstGeom prst="rect">
            <a:avLst/>
          </a:prstGeom>
          <a:solidFill>
            <a:srgbClr val="FF99CC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 dirty="0"/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dirty="0"/>
              <a:t>	</a:t>
            </a:r>
          </a:p>
        </p:txBody>
      </p:sp>
      <p:sp>
        <p:nvSpPr>
          <p:cNvPr id="346129" name="Text Box 17"/>
          <p:cNvSpPr txBox="1">
            <a:spLocks noChangeArrowheads="1"/>
          </p:cNvSpPr>
          <p:nvPr/>
        </p:nvSpPr>
        <p:spPr bwMode="auto">
          <a:xfrm>
            <a:off x="5532438" y="1417638"/>
            <a:ext cx="1143000" cy="1004887"/>
          </a:xfrm>
          <a:prstGeom prst="rect">
            <a:avLst/>
          </a:prstGeom>
          <a:solidFill>
            <a:srgbClr val="FF99CC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 dirty="0"/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 dirty="0"/>
          </a:p>
        </p:txBody>
      </p:sp>
      <p:sp>
        <p:nvSpPr>
          <p:cNvPr id="346130" name="Text Box 18"/>
          <p:cNvSpPr txBox="1">
            <a:spLocks noChangeArrowheads="1"/>
          </p:cNvSpPr>
          <p:nvPr/>
        </p:nvSpPr>
        <p:spPr bwMode="auto">
          <a:xfrm>
            <a:off x="4891088" y="5303838"/>
            <a:ext cx="4252912" cy="1004887"/>
          </a:xfrm>
          <a:prstGeom prst="rect">
            <a:avLst/>
          </a:prstGeom>
          <a:solidFill>
            <a:srgbClr val="FF99CC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 dirty="0"/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dirty="0"/>
              <a:t>	</a:t>
            </a:r>
          </a:p>
        </p:txBody>
      </p:sp>
      <p:pic>
        <p:nvPicPr>
          <p:cNvPr id="12307" name="Picture 20" descr="txp_fig.pn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3738" y="960438"/>
            <a:ext cx="54895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6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46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46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346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6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346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6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46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46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346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6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346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6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346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6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46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46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46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346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6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346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6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46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46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5" dur="500"/>
                                        <p:tgtEl>
                                          <p:spTgt spid="346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6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346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6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346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6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6121" grpId="0" animBg="1"/>
      <p:bldP spid="346121" grpId="1" animBg="1"/>
      <p:bldP spid="346122" grpId="0" animBg="1"/>
      <p:bldP spid="346122" grpId="1" animBg="1"/>
      <p:bldP spid="346123" grpId="0" animBg="1"/>
      <p:bldP spid="346123" grpId="1" animBg="1"/>
      <p:bldP spid="346124" grpId="0" animBg="1"/>
      <p:bldP spid="346124" grpId="1" animBg="1"/>
      <p:bldP spid="346125" grpId="0" animBg="1"/>
      <p:bldP spid="346125" grpId="1" animBg="1"/>
      <p:bldP spid="346126" grpId="0" animBg="1"/>
      <p:bldP spid="346127" grpId="0" animBg="1"/>
      <p:bldP spid="346127" grpId="1" animBg="1"/>
      <p:bldP spid="346128" grpId="0" animBg="1"/>
      <p:bldP spid="346128" grpId="1" animBg="1"/>
      <p:bldP spid="346129" grpId="0" animBg="1"/>
      <p:bldP spid="346129" grpId="1" animBg="1"/>
      <p:bldP spid="346130" grpId="0" animBg="1"/>
      <p:bldP spid="34613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675"/>
            <a:ext cx="8229600" cy="708486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/>
              <a:t>The Routh-Hurwitz Criterion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35075"/>
            <a:ext cx="8229600" cy="4983163"/>
          </a:xfrm>
        </p:spPr>
        <p:txBody>
          <a:bodyPr/>
          <a:lstStyle/>
          <a:p>
            <a:pPr eaLnBrk="1" hangingPunct="1">
              <a:defRPr/>
            </a:pPr>
            <a:endParaRPr lang="en-US" sz="2800" dirty="0"/>
          </a:p>
          <a:p>
            <a:pPr eaLnBrk="1" hangingPunct="1">
              <a:defRPr/>
            </a:pPr>
            <a:endParaRPr lang="en-US" sz="2800" dirty="0"/>
          </a:p>
          <a:p>
            <a:pPr eaLnBrk="1" hangingPunct="1">
              <a:defRPr/>
            </a:pPr>
            <a:endParaRPr lang="en-US" sz="2800" dirty="0"/>
          </a:p>
          <a:p>
            <a:pPr eaLnBrk="1" hangingPunct="1">
              <a:defRPr/>
            </a:pPr>
            <a:endParaRPr lang="en-US" sz="2800" dirty="0"/>
          </a:p>
          <a:p>
            <a:pPr eaLnBrk="1" hangingPunct="1">
              <a:defRPr/>
            </a:pPr>
            <a:endParaRPr lang="en-US" sz="2800" dirty="0"/>
          </a:p>
          <a:p>
            <a:pPr eaLnBrk="1" hangingPunct="1">
              <a:defRPr/>
            </a:pPr>
            <a:endParaRPr lang="en-US" sz="2800" dirty="0"/>
          </a:p>
          <a:p>
            <a:pPr eaLnBrk="1" hangingPunct="1">
              <a:defRPr/>
            </a:pPr>
            <a:r>
              <a:rPr lang="en-US" sz="2400" dirty="0"/>
              <a:t>All roots in LHP if and only if 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n-US" sz="2400" dirty="0"/>
              <a:t>are nonzero and with the same sign</a:t>
            </a:r>
            <a:r>
              <a:rPr lang="en-US" sz="2000" dirty="0"/>
              <a:t>.</a:t>
            </a:r>
            <a:endParaRPr lang="en-US" sz="2400" dirty="0"/>
          </a:p>
          <a:p>
            <a:pPr eaLnBrk="1" hangingPunct="1">
              <a:defRPr/>
            </a:pPr>
            <a:r>
              <a:rPr lang="en-US" sz="2400" dirty="0"/>
              <a:t>If all roots in LHP, then </a:t>
            </a:r>
          </a:p>
          <a:p>
            <a:pPr marL="400050" lvl="1" indent="0" eaLnBrk="1" hangingPunct="1">
              <a:buNone/>
              <a:defRPr/>
            </a:pPr>
            <a:r>
              <a:rPr lang="en-US" sz="2400" dirty="0"/>
              <a:t>are also nonzero and with the same sign.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Mechatronics—Stability</a:t>
            </a:r>
          </a:p>
        </p:txBody>
      </p:sp>
      <p:pic>
        <p:nvPicPr>
          <p:cNvPr id="14341" name="Picture 4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7215" y="4381084"/>
            <a:ext cx="3336808" cy="325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5" descr="txp_fig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2735" y="5335216"/>
            <a:ext cx="3486995" cy="254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8" descr="txp_fig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8612" y="1261343"/>
            <a:ext cx="54895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&#10;\usepackage[usenames]{color}&#10;\pagestyle{empty}&#10;\begin{document}&#10;&#10;\end{document}&#10;"/>
  <p:tag name="TEX2PS" val="latex $(base).tex; c:\cygwin\bin\dvips -D $(res) -E -o $(base).ps $(base).dvi"/>
  <p:tag name="EXTERNALEDITCOMMAND" val="notepad %"/>
  <p:tag name="GHOSTSCRIPTCOMMAND" val="c:\cygwin\bin\gsold.exe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2"/>
  <p:tag name="DEFAULTFONTSIZE" val="10"/>
  <p:tag name="DEFAULTWIDTH" val="506"/>
  <p:tag name="DEFAULTHEIGHT" val="34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Yellow} &#10;\[&#10;a_n, a_{n-1}, a_{n-2}, \dots a_0&#10;\]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192"/>
  <p:tag name="PICTUREFILESIZE" val="1104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Dandelion} &#10;\[&#10;\begin{array}{lllll}&#10;s^n &amp; \color{Yellow} a_n &amp; a_{n-2} &amp; a_{n-4} &amp; \dots \\&#10;s^{n-1} &amp; \color{Yellow} a_{n-1} &amp; a_{n-3} &amp; a_{n-5} &amp; \dots\\&#10;s^{n-2} &amp; \color{Yellow} b_1 &amp; b_2 &amp; b_3 &amp; \dots\\&#10;s^{n-3} &amp; \color{Yellow} c_1 &amp; c_2 &amp; c_3 &amp; \dots\\&#10;\vdots        &amp; \color{Yellow} \vdots &amp;  &amp;  &amp; \\&#10;s^0 &amp; \color{Yellow} h_1 &amp; &amp; &amp; &#10;\end{array}&#10;\]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270.9605"/>
  <p:tag name="PICTUREFILESIZE" val="8106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Yellow} &#10;\[&#10;a_n, a_{n-1}, a_{n-2}, \dots a_0&#10;\]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192"/>
  <p:tag name="PICTUREFILESIZE" val="1104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Yellow} &#10;\[&#10;P(s) = a_ns^n + a_{n-1}s^{n-1} + \dots a_1s + a_0&#10;\]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377"/>
  <p:tag name="PICTUREFILESIZE" val="2324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Yellow} &#10;&#10;\[&#10;u = k_pe + k_i\int\limits_{0}^t e(\tau)d\,\tau  + k_d\frac{de}{dt}&#10;\]&#10;&#10;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282"/>
  <p:tag name="PICTUREFILESIZE" val="3141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Yellow} &#10;\[&#10;P(s) = a_ns^n + a_{n-1}s^{n-1} + \dots a_1s + a_0&#10;\]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377"/>
  <p:tag name="PICTUREFILESIZE" val="2324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Yellow} &#10;\[&#10;\begin{array}{lllll}&#10;s^n &amp; a_n &amp; a_{n-2} &amp; a_{n-4} &amp; \dots \\&#10;s^{n-1} &amp; a_{n-1} &amp; a_{n-3} &amp; a_{n-5} &amp; \dots\\&#10;s^{n-2} &amp; b_1 &amp; b_2 &amp; b_3 &amp; \dots\\&#10;s^{n-3} &amp; c_1 &amp; c_2 &amp; c_3 &amp; \dots\\&#10;\vdots        &amp; \vdots &amp;  &amp;  &amp; \\&#10;s^0 &amp; h_1 &amp; &amp; &amp; &#10;\end{array}&#10;\]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270.9605"/>
  <p:tag name="PICTUREFILESIZE" val="5367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Yellow} &#10;\[&#10;b_1 = a_{n-2} - \frac{a_na_{n-3}}{a_{n-1}}&#10;\]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193"/>
  <p:tag name="PICTUREFILESIZE" val="1635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Yellow} &#10;\[&#10;b_2 = a_{n-4} - \frac{a_na_{n-5}}{a_{n-1}}&#10;\]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193"/>
  <p:tag name="PICTUREFILESIZE" val="1684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Yellow} &#10;\[&#10;c_1 = a_{n-3} - \frac{a_{n-1}b_2}{b_1}&#10;\]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190"/>
  <p:tag name="PICTUREFILESIZE" val="1618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Yellow} &#10;\[&#10;c_2 = a_{n-5} - \frac{a_{n-1}b_3}{b_1}&#10;\]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190"/>
  <p:tag name="PICTUREFILESIZE" val="1639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Yellow} &#10;\[&#10;\begin{array}{lllll}&#10;s^n &amp; a_n &amp; a_{n-2} &amp; a_{n-4} &amp; \dots \\&#10;s^{n-1} &amp; a_{n-1} &amp; a_{n-3} &amp; a_{n-5} &amp; \dots\\&#10;s^{n-2} &amp; b_1 &amp; b_2 &amp; b_3 &amp; \dots\\&#10;s^{n-3} &amp; c_1 &amp; c_2 &amp; c_3 &amp; \dots\\&#10;\vdots        &amp; \vdots &amp;  &amp;  &amp; \\&#10;s^0 &amp; h_1 &amp; &amp; &amp; &#10;\end{array}&#10;\]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270.9605"/>
  <p:tag name="PICTUREFILESIZE" val="5367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usepackage[usenames]{color}&#10;\pagestyle{empty}&#10;\begin{document}&#10;\color{Yellow} &#10;\[&#10;a_n, a_{n-1}, b_1, c_1, \dots h_1&#10;\]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506"/>
  <p:tag name="BOXHEIGHT" val="346"/>
  <p:tag name="BOXFONT" val="10"/>
  <p:tag name="BOXWRAP" val="False"/>
  <p:tag name="WORKAROUNDTRANSPARENCYBUG" val="False"/>
  <p:tag name="ALLOWFONTSUBSTITUTION" val="False"/>
  <p:tag name="BITMAPFORMAT" val="png256"/>
  <p:tag name="ORIGWIDTH" val="195"/>
  <p:tag name="PICTUREFILESIZE" val="12703"/>
</p:tagLst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49732</TotalTime>
  <Words>434</Words>
  <Application>Microsoft Office PowerPoint</Application>
  <PresentationFormat>On-screen Show (4:3)</PresentationFormat>
  <Paragraphs>90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Cambria Math</vt:lpstr>
      <vt:lpstr>Tahoma</vt:lpstr>
      <vt:lpstr>Times New Roman</vt:lpstr>
      <vt:lpstr>Wingdings</vt:lpstr>
      <vt:lpstr>Textured</vt:lpstr>
      <vt:lpstr>Stability of Control Systems</vt:lpstr>
      <vt:lpstr>Control Systems—Stability</vt:lpstr>
      <vt:lpstr>Manifestations of Instability</vt:lpstr>
      <vt:lpstr>Manifestations of Instability</vt:lpstr>
      <vt:lpstr>Why Study Stability</vt:lpstr>
      <vt:lpstr>BIBO Stability</vt:lpstr>
      <vt:lpstr>The Routh Array</vt:lpstr>
      <vt:lpstr>The Routh Array</vt:lpstr>
      <vt:lpstr>The Routh-Hurwitz Criterion</vt:lpstr>
      <vt:lpstr>The Routh-Hurwitz Criterion</vt:lpstr>
      <vt:lpstr>The Routh-Hurwitz Criterion</vt:lpstr>
      <vt:lpstr>PID Control</vt:lpstr>
    </vt:vector>
  </TitlesOfParts>
  <Company>LeTourneau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1</dc:title>
  <dc:creator>Marian Iordache</dc:creator>
  <cp:lastModifiedBy>Iordache, Marian</cp:lastModifiedBy>
  <cp:revision>117</cp:revision>
  <cp:lastPrinted>1601-01-01T00:00:00Z</cp:lastPrinted>
  <dcterms:created xsi:type="dcterms:W3CDTF">2004-08-25T22:08:53Z</dcterms:created>
  <dcterms:modified xsi:type="dcterms:W3CDTF">2019-11-23T02:50:17Z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9</vt:i4>
  </property>
</Properties>
</file>