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3"/>
  </p:notesMasterIdLst>
  <p:sldIdLst>
    <p:sldId id="382" r:id="rId2"/>
    <p:sldId id="271" r:id="rId3"/>
    <p:sldId id="296" r:id="rId4"/>
    <p:sldId id="298" r:id="rId5"/>
    <p:sldId id="297" r:id="rId6"/>
    <p:sldId id="299" r:id="rId7"/>
    <p:sldId id="30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8" r:id="rId25"/>
    <p:sldId id="317" r:id="rId26"/>
    <p:sldId id="319" r:id="rId27"/>
    <p:sldId id="320" r:id="rId28"/>
    <p:sldId id="322" r:id="rId29"/>
    <p:sldId id="321" r:id="rId30"/>
    <p:sldId id="323" r:id="rId31"/>
    <p:sldId id="324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8914" autoAdjust="0"/>
  </p:normalViewPr>
  <p:slideViewPr>
    <p:cSldViewPr>
      <p:cViewPr varScale="1">
        <p:scale>
          <a:sx n="81" d="100"/>
          <a:sy n="81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23DD847-5E1D-4FBA-A083-062C6661A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17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353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29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60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25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319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121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076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573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356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885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39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537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58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75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594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188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816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724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45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78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9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5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05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D847-5E1D-4FBA-A083-062C6661A7A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92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855E9-68C1-4A27-A893-11D3812B9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47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9CCD6CA3-93A0-415E-B6D8-800ACB657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20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DC90DBDA-9EBB-454E-AACE-29BDA2F15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71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2A8A7338-9C08-4F9F-A67F-7957270D5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05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Mechatronics—Introduction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ABDF32CF-902F-49C8-B909-85D5CB82B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57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06E699B2-3F55-4322-9947-9F4830B4C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50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8512648D-D48D-463F-A968-92EE40743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04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4DF40A5D-277E-4C6E-99DC-A467D3A92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77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4744157E-6121-4055-84C8-15A594C60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55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Mechatronics—Introduction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113A8B03-63D4-43CA-8846-87D6BB4C3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80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F48BEC42-4C13-420F-8E5D-6278AB386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52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Mechatronics—Lecture 1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C4EA3894-0943-4107-B716-CA2DF2717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0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Mechatronics—Introduction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 </a:t>
            </a:r>
            <a:fld id="{FF29F768-73BE-433D-96CF-BA7A06E61B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yperracing.com/pages/home/tech_department/chassis_setup/shock_tech.aspx" TargetMode="External"/><Relationship Id="rId4" Type="http://schemas.openxmlformats.org/officeDocument/2006/relationships/hyperlink" Target="https://en.wikipedia.org/wiki/Shock_absorber#/media/File:Shock_Absorbers_Detai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7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5.xml"/><Relationship Id="rId7" Type="http://schemas.openxmlformats.org/officeDocument/2006/relationships/image" Target="../media/image3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legalcode" TargetMode="External"/><Relationship Id="rId3" Type="http://schemas.openxmlformats.org/officeDocument/2006/relationships/hyperlink" Target="https://commons.wikimedia.org/wiki/File:Interactive_gears_in_the_hind_legs_of_Issus_coleoptratus_from_Cambridge_gears-3.jpg" TargetMode="External"/><Relationship Id="rId7" Type="http://schemas.openxmlformats.org/officeDocument/2006/relationships/hyperlink" Target="https://commons.wikimedia.org/wiki/File:Issus.coleoptratus.1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Sarefo" TargetMode="External"/><Relationship Id="rId5" Type="http://schemas.openxmlformats.org/officeDocument/2006/relationships/image" Target="../media/image43.jpg"/><Relationship Id="rId4" Type="http://schemas.openxmlformats.org/officeDocument/2006/relationships/hyperlink" Target="https://creativecommons.org/licenses/by-sa/3.0/legalcode" TargetMode="External"/><Relationship Id="rId9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odel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66A-5383-4DF5-AEB2-40B4A25322A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Introduction. System Modeling.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A34A-A43A-4D16-AEE8-F613ACF46C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68365" y="4370750"/>
            <a:ext cx="8607270" cy="1295400"/>
          </a:xfrm>
        </p:spPr>
        <p:txBody>
          <a:bodyPr/>
          <a:lstStyle/>
          <a:p>
            <a:r>
              <a:rPr lang="en-US" dirty="0"/>
              <a:t>Electrical and Mechanical Components. Motion Mechanisms. Laplace Domain Equations.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BAECE5-4CD0-43F1-A590-96BC0AA809C8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2019,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Shock absorbers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95" y="1143000"/>
            <a:ext cx="6172200" cy="39962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23803" y="5313572"/>
            <a:ext cx="6496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From </a:t>
            </a:r>
            <a:r>
              <a:rPr lang="en-US" sz="1200" dirty="0">
                <a:hlinkClick r:id="rId4"/>
              </a:rPr>
              <a:t>https://en.wikipedia.org/wiki/Shock_absorber#/media/File:Shock_Absorbers_Detail.jpg</a:t>
            </a:r>
            <a:endParaRPr lang="en-US" sz="1200" dirty="0"/>
          </a:p>
          <a:p>
            <a:pPr algn="l"/>
            <a:r>
              <a:rPr lang="en-US" sz="1200" dirty="0"/>
              <a:t>Downloaded on June 3, 2016. Public domain. Author: </a:t>
            </a:r>
            <a:r>
              <a:rPr lang="en-US" sz="1200" dirty="0">
                <a:hlinkClick r:id="rId5"/>
              </a:rPr>
              <a:t>http://www.hyperracing.com/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292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System Models --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000" dirty="0"/>
              <a:t>A first step in the mathematical modeling of systems is obtaining a </a:t>
            </a:r>
            <a:r>
              <a:rPr lang="en-US" sz="2000" dirty="0">
                <a:solidFill>
                  <a:srgbClr val="FFFF00"/>
                </a:solidFill>
              </a:rPr>
              <a:t>simplified</a:t>
            </a:r>
            <a:r>
              <a:rPr lang="en-US" sz="2000" dirty="0"/>
              <a:t> model in terms of elementary mechanical and electrical components.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" y="2171700"/>
            <a:ext cx="8001000" cy="420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1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Writing the Equations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43600" cy="4724400"/>
          </a:xfrm>
        </p:spPr>
        <p:txBody>
          <a:bodyPr/>
          <a:lstStyle/>
          <a:p>
            <a:r>
              <a:rPr lang="en-US" sz="2400" dirty="0"/>
              <a:t>Identify the rigid parts of the system.</a:t>
            </a:r>
          </a:p>
          <a:p>
            <a:r>
              <a:rPr lang="en-US" sz="2400" dirty="0"/>
              <a:t>Associate a displacement variable to each moving part.</a:t>
            </a:r>
          </a:p>
          <a:p>
            <a:pPr lvl="1"/>
            <a:r>
              <a:rPr lang="en-US" sz="2000" dirty="0"/>
              <a:t>For simplicity, use the same direction for all variables.</a:t>
            </a:r>
          </a:p>
          <a:p>
            <a:r>
              <a:rPr lang="en-US" sz="2400" dirty="0"/>
              <a:t>Each displacement variable will have one equation.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41314"/>
            <a:ext cx="2514599" cy="5184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12" y="1141313"/>
            <a:ext cx="2514600" cy="5184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5" y="1143228"/>
            <a:ext cx="2513672" cy="51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Writing the Equations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58205"/>
                <a:ext cx="6057900" cy="5342595"/>
              </a:xfrm>
            </p:spPr>
            <p:txBody>
              <a:bodyPr/>
              <a:lstStyle/>
              <a:p>
                <a:r>
                  <a:rPr lang="en-US" sz="2000" dirty="0"/>
                  <a:t>Method 1: Use free body diagrams.</a:t>
                </a:r>
              </a:p>
              <a:p>
                <a:r>
                  <a:rPr lang="en-US" sz="2000" dirty="0"/>
                  <a:t>Method 2: </a:t>
                </a:r>
              </a:p>
              <a:p>
                <a:pPr lvl="1"/>
                <a:r>
                  <a:rPr lang="en-US" sz="1600" dirty="0">
                    <a:solidFill>
                      <a:srgbClr val="FFFF00"/>
                    </a:solidFill>
                  </a:rPr>
                  <a:t>Write weights and external forces on one side of the equation and the remaining forces on the other side.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600" dirty="0">
                    <a:solidFill>
                      <a:srgbClr val="FFFF00"/>
                    </a:solidFill>
                  </a:rPr>
                  <a:t>Select arbitrarily the sign of one of the terms.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600" dirty="0">
                    <a:solidFill>
                      <a:srgbClr val="FFFF00"/>
                    </a:solidFill>
                  </a:rPr>
                  <a:t>The other signs must be consistent with the force and displacement directions</a:t>
                </a:r>
                <a:r>
                  <a:rPr lang="en-US" sz="1600" i="1" dirty="0">
                    <a:solidFill>
                      <a:srgbClr val="FFFF00"/>
                    </a:solidFill>
                  </a:rPr>
                  <a:t>.</a:t>
                </a:r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i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/>
                  <a:t> in the same direction imply: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600" dirty="0">
                    <a:solidFill>
                      <a:srgbClr val="FFFF00"/>
                    </a:solidFill>
                  </a:rPr>
                  <a:t>In the equation of z, all terms in z must have same sign (stability). </a:t>
                </a:r>
                <a:r>
                  <a:rPr lang="en-US" sz="1600" i="1" dirty="0"/>
                  <a:t>Here, in the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/>
                  <a:t>, all terms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i="1" dirty="0"/>
                  <a:t> (including its derivatives) must have the same sign.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58205"/>
                <a:ext cx="6057900" cy="5342595"/>
              </a:xfrm>
              <a:blipFill rotWithShape="0">
                <a:blip r:embed="rId7"/>
                <a:stretch>
                  <a:fillRect l="-201" t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5" y="1143228"/>
            <a:ext cx="2513672" cy="5183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8" y="6051236"/>
            <a:ext cx="5054252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92" y="4692416"/>
            <a:ext cx="526085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4" y="3348503"/>
            <a:ext cx="5334452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00" y="2440257"/>
            <a:ext cx="505425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Writing the Equations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00300"/>
            <a:ext cx="6057900" cy="4000500"/>
          </a:xfrm>
        </p:spPr>
        <p:txBody>
          <a:bodyPr/>
          <a:lstStyle/>
          <a:p>
            <a:r>
              <a:rPr lang="en-US" sz="2000" dirty="0"/>
              <a:t>There will be one equation for each displacement variable: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15" y="1143228"/>
            <a:ext cx="2513672" cy="5183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2" y="3298439"/>
            <a:ext cx="6191903" cy="12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Rotatory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287064"/>
                <a:ext cx="8686800" cy="3113736"/>
              </a:xfrm>
            </p:spPr>
            <p:txBody>
              <a:bodyPr/>
              <a:lstStyle/>
              <a:p>
                <a:r>
                  <a:rPr lang="en-US" sz="2000" dirty="0"/>
                  <a:t>The same methods apply: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1600" dirty="0"/>
              </a:p>
              <a:p>
                <a:r>
                  <a:rPr lang="en-US" sz="2400" dirty="0"/>
                  <a:t>Identify the rigid parts of the system.</a:t>
                </a:r>
              </a:p>
              <a:p>
                <a:r>
                  <a:rPr lang="en-US" sz="2400" dirty="0"/>
                  <a:t>Associate a displacement variable to each moving part.</a:t>
                </a:r>
              </a:p>
              <a:p>
                <a:pPr lvl="1"/>
                <a:r>
                  <a:rPr lang="en-US" sz="2000" dirty="0"/>
                  <a:t>Preferably, all displacements should have the same sign.</a:t>
                </a:r>
              </a:p>
              <a:p>
                <a:r>
                  <a:rPr lang="en-US" sz="2400" dirty="0"/>
                  <a:t>Each displacement variable will have one equation.</a:t>
                </a:r>
              </a:p>
              <a:p>
                <a:pPr lvl="1"/>
                <a:endParaRPr lang="en-US" sz="16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287064"/>
                <a:ext cx="8686800" cy="3113736"/>
              </a:xfrm>
              <a:blipFill rotWithShape="0">
                <a:blip r:embed="rId3"/>
                <a:stretch>
                  <a:fillRect l="-351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1969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0578"/>
            <a:ext cx="8229600" cy="1974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8155"/>
            <a:ext cx="8229600" cy="19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Writing the Equations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198152"/>
                <a:ext cx="8686800" cy="3202647"/>
              </a:xfrm>
            </p:spPr>
            <p:txBody>
              <a:bodyPr/>
              <a:lstStyle/>
              <a:p>
                <a:r>
                  <a:rPr lang="en-US" sz="2000" dirty="0"/>
                  <a:t>There will be one equation for each displacement variable: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In the equation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all terms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must have the same sign.</a:t>
                </a:r>
              </a:p>
              <a:p>
                <a:pPr lvl="1"/>
                <a:r>
                  <a:rPr lang="en-US" sz="1600" dirty="0"/>
                  <a:t>In the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 all terms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 have the same sign. This remains true after 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198152"/>
                <a:ext cx="8686800" cy="3202647"/>
              </a:xfrm>
              <a:blipFill rotWithShape="0">
                <a:blip r:embed="rId4"/>
                <a:stretch>
                  <a:fillRect l="-140" t="-1333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6122"/>
            <a:ext cx="8229600" cy="1974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55" y="3601245"/>
            <a:ext cx="5674950" cy="169893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828801" y="3606997"/>
            <a:ext cx="7234811" cy="1015663"/>
            <a:chOff x="1828801" y="3606997"/>
            <a:chExt cx="7234811" cy="1015663"/>
          </a:xfrm>
        </p:grpSpPr>
        <p:sp>
          <p:nvSpPr>
            <p:cNvPr id="15" name="TextBox 14"/>
            <p:cNvSpPr txBox="1"/>
            <p:nvPr/>
          </p:nvSpPr>
          <p:spPr>
            <a:xfrm>
              <a:off x="6528110" y="3606997"/>
              <a:ext cx="2535502" cy="1015663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FFFF00"/>
                  </a:solidFill>
                </a:rPr>
                <a:t>The gear ratio n </a:t>
              </a:r>
            </a:p>
            <a:p>
              <a:pPr algn="l"/>
              <a:r>
                <a:rPr lang="en-US" sz="2000" dirty="0">
                  <a:solidFill>
                    <a:srgbClr val="FFFF00"/>
                  </a:solidFill>
                </a:rPr>
                <a:t>modifies both torque</a:t>
              </a:r>
            </a:p>
            <a:p>
              <a:pPr algn="l"/>
              <a:r>
                <a:rPr lang="en-US" sz="2000" dirty="0">
                  <a:solidFill>
                    <a:srgbClr val="FFFF00"/>
                  </a:solidFill>
                </a:rPr>
                <a:t>and displacement.</a:t>
              </a:r>
            </a:p>
          </p:txBody>
        </p:sp>
        <p:cxnSp>
          <p:nvCxnSpPr>
            <p:cNvPr id="17" name="Elbow Connector 16"/>
            <p:cNvCxnSpPr/>
            <p:nvPr/>
          </p:nvCxnSpPr>
          <p:spPr bwMode="auto">
            <a:xfrm rot="10800000" flipV="1">
              <a:off x="4800600" y="3771900"/>
              <a:ext cx="1727510" cy="243858"/>
            </a:xfrm>
            <a:prstGeom prst="bentConnector3">
              <a:avLst>
                <a:gd name="adj1" fmla="val 99704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Elbow Connector 22"/>
            <p:cNvCxnSpPr/>
            <p:nvPr/>
          </p:nvCxnSpPr>
          <p:spPr bwMode="auto">
            <a:xfrm rot="10800000" flipV="1">
              <a:off x="1828801" y="4465417"/>
              <a:ext cx="4699311" cy="124090"/>
            </a:xfrm>
            <a:prstGeom prst="bentConnector3">
              <a:avLst>
                <a:gd name="adj1" fmla="val 100069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716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Electrical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43300"/>
            <a:ext cx="8686800" cy="2857499"/>
          </a:xfrm>
        </p:spPr>
        <p:txBody>
          <a:bodyPr/>
          <a:lstStyle/>
          <a:p>
            <a:r>
              <a:rPr lang="en-US" sz="2400" dirty="0"/>
              <a:t>Nodal analysis recommended.</a:t>
            </a:r>
          </a:p>
          <a:p>
            <a:pPr lvl="1"/>
            <a:r>
              <a:rPr lang="en-US" sz="2000" dirty="0"/>
              <a:t>Select reference node.</a:t>
            </a:r>
          </a:p>
          <a:p>
            <a:pPr lvl="1"/>
            <a:r>
              <a:rPr lang="en-US" sz="2000" dirty="0"/>
              <a:t>Mark unknown nodal voltages.</a:t>
            </a:r>
          </a:p>
          <a:p>
            <a:pPr lvl="1"/>
            <a:r>
              <a:rPr lang="en-US" sz="2000" dirty="0"/>
              <a:t>Write KCL for each node of unknown voltage.</a:t>
            </a:r>
          </a:p>
          <a:p>
            <a:pPr lvl="1"/>
            <a:r>
              <a:rPr lang="en-US" sz="2000" dirty="0"/>
              <a:t>Substitute the current of each circuit element using the element equation.</a:t>
            </a:r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1" y="1057232"/>
            <a:ext cx="8320817" cy="2270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6" y="1057231"/>
            <a:ext cx="8320818" cy="2270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5" y="1057232"/>
            <a:ext cx="8320818" cy="22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Writing the Equations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8572500" cy="3429000"/>
          </a:xfrm>
        </p:spPr>
        <p:txBody>
          <a:bodyPr/>
          <a:lstStyle/>
          <a:p>
            <a:r>
              <a:rPr lang="en-US" sz="2000" dirty="0"/>
              <a:t>Write KCL for each node of unknown voltage.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Substitute the current of each circuit element using the element equation.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990987"/>
            <a:ext cx="6629400" cy="18873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6" y="3422904"/>
            <a:ext cx="3467109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76" y="4114786"/>
            <a:ext cx="6794012" cy="22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80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Signs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8572500" cy="3429000"/>
          </a:xfrm>
        </p:spPr>
        <p:txBody>
          <a:bodyPr/>
          <a:lstStyle/>
          <a:p>
            <a:r>
              <a:rPr lang="en-US" sz="2000" dirty="0"/>
              <a:t>In the equation of the node of voltage v, </a:t>
            </a:r>
            <a:r>
              <a:rPr lang="en-US" sz="2000" u="sng" dirty="0"/>
              <a:t>before substituting dependent source expressions</a:t>
            </a:r>
            <a:r>
              <a:rPr lang="en-US" sz="2000" dirty="0"/>
              <a:t>, if all terms in v are written on the same side of the equation, they have the same sign.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990987"/>
            <a:ext cx="6629400" cy="1887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44088"/>
            <a:ext cx="6311664" cy="210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8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Mechatronics—Introduction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Mechatronics—Introduction</a:t>
            </a: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838200" y="2209800"/>
            <a:ext cx="7620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/>
              <a:t>What is Mechatronics?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At a first glance: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chemeClr val="folHlink"/>
                </a:solidFill>
              </a:rPr>
              <a:t>Mecha</a:t>
            </a:r>
            <a:r>
              <a:rPr lang="en-US" altLang="en-US" dirty="0"/>
              <a:t>nics + Elec</a:t>
            </a:r>
            <a:r>
              <a:rPr lang="en-US" altLang="en-US" dirty="0">
                <a:solidFill>
                  <a:schemeClr val="folHlink"/>
                </a:solidFill>
              </a:rPr>
              <a:t>tronics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chemeClr val="folHlink"/>
                </a:solidFill>
                <a:sym typeface="Wingdings" panose="05000000000000000000" pitchFamily="2" charset="2"/>
              </a:rPr>
              <a:t>Mechatronics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chemeClr val="folHlink"/>
                </a:solidFill>
              </a:rPr>
              <a:t>Mechatronics: </a:t>
            </a:r>
            <a:r>
              <a:rPr lang="en-US" altLang="en-US" i="1" dirty="0"/>
              <a:t>The introduction of electronic controls into mechanical components</a:t>
            </a:r>
            <a:r>
              <a:rPr lang="en-US" altLang="en-US" dirty="0"/>
              <a:t>. (Web definition)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Laplace Domain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72500" cy="5257800"/>
          </a:xfrm>
        </p:spPr>
        <p:txBody>
          <a:bodyPr/>
          <a:lstStyle/>
          <a:p>
            <a:r>
              <a:rPr lang="en-US" sz="2000" dirty="0"/>
              <a:t>Models </a:t>
            </a:r>
            <a:r>
              <a:rPr lang="en-US" sz="2000" dirty="0">
                <a:sym typeface="Wingdings" panose="05000000000000000000" pitchFamily="2" charset="2"/>
              </a:rPr>
              <a:t> systems of differential equations</a:t>
            </a:r>
            <a:r>
              <a:rPr lang="en-US" sz="2000" dirty="0"/>
              <a:t>.</a:t>
            </a:r>
          </a:p>
          <a:p>
            <a:r>
              <a:rPr lang="en-US" sz="2000" dirty="0"/>
              <a:t>Differential equations can be studied in the Laplace domain.</a:t>
            </a:r>
          </a:p>
          <a:p>
            <a:r>
              <a:rPr lang="en-US" sz="2000" dirty="0"/>
              <a:t>The Laplace transform substitutes functions of time f(t) with functions F(s) that depend on the Laplace variable s.</a:t>
            </a:r>
          </a:p>
          <a:p>
            <a:r>
              <a:rPr lang="en-US" sz="2000" dirty="0"/>
              <a:t>With </a:t>
            </a:r>
            <a:r>
              <a:rPr lang="en-US" sz="2000" u="sng" dirty="0">
                <a:solidFill>
                  <a:srgbClr val="FFFF00"/>
                </a:solidFill>
              </a:rPr>
              <a:t>zero initial conditions</a:t>
            </a:r>
            <a:r>
              <a:rPr lang="en-US" sz="2000" dirty="0"/>
              <a:t>, the following substitutions apply.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4114237"/>
                  </p:ext>
                </p:extLst>
              </p:nvPr>
            </p:nvGraphicFramePr>
            <p:xfrm>
              <a:off x="1466850" y="3041610"/>
              <a:ext cx="6096000" cy="3320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 DOMAIN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LAPLACE</a:t>
                          </a:r>
                          <a:r>
                            <a:rPr lang="en-US" baseline="0" dirty="0"/>
                            <a:t> DOMAIN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4114237"/>
                  </p:ext>
                </p:extLst>
              </p:nvPr>
            </p:nvGraphicFramePr>
            <p:xfrm>
              <a:off x="1466850" y="3041610"/>
              <a:ext cx="6096000" cy="3320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DOMAIN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LAPLACE</a:t>
                          </a:r>
                          <a:r>
                            <a:rPr lang="en-US" baseline="0" dirty="0" smtClean="0"/>
                            <a:t> DOMAIN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04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56034" r="-100599" b="-319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56034" r="-800" b="-31982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296721" r="-100599" b="-5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296721" r="-800" b="-508197"/>
                          </a:stretch>
                        </a:blipFill>
                      </a:tcPr>
                    </a:tc>
                  </a:tr>
                  <a:tr h="612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239604" r="-100599" b="-206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239604" r="-800" b="-206931"/>
                          </a:stretch>
                        </a:blipFill>
                      </a:tcPr>
                    </a:tc>
                  </a:tr>
                  <a:tr h="641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326667" r="-100599" b="-9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326667" r="-800" b="-99048"/>
                          </a:stretch>
                        </a:blipFill>
                      </a:tcPr>
                    </a:tc>
                  </a:tr>
                  <a:tr h="6195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" t="-439216" r="-100599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400" t="-439216" r="-800" b="-19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861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Laplace Domain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572500" cy="5257800"/>
              </a:xfrm>
            </p:spPr>
            <p:txBody>
              <a:bodyPr/>
              <a:lstStyle/>
              <a:p>
                <a:r>
                  <a:rPr lang="en-US" sz="2000" dirty="0"/>
                  <a:t>Example:</a:t>
                </a:r>
              </a:p>
              <a:p>
                <a:endParaRPr lang="en-US" sz="2000" dirty="0"/>
              </a:p>
              <a:p>
                <a:pPr marL="400050" lvl="1" indent="0">
                  <a:buNone/>
                </a:pPr>
                <a:r>
                  <a:rPr lang="en-US" sz="2000" dirty="0"/>
                  <a:t>Write the equation in the Laplace domain (a) in terms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; (b) in terms of the velocity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 Assume zero initial conditions.</a:t>
                </a:r>
              </a:p>
              <a:p>
                <a:r>
                  <a:rPr lang="en-US" sz="2000" dirty="0"/>
                  <a:t>Solution:</a:t>
                </a:r>
              </a:p>
              <a:p>
                <a:pPr marL="400050" lvl="1" indent="0">
                  <a:buNone/>
                </a:pPr>
                <a:r>
                  <a:rPr lang="en-US" sz="2000" dirty="0"/>
                  <a:t>(a) </a:t>
                </a:r>
              </a:p>
              <a:p>
                <a:pPr marL="400050" lvl="1" indent="0">
                  <a:buNone/>
                </a:pPr>
                <a:endParaRPr lang="en-US" sz="2000" dirty="0"/>
              </a:p>
              <a:p>
                <a:pPr marL="400050" lvl="1" indent="0">
                  <a:buNone/>
                </a:pPr>
                <a:r>
                  <a:rPr lang="en-US" sz="2000" dirty="0"/>
                  <a:t>(b) 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000" dirty="0"/>
                  <a:t> it must be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Therefore: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572500" cy="5257800"/>
              </a:xfrm>
              <a:blipFill rotWithShape="0">
                <a:blip r:embed="rId6"/>
                <a:stretch>
                  <a:fillRect l="-142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05" y="1485900"/>
            <a:ext cx="2209804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95" y="4511479"/>
            <a:ext cx="4520955" cy="2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118" y="3075805"/>
            <a:ext cx="4305309" cy="2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1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Laplace Domain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72500" cy="5257800"/>
          </a:xfrm>
        </p:spPr>
        <p:txBody>
          <a:bodyPr/>
          <a:lstStyle/>
          <a:p>
            <a:r>
              <a:rPr lang="en-US" sz="2000" dirty="0"/>
              <a:t>With </a:t>
            </a:r>
            <a:r>
              <a:rPr lang="en-US" sz="2000" u="sng" dirty="0">
                <a:solidFill>
                  <a:srgbClr val="FFFF00"/>
                </a:solidFill>
              </a:rPr>
              <a:t>nonzero initial conditions</a:t>
            </a:r>
            <a:r>
              <a:rPr lang="en-US" sz="2000" dirty="0"/>
              <a:t>, the following substitutions apply.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565224"/>
                  </p:ext>
                </p:extLst>
              </p:nvPr>
            </p:nvGraphicFramePr>
            <p:xfrm>
              <a:off x="432110" y="2057400"/>
              <a:ext cx="8254690" cy="33425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53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29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 DOMAIN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LAPLACE</a:t>
                          </a:r>
                          <a:r>
                            <a:rPr lang="en-US" baseline="0" dirty="0"/>
                            <a:t> DOMAIN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𝑠𝑍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−…−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565224"/>
                  </p:ext>
                </p:extLst>
              </p:nvPr>
            </p:nvGraphicFramePr>
            <p:xfrm>
              <a:off x="432110" y="2057400"/>
              <a:ext cx="8254690" cy="33425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5390"/>
                    <a:gridCol w="58293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DOMAIN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LAPLACE</a:t>
                          </a:r>
                          <a:r>
                            <a:rPr lang="en-US" baseline="0" dirty="0" smtClean="0"/>
                            <a:t> DOMAIN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704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1" t="-56897" r="-241709" b="-3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693" t="-56897" r="-522" b="-32241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1" t="-298361" r="-241709" b="-5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693" t="-298361" r="-522" b="-513115"/>
                          </a:stretch>
                        </a:blipFill>
                      </a:tcPr>
                    </a:tc>
                  </a:tr>
                  <a:tr h="612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1" t="-243000" r="-241709" b="-21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693" t="-243000" r="-522" b="-213000"/>
                          </a:stretch>
                        </a:blipFill>
                      </a:tcPr>
                    </a:tc>
                  </a:tr>
                  <a:tr h="641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1" t="-323585" r="-241709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693" t="-323585" r="-522" b="-100943"/>
                          </a:stretch>
                        </a:blipFill>
                      </a:tcPr>
                    </a:tc>
                  </a:tr>
                  <a:tr h="641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1" t="-427619" r="-241709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693" t="-427619" r="-522" b="-19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3070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Laplace Domain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72500" cy="5257800"/>
          </a:xfrm>
        </p:spPr>
        <p:txBody>
          <a:bodyPr/>
          <a:lstStyle/>
          <a:p>
            <a:r>
              <a:rPr lang="en-US" sz="2000" dirty="0"/>
              <a:t>Example:</a:t>
            </a:r>
          </a:p>
          <a:p>
            <a:endParaRPr lang="en-US" sz="2000" dirty="0"/>
          </a:p>
          <a:p>
            <a:pPr marL="400050" lvl="1" indent="0">
              <a:buNone/>
            </a:pPr>
            <a:r>
              <a:rPr lang="en-US" sz="2000" dirty="0"/>
              <a:t>Write the equation in the Laplace. Assume </a:t>
            </a:r>
            <a:r>
              <a:rPr lang="en-US" sz="2000" u="sng" dirty="0"/>
              <a:t>nonzero</a:t>
            </a:r>
            <a:r>
              <a:rPr lang="en-US" sz="2000" dirty="0"/>
              <a:t> initial conditions.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Solution: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05" y="1485900"/>
            <a:ext cx="2209804" cy="2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7" y="3619498"/>
            <a:ext cx="764516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38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48"/>
            <a:ext cx="8229600" cy="647700"/>
          </a:xfrm>
        </p:spPr>
        <p:txBody>
          <a:bodyPr/>
          <a:lstStyle/>
          <a:p>
            <a:r>
              <a:rPr lang="en-US" sz="3600" dirty="0"/>
              <a:t>Circuits in the Laplace Domain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6" y="946406"/>
            <a:ext cx="7570396" cy="57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16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Impedance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72500" cy="5257800"/>
          </a:xfrm>
        </p:spPr>
        <p:txBody>
          <a:bodyPr/>
          <a:lstStyle/>
          <a:p>
            <a:r>
              <a:rPr lang="en-US" sz="2400" dirty="0"/>
              <a:t>Impedance diagrams represent electric circuits in the Laplace domain.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0" y="2104126"/>
            <a:ext cx="7339019" cy="46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35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Analogies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8684"/>
            <a:ext cx="2683922" cy="543211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Electric analogy of mechanical systems: </a:t>
            </a:r>
          </a:p>
          <a:p>
            <a:pPr lvl="1" eaLnBrk="1" hangingPunct="1">
              <a:buNone/>
              <a:defRPr/>
            </a:pPr>
            <a:r>
              <a:rPr lang="en-US" sz="2000" dirty="0">
                <a:solidFill>
                  <a:schemeClr val="folHlink"/>
                </a:solidFill>
              </a:rPr>
              <a:t>M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 C</a:t>
            </a:r>
            <a:r>
              <a:rPr lang="en-US" sz="2000" dirty="0">
                <a:sym typeface="Wingdings" pitchFamily="2" charset="2"/>
              </a:rPr>
              <a:t> </a:t>
            </a:r>
          </a:p>
          <a:p>
            <a:pPr lvl="1" eaLnBrk="1" hangingPunct="1">
              <a:buNone/>
              <a:defRPr/>
            </a:pP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k  1/L</a:t>
            </a:r>
            <a:r>
              <a:rPr lang="en-US" sz="2000" dirty="0">
                <a:sym typeface="Wingdings" pitchFamily="2" charset="2"/>
              </a:rPr>
              <a:t> </a:t>
            </a:r>
          </a:p>
          <a:p>
            <a:pPr lvl="1" eaLnBrk="1" hangingPunct="1">
              <a:buNone/>
              <a:defRPr/>
            </a:pP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B  1/R</a:t>
            </a:r>
            <a:r>
              <a:rPr lang="en-US" sz="2000" dirty="0">
                <a:sym typeface="Wingdings" pitchFamily="2" charset="2"/>
              </a:rPr>
              <a:t> </a:t>
            </a:r>
          </a:p>
          <a:p>
            <a:pPr lvl="1" eaLnBrk="1" hangingPunct="1">
              <a:buNone/>
              <a:defRPr/>
            </a:pP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f  i</a:t>
            </a:r>
            <a:r>
              <a:rPr lang="en-US" sz="2000" dirty="0">
                <a:sym typeface="Wingdings" pitchFamily="2" charset="2"/>
              </a:rPr>
              <a:t> </a:t>
            </a:r>
          </a:p>
          <a:p>
            <a:pPr lvl="1" eaLnBrk="1" hangingPunct="1">
              <a:buNone/>
              <a:defRPr/>
            </a:pP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v  v</a:t>
            </a:r>
            <a:r>
              <a:rPr lang="en-US" sz="2000" dirty="0">
                <a:sym typeface="Wingdings" pitchFamily="2" charset="2"/>
              </a:rPr>
              <a:t>.</a:t>
            </a:r>
            <a:endParaRPr lang="en-US" sz="2000" dirty="0">
              <a:solidFill>
                <a:schemeClr val="folHlink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31" y="970427"/>
            <a:ext cx="6060582" cy="54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50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479115"/>
          </a:xfrm>
        </p:spPr>
        <p:txBody>
          <a:bodyPr/>
          <a:lstStyle/>
          <a:p>
            <a:r>
              <a:rPr lang="en-US" sz="3600" dirty="0"/>
              <a:t>Impedance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700"/>
            <a:ext cx="8572500" cy="5372100"/>
          </a:xfrm>
        </p:spPr>
        <p:txBody>
          <a:bodyPr/>
          <a:lstStyle/>
          <a:p>
            <a:r>
              <a:rPr lang="en-US" sz="2400" dirty="0"/>
              <a:t>Impedance diagrams applied also to mechanical systems, using the electric system analogy:</a:t>
            </a:r>
          </a:p>
          <a:p>
            <a:pPr lvl="1" eaLnBrk="1" hangingPunct="1">
              <a:buNone/>
              <a:defRPr/>
            </a:pPr>
            <a:r>
              <a:rPr lang="en-US" sz="2000" dirty="0">
                <a:solidFill>
                  <a:schemeClr val="folHlink"/>
                </a:solidFill>
              </a:rPr>
              <a:t>M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 C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k  1/L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B  1/R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f  i</a:t>
            </a:r>
            <a:r>
              <a:rPr lang="en-US" sz="2000" dirty="0">
                <a:sym typeface="Wingdings" pitchFamily="2" charset="2"/>
              </a:rPr>
              <a:t>, and </a:t>
            </a:r>
            <a:r>
              <a:rPr lang="en-US" sz="2000" dirty="0">
                <a:solidFill>
                  <a:schemeClr val="folHlink"/>
                </a:solidFill>
                <a:sym typeface="Wingdings" pitchFamily="2" charset="2"/>
              </a:rPr>
              <a:t>v  v</a:t>
            </a:r>
            <a:r>
              <a:rPr lang="en-US" sz="2000" dirty="0">
                <a:sym typeface="Wingdings" pitchFamily="2" charset="2"/>
              </a:rPr>
              <a:t>.</a:t>
            </a:r>
            <a:endParaRPr lang="en-US" sz="2000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2400" dirty="0"/>
              <a:t>A block is represented by a ground connected capacitor.</a:t>
            </a:r>
          </a:p>
          <a:p>
            <a:pPr eaLnBrk="1" hangingPunct="1">
              <a:defRPr/>
            </a:pPr>
            <a:r>
              <a:rPr lang="en-US" sz="2400" dirty="0"/>
              <a:t>Mechanical equivalent of an ungrounded capacitor: the inerter (invented by Prof. Malcolm C. Smith).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7" y="3574205"/>
            <a:ext cx="8703105" cy="31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40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479115"/>
          </a:xfrm>
        </p:spPr>
        <p:txBody>
          <a:bodyPr/>
          <a:lstStyle/>
          <a:p>
            <a:r>
              <a:rPr lang="en-US" sz="3600" dirty="0"/>
              <a:t>Motion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700"/>
            <a:ext cx="8572500" cy="5372100"/>
          </a:xfrm>
        </p:spPr>
        <p:txBody>
          <a:bodyPr/>
          <a:lstStyle/>
          <a:p>
            <a:r>
              <a:rPr lang="en-US" sz="2400" dirty="0"/>
              <a:t>Gear transmission in creation.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63E25-5A5C-4851-9418-09DA683262B7}"/>
              </a:ext>
            </a:extLst>
          </p:cNvPr>
          <p:cNvSpPr/>
          <p:nvPr/>
        </p:nvSpPr>
        <p:spPr>
          <a:xfrm>
            <a:off x="3906982" y="5647293"/>
            <a:ext cx="4894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University of Cambridge (Profs. Malcolm Burrows &amp; Gregory Sutton), </a:t>
            </a:r>
            <a:r>
              <a:rPr lang="en-US" sz="1200" dirty="0">
                <a:hlinkClick r:id="rId3"/>
              </a:rPr>
              <a:t>Interactive gears in the hind legs of Issus coleoptratus from Cambridge gears-3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CC BY-SA 3.0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81FE9-327A-407B-8FFC-7460C687D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40" y="2827009"/>
            <a:ext cx="3055719" cy="27131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F74737-F400-4A57-AA97-D8EA302A1292}"/>
              </a:ext>
            </a:extLst>
          </p:cNvPr>
          <p:cNvSpPr/>
          <p:nvPr/>
        </p:nvSpPr>
        <p:spPr>
          <a:xfrm>
            <a:off x="342900" y="5638482"/>
            <a:ext cx="3564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Sarefo</a:t>
            </a:r>
            <a:r>
              <a:rPr lang="en-US" sz="1200" dirty="0"/>
              <a:t>, </a:t>
            </a:r>
            <a:r>
              <a:rPr lang="en-US" sz="1200" dirty="0">
                <a:hlinkClick r:id="rId7"/>
              </a:rPr>
              <a:t>Issus.coleoptratus.1</a:t>
            </a:r>
            <a:r>
              <a:rPr lang="en-US" sz="1200" dirty="0"/>
              <a:t>, </a:t>
            </a:r>
            <a:r>
              <a:rPr lang="en-US" sz="1200" dirty="0">
                <a:hlinkClick r:id="rId8"/>
              </a:rPr>
              <a:t>CC BY-SA 4.0</a:t>
            </a:r>
            <a:r>
              <a:rPr lang="en-US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44490C-F8AF-4783-B9AF-DF5F4EC6AD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61" y="1631868"/>
            <a:ext cx="2575560" cy="39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93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479115"/>
          </a:xfrm>
        </p:spPr>
        <p:txBody>
          <a:bodyPr/>
          <a:lstStyle/>
          <a:p>
            <a:r>
              <a:rPr lang="en-US" sz="3600" dirty="0"/>
              <a:t>Motion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28700"/>
                <a:ext cx="8572500" cy="2057400"/>
              </a:xfrm>
            </p:spPr>
            <p:txBody>
              <a:bodyPr/>
              <a:lstStyle/>
              <a:p>
                <a:r>
                  <a:rPr lang="en-US" sz="2400" dirty="0"/>
                  <a:t>Can be solved by considering the power balance.</a:t>
                </a:r>
              </a:p>
              <a:p>
                <a:r>
                  <a:rPr lang="en-US" sz="2400" dirty="0"/>
                  <a:t>Example: Consider the following conveyor mechanism.</a:t>
                </a:r>
              </a:p>
              <a:p>
                <a:pPr lvl="1"/>
                <a:r>
                  <a:rPr lang="en-US" sz="2000" dirty="0"/>
                  <a:t>The motor is connected to the first pulley by means of a reducer (gearbox) of ratio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The combined inertia of the motor and gearbox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b="0" dirty="0"/>
                  <a:t>.</a:t>
                </a:r>
              </a:p>
              <a:p>
                <a:pPr lvl="1"/>
                <a:r>
                  <a:rPr lang="en-US" sz="2000" dirty="0"/>
                  <a:t>The mass of the belt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b="0" dirty="0"/>
                  <a:t>.</a:t>
                </a:r>
              </a:p>
              <a:p>
                <a:pPr lvl="1"/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28700"/>
                <a:ext cx="8572500" cy="2057400"/>
              </a:xfrm>
              <a:blipFill>
                <a:blip r:embed="rId3"/>
                <a:stretch>
                  <a:fillRect l="-356" t="-2671" b="-18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819C80-C8FA-41B8-BA6E-CE5FAA798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32" y="3374077"/>
            <a:ext cx="5307136" cy="30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0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99"/>
            <a:ext cx="8229600" cy="5673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Mechatronic designs involve:</a:t>
            </a:r>
          </a:p>
          <a:p>
            <a:endParaRPr lang="en-US" sz="1400" dirty="0"/>
          </a:p>
          <a:p>
            <a:r>
              <a:rPr lang="en-US" sz="2800" dirty="0"/>
              <a:t>Mechanical systems</a:t>
            </a:r>
          </a:p>
          <a:p>
            <a:r>
              <a:rPr lang="en-US" sz="2800" dirty="0"/>
              <a:t>Electrical systems</a:t>
            </a:r>
          </a:p>
          <a:p>
            <a:endParaRPr lang="en-US" sz="2800" dirty="0"/>
          </a:p>
          <a:p>
            <a:r>
              <a:rPr lang="en-US" sz="2800" dirty="0"/>
              <a:t>Actuators (such as motors)</a:t>
            </a:r>
          </a:p>
          <a:p>
            <a:r>
              <a:rPr lang="en-US" sz="2800" dirty="0"/>
              <a:t>Sensors</a:t>
            </a:r>
          </a:p>
          <a:p>
            <a:endParaRPr lang="en-US" sz="2800" dirty="0"/>
          </a:p>
          <a:p>
            <a:r>
              <a:rPr lang="en-US" sz="2800" dirty="0"/>
              <a:t>Control systems</a:t>
            </a:r>
          </a:p>
          <a:p>
            <a:pPr lvl="1"/>
            <a:r>
              <a:rPr lang="en-US" sz="2400" dirty="0"/>
              <a:t>Implemented in software and/or hardware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48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479115"/>
          </a:xfrm>
        </p:spPr>
        <p:txBody>
          <a:bodyPr/>
          <a:lstStyle/>
          <a:p>
            <a:r>
              <a:rPr lang="en-US" sz="3600" dirty="0"/>
              <a:t>Motion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28700"/>
                <a:ext cx="8686800" cy="3657600"/>
              </a:xfrm>
            </p:spPr>
            <p:txBody>
              <a:bodyPr/>
              <a:lstStyle/>
              <a:p>
                <a:pPr marL="57150" indent="0">
                  <a:spcAft>
                    <a:spcPts val="1200"/>
                  </a:spcAft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be the motor torque and velocity.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𝑀𝑔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𝑣𝐺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𝑀𝑔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where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28700"/>
                <a:ext cx="8686800" cy="3657600"/>
              </a:xfrm>
              <a:blipFill>
                <a:blip r:embed="rId3"/>
                <a:stretch>
                  <a:fillRect l="-1193" t="-1667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819C80-C8FA-41B8-BA6E-CE5FAA798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96" y="3657599"/>
            <a:ext cx="4849072" cy="27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78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479115"/>
          </a:xfrm>
        </p:spPr>
        <p:txBody>
          <a:bodyPr/>
          <a:lstStyle/>
          <a:p>
            <a:r>
              <a:rPr lang="en-US" sz="3600" dirty="0"/>
              <a:t>Motion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28700"/>
                <a:ext cx="8686800" cy="3657600"/>
              </a:xfrm>
            </p:spPr>
            <p:txBody>
              <a:bodyPr/>
              <a:lstStyle/>
              <a:p>
                <a:pPr marL="57150" indent="0">
                  <a:spcAft>
                    <a:spcPts val="1200"/>
                  </a:spcAft>
                  <a:buNone/>
                </a:pPr>
                <a:r>
                  <a:rPr lang="en-US" sz="2400" dirty="0"/>
                  <a:t>Suppose the mechanism has an efficiency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57150" indent="0">
                  <a:spcAft>
                    <a:spcPts val="1200"/>
                  </a:spcAft>
                  <a:buNone/>
                </a:pPr>
                <a:r>
                  <a:rPr lang="en-US" sz="2400" dirty="0"/>
                  <a:t>The power balance equation becomes: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⋅[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acc>
                        <m:accPr>
                          <m:chr m:val="̇"/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𝑣𝐺</m:t>
                      </m:r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4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28700"/>
                <a:ext cx="8686800" cy="3657600"/>
              </a:xfrm>
              <a:blipFill>
                <a:blip r:embed="rId3"/>
                <a:stretch>
                  <a:fillRect l="-561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fld id="{ABDF32CF-902F-49C8-B909-85D5CB82B638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819C80-C8FA-41B8-BA6E-CE5FAA798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96" y="3657599"/>
            <a:ext cx="4849072" cy="27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2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99"/>
            <a:ext cx="8229600" cy="5673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design approach of Mechatronics:</a:t>
            </a:r>
          </a:p>
          <a:p>
            <a:endParaRPr lang="en-US" sz="1400" dirty="0"/>
          </a:p>
          <a:p>
            <a:r>
              <a:rPr lang="en-US" sz="2800" dirty="0"/>
              <a:t>Subsystems of different nature (such as electrical and mechanical) are designed together, rather than independently.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Manufacturing considered also at design time.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6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400" dirty="0"/>
              <a:t>Modeling of mechanical and electrical systems</a:t>
            </a:r>
          </a:p>
          <a:p>
            <a:r>
              <a:rPr lang="en-US" sz="2400" dirty="0"/>
              <a:t>Mathematical models </a:t>
            </a:r>
          </a:p>
          <a:p>
            <a:pPr lvl="1"/>
            <a:r>
              <a:rPr lang="en-US" sz="2000" dirty="0"/>
              <a:t>Provide a common representation of systems of different nature.</a:t>
            </a:r>
          </a:p>
          <a:p>
            <a:pPr lvl="1"/>
            <a:r>
              <a:rPr lang="en-US" sz="2000" dirty="0"/>
              <a:t>Transfer functions, state space models, block diagrams.</a:t>
            </a:r>
          </a:p>
          <a:p>
            <a:r>
              <a:rPr lang="en-US" sz="2400" dirty="0"/>
              <a:t>System response </a:t>
            </a:r>
          </a:p>
          <a:p>
            <a:pPr lvl="1"/>
            <a:r>
              <a:rPr lang="en-US" sz="2000" dirty="0"/>
              <a:t>Describes how variables change in time.</a:t>
            </a:r>
          </a:p>
          <a:p>
            <a:pPr lvl="1"/>
            <a:r>
              <a:rPr lang="en-US" sz="2000" dirty="0"/>
              <a:t>Simulation.</a:t>
            </a:r>
          </a:p>
          <a:p>
            <a:r>
              <a:rPr lang="en-US" sz="2400" dirty="0"/>
              <a:t>Control systems</a:t>
            </a:r>
          </a:p>
          <a:p>
            <a:pPr lvl="1"/>
            <a:r>
              <a:rPr lang="en-US" sz="2000" dirty="0"/>
              <a:t>Control algorithms that guarantee the system response to satisfy stability, time, and error specifications.</a:t>
            </a:r>
          </a:p>
          <a:p>
            <a:pPr lvl="1"/>
            <a:r>
              <a:rPr lang="en-US" sz="2000" dirty="0"/>
              <a:t>PID control.</a:t>
            </a:r>
          </a:p>
          <a:p>
            <a:r>
              <a:rPr lang="en-US" sz="2400" dirty="0"/>
              <a:t>Actuators</a:t>
            </a:r>
          </a:p>
          <a:p>
            <a:pPr lvl="1"/>
            <a:r>
              <a:rPr lang="en-US" sz="2000" dirty="0"/>
              <a:t>Electric machines (motors and generators).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Mechatronics—Introduction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1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System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400" dirty="0"/>
              <a:t>A first step in the mathematical modeling of systems is obtaining a </a:t>
            </a:r>
            <a:r>
              <a:rPr lang="en-US" sz="2400" dirty="0">
                <a:solidFill>
                  <a:srgbClr val="FFFF00"/>
                </a:solidFill>
              </a:rPr>
              <a:t>simplified</a:t>
            </a:r>
            <a:r>
              <a:rPr lang="en-US" sz="2400" dirty="0"/>
              <a:t> model in terms of elementary mechanical and electrical components.</a:t>
            </a:r>
          </a:p>
          <a:p>
            <a:r>
              <a:rPr lang="en-US" sz="2400" dirty="0"/>
              <a:t>Simplified mechanical models involve:</a:t>
            </a:r>
          </a:p>
          <a:p>
            <a:pPr lvl="1"/>
            <a:r>
              <a:rPr lang="en-US" sz="2000" dirty="0"/>
              <a:t>Blocks, springs, dampers, …</a:t>
            </a:r>
          </a:p>
          <a:p>
            <a:r>
              <a:rPr lang="en-US" sz="2400" dirty="0"/>
              <a:t>Simplified electrical models involve:</a:t>
            </a:r>
          </a:p>
          <a:p>
            <a:pPr lvl="1"/>
            <a:r>
              <a:rPr lang="en-US" sz="2000" dirty="0"/>
              <a:t>Resistors, inductors, capacitors, dependent sources, …</a:t>
            </a:r>
          </a:p>
          <a:p>
            <a:r>
              <a:rPr lang="en-US" sz="2400" dirty="0"/>
              <a:t>For a summary of mechanical and electrical components, see the </a:t>
            </a:r>
            <a:r>
              <a:rPr lang="en-US" sz="2400" dirty="0">
                <a:hlinkClick r:id="rId3" action="ppaction://hlinkfile"/>
              </a:rPr>
              <a:t>models.pdf</a:t>
            </a:r>
            <a:r>
              <a:rPr lang="en-US" sz="2400" dirty="0"/>
              <a:t> handout.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93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Mechanical Modeling—Friction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400" dirty="0"/>
              <a:t>Coulomb or dry friction.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Viscous friction (for lubricated surfaces).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2" y="2283050"/>
            <a:ext cx="2865732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73" y="1600200"/>
            <a:ext cx="5270932" cy="170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50" y="4332590"/>
            <a:ext cx="5256855" cy="17040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38" y="4906976"/>
            <a:ext cx="1645054" cy="54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5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How to make a damper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1900"/>
            <a:ext cx="8458200" cy="2324100"/>
          </a:xfrm>
        </p:spPr>
        <p:txBody>
          <a:bodyPr/>
          <a:lstStyle/>
          <a:p>
            <a:r>
              <a:rPr lang="en-US" sz="2000" dirty="0"/>
              <a:t>A damper resembles a shock absorber.</a:t>
            </a:r>
          </a:p>
          <a:p>
            <a:r>
              <a:rPr lang="en-US" sz="2000" dirty="0"/>
              <a:t>A shock absorber might not operate according to the same linear equation.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57300"/>
            <a:ext cx="7315200" cy="19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985"/>
            <a:ext cx="8229600" cy="647700"/>
          </a:xfrm>
        </p:spPr>
        <p:txBody>
          <a:bodyPr/>
          <a:lstStyle/>
          <a:p>
            <a:r>
              <a:rPr lang="en-US" sz="3600" dirty="0"/>
              <a:t>How to make a damper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7164"/>
            <a:ext cx="8458200" cy="2868836"/>
          </a:xfrm>
        </p:spPr>
        <p:txBody>
          <a:bodyPr/>
          <a:lstStyle/>
          <a:p>
            <a:r>
              <a:rPr lang="en-US" sz="2000" dirty="0"/>
              <a:t>The figure illustrates the principle of a damper or shock absorber.</a:t>
            </a:r>
          </a:p>
          <a:p>
            <a:r>
              <a:rPr lang="en-US" sz="2000" dirty="0"/>
              <a:t>Not only friction, but also compression/extension due to stem volume.</a:t>
            </a:r>
          </a:p>
          <a:p>
            <a:r>
              <a:rPr lang="en-US" sz="2000" dirty="0"/>
              <a:t>Various enhancements possible.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Mechatronics—System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ABDF32CF-902F-49C8-B909-85D5CB82B638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37425"/>
            <a:ext cx="6972300" cy="1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89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,dvipsnames]{color}&#10;\newcommand{\red}{\color{red}}&#10;\newcommand{\blue}{\color{blue}}&#10;\newcommand{\green}{\color{green}}&#10;\pagestyle{empty}&#10;\begin{document}&#10;&#10;\end{document}&#10;"/>
  <p:tag name="TEX2PS" val="latex $(base).tex -D $(res) -E -o $(base).ps $(base).dvi"/>
  <p:tag name="EXTERNALEDITCOMMAND" val="notepad %"/>
  <p:tag name="GHOSTSCRIPTCOMMAND" val="c:\cygwin64\bin\gs.exe"/>
  <p:tag name="DEFAULTBITMAP" val="png256"/>
  <p:tag name="DEFAULTBLEND" val="False"/>
  <p:tag name="DEFAULTTRANSPARENT" val="True"/>
  <p:tag name="DEFAULTWORKAROUNDTRANSPARENCYBUG" val="False"/>
  <p:tag name="DEFAULTRESOLUTION" val="1200"/>
  <p:tag name="DEFAULTMAGNIFICATION" val="1"/>
  <p:tag name="DEFAULTFONTSIZE" val="10"/>
  <p:tag name="DEFAULTWIDTH" val="513"/>
  <p:tag name="DEFAULTHEIGHT" val="4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yellow}&#10;$i_1 = i_2 + i_c\qquad i_c = i_L + i_3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273.0005"/>
  <p:tag name="PICTUREFILESIZE" val="200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usepackage{amsmath}&#10;\newcommand{\yl}{\color{yellow}}&#10;\newcommand{\sn}{\color[rgb]{1,1,0.8}}&#10;\pagestyle{empty}&#10;\begin{document}&#10;\sn&#10;\begin{eqnarray*}&#10;\overbrace{\yl\frac{v_s-v_2}{R_1}}^{i_1} &amp;\yl = &amp; \overbrace{\yl\frac{v_2}{R_2}}^{i_2} {\yl +} \overbrace{\yl C(\dot v_2 - \dot v_1)}^{i_c}\\&#10;\underbrace{\yl C(\dot v_2 - \dot v_1)}_{i_c} &amp;\yl = &amp; \underbrace{\yl i_L(0) + \frac{1}{L}\int\limits_0^\infty v_1(x)\,dx}_{i_L} {\yl +} \underbrace{\yl\frac{v_1 - 2\sn\overbrace{\yl (v_2-v_1)}^{v_c}}{R_3}}_{i_3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534.9611"/>
  <p:tag name="PICTUREFILESIZE" val="1395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usepackage{amsmath}&#10;\newcommand{\yl}{\color{yellow}}&#10;\newcommand{\sn}{\color[rgb]{1,1,0.8}}&#10;\pagestyle{empty}&#10;\begin{document}&#10;\sn&#10;\begin{eqnarray*}&#10;\yl 0 &amp;\yl = &amp; \overbrace{\yl\frac{v_2}{R_2}}^{i_2} {\yl +} \overbrace{\yl C(\dot v_2 - \dot v_1)}^{i_c} {\yl -} \overbrace{\yl\frac{v_s-v_2}{R_1}}^{i_1} \\&#10;\yl 0 &amp;\yl = &amp; \underbrace{\yl i_L(0) + \frac{1}{L}\int\limits_0^\infty v_1(x)\,dx}_{i_L} {\yl +} \underbrace{\yl\frac{v_1 - 2v_c}{R_3}}_{i_3} {\yl -} \underbrace{\yl C(\dot v_2 - \dot v_1)}_{i_c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496.981"/>
  <p:tag name="PICTUREFILESIZE" val="1319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yellow} $f = M\ddot z + b\dot z + kz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174.0003"/>
  <p:tag name="PICTUREFILESIZE" val="181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yellow} $F(s) = MsV(s) + bV(s) + ks^{-1}V(s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355.9807"/>
  <p:tag name="PICTUREFILESIZE" val="393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yellow} $F(s) = Ms^2Z(s) + bsZ(s) + kZ(s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339.0007"/>
  <p:tag name="PICTUREFILESIZE" val="363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yellow} $f = M\ddot z + b\dot z + kz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174.0003"/>
  <p:tag name="PICTUREFILESIZE" val="181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yellow} &#10;\[&#10;F(s) = Ms^2Z(s) - M\dot z(0^-) - Msz(0^-) + bsZ(s) - bz(0^-) + kZ(s)&#10;\]&#10;\end{document}&#10;"/>
  <p:tag name="EXTERNALNAME" val="txp_fig"/>
  <p:tag name="BLEND" val="False"/>
  <p:tag name="TRANSPARENT" val="True"/>
  <p:tag name="KEEPFILES" val="False"/>
  <p:tag name="DEBUGPAUSE" val="Tru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601.9813"/>
  <p:tag name="PICTUREFILESIZE" val="663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fcolorbox{white}{white}{\input{imped_diagram.pstex_t}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426.0009"/>
  <p:tag name="PICTUREFILESIZE" val="2206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fcolorbox{white}{white}{\input{imp_diagr1.pstex_t}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412.9809"/>
  <p:tag name="PICTUREFILESIZE" val="1231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$f = \mu Mg\cdot\mbox{sgn}(v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166.9803"/>
  <p:tag name="PICTUREFILESIZE" val="207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fcolorbox{white}{white}{\input{mech-ex2.pstex_t}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357.0007"/>
  <p:tag name="PICTUREFILESIZE" val="1660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put{../../bin/sl.tex}&#10;\fcolorbox{white}{white}{\input{inerter.pstex_t}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585.9612"/>
  <p:tag name="PICTUREFILESIZE" val="141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\framebox{$f = b\cdot v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90.96016"/>
  <p:tag name="PICTUREFILESIZE" val="105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Magenta}&#10;$+ M_2g = +M_2\ddot z_1{\color{blue}+}  k_3z_1{\color{blue}-}  B(\dot z_2 - \dot z_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342.0007"/>
  <p:tag name="PICTUREFILESIZE" val="359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Magenta}&#10;$+ M_2g = {\color{blue}+} M_2\ddot z_1\quad k_3z_1\quad B(\dot z_2 - \dot z_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355.9807"/>
  <p:tag name="PICTUREFILESIZE" val="350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Magenta}&#10;${\color{blue}+} M_2g = \quad M_2\ddot z_1\quad k_3z_1\quad B(\dot z_2 - \dot z_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360.9607"/>
  <p:tag name="PICTUREFILESIZE" val="336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color{Magenta}&#10;$\quad M_2g = \quad M_2\ddot z_1\quad k_3z_1\quad B(\dot z_2 - \dot z_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False"/>
  <p:tag name="WORKAROUNDTRANSPARENCYBUG" val="False"/>
  <p:tag name="ALLOWFONTSUBSTITUTION" val="False"/>
  <p:tag name="BITMAPFORMAT" val="png256"/>
  <p:tag name="ORIGWIDTH" val="342.0007"/>
  <p:tag name="PICTUREFILESIZE" val="331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begin{eqnarray*}&#10;\color{blue} + M_1g -f &amp;\color{blue}  = &amp;\color{blue}  M_1\ddot z_3 + k_1 z_3 + k_2(z_3-z_2)\\&#10;\color{Green} 0 &amp;\color{Green} = &amp;\color{Green} +B(\dot z_2 - \dot z_1) - k_2(z_3-z_2)\\&#10;\color{Magenta} + M_2g &amp;\color{Magenta}  = &amp;\color{Magenta} +M_2\ddot z_1 +  k_3z_1 - B(\dot z_2 - \dot z_1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418.9809"/>
  <p:tag name="PICTUREFILESIZE" val="941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,dvipsnames]{color}&#10;\pagestyle{empty}&#10;\begin{document}&#10;\begin{eqnarray*}&#10;\color{blue} 0 &amp;\color{blue}  = &amp;\color{blue}  J_1\ddot \theta_4 - B(\dot\theta_3 - \dot\theta_4)\\&#10;\color{Green} 0 &amp;\color{Green} = &amp;\color{Green} J_2\ddot\theta_3 + B(\dot\theta_3 - \dot\theta_4) + nk(\theta_2-\theta_1)\\&#10;\color{Bittersweet} \theta_2 &amp;\color{Bittersweet} = &amp;\color{Bittersweet} n\theta_3\\&#10;\color{Magenta} \tau &amp;\color{Magenta}  = &amp;\color{Magenta} J_3\ddot\theta_1 +  k(\theta_1 - \theta_2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13"/>
  <p:tag name="BOXHEIGHT" val="400"/>
  <p:tag name="BOXFONT" val="10"/>
  <p:tag name="BOXWRAP" val="True"/>
  <p:tag name="WORKAROUNDTRANSPARENCYBUG" val="False"/>
  <p:tag name="ALLOWFONTSUBSTITUTION" val="False"/>
  <p:tag name="BITMAPFORMAT" val="png256"/>
  <p:tag name="ORIGWIDTH" val="384.0008"/>
  <p:tag name="PICTUREFILESIZE" val="99804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19408</TotalTime>
  <Words>1554</Words>
  <Application>Microsoft Office PowerPoint</Application>
  <PresentationFormat>On-screen Show (4:3)</PresentationFormat>
  <Paragraphs>289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Cambria Math</vt:lpstr>
      <vt:lpstr>Tahoma</vt:lpstr>
      <vt:lpstr>Times New Roman</vt:lpstr>
      <vt:lpstr>Wingdings</vt:lpstr>
      <vt:lpstr>Textured</vt:lpstr>
      <vt:lpstr>Introduction. System Modeling.</vt:lpstr>
      <vt:lpstr>Mechatronics—Introduction</vt:lpstr>
      <vt:lpstr>PowerPoint Presentation</vt:lpstr>
      <vt:lpstr>PowerPoint Presentation</vt:lpstr>
      <vt:lpstr>Topics</vt:lpstr>
      <vt:lpstr>System Models</vt:lpstr>
      <vt:lpstr>Mechanical Modeling—Friction</vt:lpstr>
      <vt:lpstr>How to make a damper …</vt:lpstr>
      <vt:lpstr>How to make a damper …</vt:lpstr>
      <vt:lpstr>Shock absorbers</vt:lpstr>
      <vt:lpstr>System Models -- Example</vt:lpstr>
      <vt:lpstr>Writing the Equations …</vt:lpstr>
      <vt:lpstr>Writing the Equations …</vt:lpstr>
      <vt:lpstr>Writing the Equations …</vt:lpstr>
      <vt:lpstr>Rotatory Systems</vt:lpstr>
      <vt:lpstr>Writing the Equations …</vt:lpstr>
      <vt:lpstr>Electrical Systems</vt:lpstr>
      <vt:lpstr>Writing the Equations …</vt:lpstr>
      <vt:lpstr>Signs …</vt:lpstr>
      <vt:lpstr>Laplace Domain Equations</vt:lpstr>
      <vt:lpstr>Laplace Domain Equations</vt:lpstr>
      <vt:lpstr>Laplace Domain Equations</vt:lpstr>
      <vt:lpstr>Laplace Domain Equations</vt:lpstr>
      <vt:lpstr>Circuits in the Laplace Domain</vt:lpstr>
      <vt:lpstr>Impedance Diagrams</vt:lpstr>
      <vt:lpstr>Analogies</vt:lpstr>
      <vt:lpstr>Impedance Diagrams</vt:lpstr>
      <vt:lpstr>Motion Mechanisms</vt:lpstr>
      <vt:lpstr>Motion Mechanisms</vt:lpstr>
      <vt:lpstr>Motion Mechanisms</vt:lpstr>
      <vt:lpstr>Motion Mechanisms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201</cp:revision>
  <cp:lastPrinted>1601-01-01T00:00:00Z</cp:lastPrinted>
  <dcterms:created xsi:type="dcterms:W3CDTF">2004-08-25T22:08:53Z</dcterms:created>
  <dcterms:modified xsi:type="dcterms:W3CDTF">2019-11-23T00:29:23Z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