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2CA4F-51BE-498F-8994-9A28EAC755BC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C3FD0-3123-498E-B4C7-0B4967287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5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sum/</a:t>
            </a:r>
            <a:r>
              <a:rPr lang="en-US" dirty="0" err="1"/>
              <a:t>nodalpr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1C3FD0-3123-498E-B4C7-0B49672872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38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sum/</a:t>
            </a:r>
            <a:r>
              <a:rPr lang="en-US" dirty="0" err="1"/>
              <a:t>nodalpr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1C3FD0-3123-498E-B4C7-0B49672872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2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3EF4-1024-43B8-90F7-9815EA43C2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72C3E0-C765-4844-BFED-470E1D1FF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DF461-CB81-413C-87F0-A9C1164E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23245-7A1C-4170-8642-212CCE649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1C94F-D15E-4159-A772-446B5D50E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35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D35F0-A26E-4F18-A066-D7C62A92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D8F38D-3E17-4D9A-A713-C045B92F4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89187-7521-4606-A1AC-FC21EEA25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836BE-1035-4094-85CF-AE5FA5567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606D1-6C0B-4ED3-8C03-40D95E2C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AAB44-D0C2-4BF4-918B-6FB1DCBB7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8A5B2-5843-4D4C-822D-C9E109B35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C3A0B-56AD-4001-97D8-60E00722C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1FA56-FC56-479C-80CC-C2D1B10F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F2487-4F18-4B97-81F7-7B6E5FDE3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9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6661-CA35-4906-B4C1-49CE386DA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328F3-7591-4425-B1F0-B6C7629F9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2FD61-498A-4C29-80F7-146AE3DE7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81AAA-7D41-4496-A1B1-8E8CD212F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168A1-BF8E-4340-A70F-F69BBAB5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08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1BE6E-A347-47BF-BAF0-3DFB7651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EED77-1068-49B9-BCC3-CED29F5CC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B7D0A-E402-4CAA-86C8-DB040AA27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E5A73-125E-4697-AA9D-759A33F84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97919-FF70-4462-B044-DE4A177E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7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9F279-6BCE-4148-9B82-6853641FC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7E86E-31C4-4221-BC27-491093898F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83E2C1-8A74-47BA-A996-49F805A43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EC66AD-77FD-41A4-AE0E-74BCA6C76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8065D0-7A37-48B9-A96C-EB4CF2D6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68D0CE-A535-4951-885A-FD326639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05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92444-A17A-4C8A-A01B-2879C57EE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FCDE9-E8B0-43D8-B330-D28CD0BCF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312632-06F2-4950-8778-621E7073F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519A16-29DD-4A37-A578-576633E587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18B860-7632-4337-B728-91EE05F6FD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CA664B-2A70-4147-A8DC-1E4182FFA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C6BED4-782D-4801-80CD-E6B8FED1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12C1C2-7E3F-487A-A796-B41C203CA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0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632D-CA7D-4C99-A975-8F452793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01161-E44C-44C1-8709-F2FC07F23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F5F8-A005-4DEC-BBB2-61EF70AF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77EA7C-DD44-4987-A85B-52731484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9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DEE3A-D743-4CF1-858F-160875BBB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4D4715-EC99-4A6D-945B-3989C7758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CD883-B9BE-4BAA-A926-0D87D047F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4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8622-6799-4083-B1C4-47AE8D109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57237-BE37-493D-B147-3C5C5C7FC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A110F6-C11C-4942-89F5-1DCF273F9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132E6-7A08-4822-A87D-1FCA538F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61DA3D-1AF0-4EAC-8410-5B20007C8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DA505-3DBB-4978-8413-3753F364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6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0CBB1-E952-4F4B-9C28-250A7F0FB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49F6EC-9E64-4A36-8A89-6ED406745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DB9F4-2380-4427-B59C-4BD53D541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47082-8319-48F9-B075-56027EAAA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3F4204-A5B6-482D-B44A-C3658219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95C7D-557E-4742-80A2-73B73C9F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4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97152D-BCE4-4F65-A108-7F12ECF1D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2606AA-D623-400D-8F8C-7AA0D51D2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0F918-6AE0-4668-BFE8-F35D83BFBE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2D187-E9C6-4F09-BA22-6712CAA54B4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0A5B7-F34B-4173-A842-6C830B5C5D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A5F4C-EE4C-47BB-94DE-C433AEB8E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E35E4-03CB-45CE-B010-8F96668EA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7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6A9C-B8E5-4A1E-A48E-9532BFB70B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Nodal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53A317-5FB4-4156-A41D-5C92D0706C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 General Method for Solving Circuits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7103C0-600A-4207-A14C-40754A33707C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4267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Supernodes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7366" y="1274747"/>
            <a:ext cx="3815575" cy="4928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70C0"/>
                </a:solidFill>
              </a:rPr>
              <a:t>The circuit has two supernodes: 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70C0"/>
                </a:solidFill>
              </a:rPr>
              <a:t>	SN1 and SN2.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59" y="1368098"/>
            <a:ext cx="6720521" cy="467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030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Supernode voltages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9638F6-4CAD-41D4-8C36-791A3CF544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59083" y="745700"/>
                <a:ext cx="4616605" cy="562021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i="1" dirty="0">
                    <a:solidFill>
                      <a:srgbClr val="0070C0"/>
                    </a:solidFill>
                  </a:rPr>
                  <a:t>For each supernode, select a node n.</a:t>
                </a:r>
              </a:p>
              <a:p>
                <a:r>
                  <a:rPr lang="en-US" i="1" dirty="0">
                    <a:solidFill>
                      <a:srgbClr val="0070C0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0070C0"/>
                    </a:solidFill>
                  </a:rPr>
                  <a:t> be the voltage of node n.</a:t>
                </a:r>
              </a:p>
              <a:p>
                <a:r>
                  <a:rPr lang="en-US" i="1" dirty="0">
                    <a:solidFill>
                      <a:srgbClr val="0070C0"/>
                    </a:solidFill>
                  </a:rPr>
                  <a:t>Express the voltage of every other node of the supernode in terms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0070C0"/>
                    </a:solidFill>
                  </a:rPr>
                  <a:t> (by KVL).</a:t>
                </a:r>
              </a:p>
              <a:p>
                <a:pPr marL="0" indent="0">
                  <a:buNone/>
                </a:pPr>
                <a:endParaRPr lang="en-US" i="1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Example: </a:t>
                </a:r>
                <a:r>
                  <a:rPr lang="en-US" i="1" dirty="0">
                    <a:solidFill>
                      <a:srgbClr val="0070C0"/>
                    </a:solidFill>
                  </a:rPr>
                  <a:t>Select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𝑛𝑜𝑑𝑒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5 </m:t>
                    </m:r>
                  </m:oMath>
                </a14:m>
                <a:r>
                  <a:rPr lang="en-US" i="1" dirty="0">
                    <a:solidFill>
                      <a:srgbClr val="0070C0"/>
                    </a:solidFill>
                  </a:rPr>
                  <a:t>for SN1.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US" sz="2800" i="1" dirty="0">
                    <a:solidFill>
                      <a:srgbClr val="C00000"/>
                    </a:solidFill>
                  </a:rPr>
                  <a:t>,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+4−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b="0" i="1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,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C0000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i="1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Example: </a:t>
                </a:r>
                <a:r>
                  <a:rPr lang="en-US" i="1" dirty="0">
                    <a:solidFill>
                      <a:srgbClr val="0070C0"/>
                    </a:solidFill>
                  </a:rPr>
                  <a:t>Select REF for SN2</a:t>
                </a:r>
              </a:p>
              <a:p>
                <a:pPr marL="457200" lvl="1" indent="0">
                  <a:buNone/>
                </a:pPr>
                <a:r>
                  <a:rPr lang="en-US" sz="2600" i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C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9638F6-4CAD-41D4-8C36-791A3CF544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9083" y="745700"/>
                <a:ext cx="4616605" cy="5620213"/>
              </a:xfrm>
              <a:blipFill>
                <a:blip r:embed="rId2"/>
                <a:stretch>
                  <a:fillRect l="-2375" t="-2169" r="-2111" b="-1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312" y="1538868"/>
            <a:ext cx="6493023" cy="451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15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Supernode voltages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72" y="1203428"/>
            <a:ext cx="7623717" cy="496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162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Write KCL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9638F6-4CAD-41D4-8C36-791A3CF544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74747"/>
                <a:ext cx="10894741" cy="4928026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3000" dirty="0"/>
                  <a:t>Write KCL for every supernode that does not contain the REF node.</a:t>
                </a:r>
              </a:p>
              <a:p>
                <a:r>
                  <a:rPr lang="en-US" sz="3000" dirty="0"/>
                  <a:t>Write KCL for every node that is not part of a supernode and that is not the REF node.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00B050"/>
                    </a:solidFill>
                  </a:rPr>
                  <a:t>KCL for SN1: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+4−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+4−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+4−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dirty="0">
                    <a:solidFill>
                      <a:srgbClr val="00B050"/>
                    </a:solidFill>
                  </a:rPr>
                  <a:t>KCL for node 2: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+4−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9638F6-4CAD-41D4-8C36-791A3CF544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74747"/>
                <a:ext cx="10894741" cy="4928026"/>
              </a:xfrm>
              <a:blipFill>
                <a:blip r:embed="rId2"/>
                <a:stretch>
                  <a:fillRect l="-1007" t="-3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7712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An important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4748"/>
            <a:ext cx="10894742" cy="761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Nodal equations can be written quickly if you remember this formula: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68" y="1921644"/>
            <a:ext cx="8922718" cy="366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9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Select a reference node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830" y="1274747"/>
            <a:ext cx="4150112" cy="4928026"/>
          </a:xfrm>
        </p:spPr>
        <p:txBody>
          <a:bodyPr>
            <a:normAutofit/>
          </a:bodyPr>
          <a:lstStyle/>
          <a:p>
            <a:r>
              <a:rPr lang="en-US" dirty="0"/>
              <a:t>Any node may serve as a reference node.</a:t>
            </a:r>
          </a:p>
          <a:p>
            <a:r>
              <a:rPr lang="en-US" dirty="0"/>
              <a:t>The choice is arbitrary.</a:t>
            </a:r>
          </a:p>
          <a:p>
            <a:r>
              <a:rPr lang="en-US" dirty="0"/>
              <a:t>Nodal analysis finds node voltages with respect to the reference node.</a:t>
            </a:r>
          </a:p>
          <a:p>
            <a:r>
              <a:rPr lang="en-US" dirty="0"/>
              <a:t>A reference node will be denoted by REF, or by the electric-ground symbol.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06" y="1533920"/>
            <a:ext cx="6790804" cy="440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691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Mark the reference node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830" y="1274747"/>
            <a:ext cx="4150112" cy="49280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rgbClr val="0070C0"/>
                </a:solidFill>
              </a:rPr>
              <a:t>The node at the bottom left corner was chosen as the reference.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75" y="1274747"/>
            <a:ext cx="6714001" cy="465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781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Identify the nodes of the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830" y="1274747"/>
            <a:ext cx="4150112" cy="49280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rgbClr val="0070C0"/>
                </a:solidFill>
              </a:rPr>
              <a:t>The nodes are N1 … N6 and REF.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75" y="1274747"/>
            <a:ext cx="6714001" cy="465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1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Identify nodal voltages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038" y="1274747"/>
            <a:ext cx="4060903" cy="49280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rgbClr val="0070C0"/>
                </a:solidFill>
              </a:rPr>
              <a:t>Nodal analysis solves for node voltages </a:t>
            </a:r>
            <a:r>
              <a:rPr lang="en-US" i="1" dirty="0">
                <a:solidFill>
                  <a:srgbClr val="FF0000"/>
                </a:solidFill>
              </a:rPr>
              <a:t>with respect to REF</a:t>
            </a:r>
            <a:r>
              <a:rPr lang="en-US" i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54" y="1359947"/>
            <a:ext cx="6989619" cy="46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73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Identify the supernodes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4747"/>
            <a:ext cx="10894741" cy="4928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supernode</a:t>
            </a:r>
            <a:r>
              <a:rPr lang="en-US" dirty="0"/>
              <a:t> is a network in which every node is connected to some other node by a source of voltage or by a component of known voltage.</a:t>
            </a:r>
          </a:p>
          <a:p>
            <a:r>
              <a:rPr lang="en-US" dirty="0"/>
              <a:t>A path must exist between any two nodes that goes only through branches containing sources of voltage or components of known voltage.</a:t>
            </a:r>
          </a:p>
          <a:p>
            <a:r>
              <a:rPr lang="en-US" dirty="0"/>
              <a:t>The network must be </a:t>
            </a:r>
            <a:r>
              <a:rPr lang="en-US" dirty="0">
                <a:solidFill>
                  <a:srgbClr val="0070C0"/>
                </a:solidFill>
              </a:rPr>
              <a:t>maximal</a:t>
            </a:r>
            <a:r>
              <a:rPr lang="en-US" dirty="0"/>
              <a:t>; do not leave outside of the supernode a node that is connected to it by a source of voltage or a component of known voltage.</a:t>
            </a:r>
          </a:p>
          <a:p>
            <a:r>
              <a:rPr lang="en-US" dirty="0"/>
              <a:t>Include into the network all components connected between any two nodes of the supernode.</a:t>
            </a:r>
          </a:p>
        </p:txBody>
      </p:sp>
    </p:spTree>
    <p:extLst>
      <p:ext uri="{BB962C8B-B14F-4D97-AF65-F5344CB8AC3E}">
        <p14:creationId xmlns:p14="http://schemas.microsoft.com/office/powerpoint/2010/main" val="1553359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Supernodes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638F6-4CAD-41D4-8C36-791A3CF5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038" y="1274747"/>
            <a:ext cx="4060903" cy="49280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This network is not a supernode: it does not include node 6, so it is not maximal.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86" y="1359947"/>
            <a:ext cx="6966354" cy="46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487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AA5E-09B6-4258-A451-53190FE2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14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Supernodes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9638F6-4CAD-41D4-8C36-791A3CF544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72038" y="1274747"/>
                <a:ext cx="4060903" cy="492802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i="1" dirty="0">
                    <a:solidFill>
                      <a:srgbClr val="FF0000"/>
                    </a:solidFill>
                  </a:rPr>
                  <a:t>This is not the best way to define the supernode: it does not include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0000"/>
                    </a:solidFill>
                  </a:rPr>
                  <a:t>. </a:t>
                </a:r>
              </a:p>
              <a:p>
                <a:pPr marL="0" indent="0">
                  <a:buNone/>
                </a:pPr>
                <a:endParaRPr lang="en-US" i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i="1" dirty="0">
                    <a:solidFill>
                      <a:srgbClr val="0070C0"/>
                    </a:solidFill>
                  </a:rPr>
                  <a:t>It is best to include the components connected between the nodes of the network.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9638F6-4CAD-41D4-8C36-791A3CF544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72038" y="1274747"/>
                <a:ext cx="4060903" cy="4928026"/>
              </a:xfrm>
              <a:blipFill>
                <a:blip r:embed="rId2"/>
                <a:stretch>
                  <a:fillRect l="-3153" r="-15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B5AFB4B8-A7F9-4E5D-92D3-65E05899A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86" y="1359947"/>
            <a:ext cx="6966354" cy="467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038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445</Words>
  <Application>Microsoft Office PowerPoint</Application>
  <PresentationFormat>Widescreen</PresentationFormat>
  <Paragraphs>60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Theme</vt:lpstr>
      <vt:lpstr>Nodal Analysis</vt:lpstr>
      <vt:lpstr>An important formula</vt:lpstr>
      <vt:lpstr>Select a reference node</vt:lpstr>
      <vt:lpstr>Mark the reference node</vt:lpstr>
      <vt:lpstr>Identify the nodes of the circuit</vt:lpstr>
      <vt:lpstr>Identify nodal voltages</vt:lpstr>
      <vt:lpstr>Identify the supernodes</vt:lpstr>
      <vt:lpstr>Supernodes</vt:lpstr>
      <vt:lpstr>Supernodes</vt:lpstr>
      <vt:lpstr>Supernodes</vt:lpstr>
      <vt:lpstr>Supernode voltages</vt:lpstr>
      <vt:lpstr>Supernode voltages</vt:lpstr>
      <vt:lpstr>Write KCL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Nodal Analysis</dc:title>
  <dc:creator>Iordache, Marian</dc:creator>
  <cp:lastModifiedBy>Iordache, Marian</cp:lastModifiedBy>
  <cp:revision>31</cp:revision>
  <dcterms:created xsi:type="dcterms:W3CDTF">2019-09-16T18:13:32Z</dcterms:created>
  <dcterms:modified xsi:type="dcterms:W3CDTF">2021-07-24T03:30:55Z</dcterms:modified>
</cp:coreProperties>
</file>