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F5413-83BC-43E4-97FF-57BE595B851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7DC56-F993-43E5-B44A-9CCD9BDB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59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cdoc</a:t>
            </a:r>
            <a:r>
              <a:rPr lang="en-US" dirty="0"/>
              <a:t>/sum/power4.fig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7DC56-F993-43E5-B44A-9CCD9BDB76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22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cdoc</a:t>
            </a:r>
            <a:r>
              <a:rPr lang="en-US" dirty="0"/>
              <a:t>/sum/power4.fig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7DC56-F993-43E5-B44A-9CCD9BDB76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88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cdoc</a:t>
            </a:r>
            <a:r>
              <a:rPr lang="en-US" dirty="0"/>
              <a:t>/sum/power4.fig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7DC56-F993-43E5-B44A-9CCD9BDB765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89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cdoc</a:t>
            </a:r>
            <a:r>
              <a:rPr lang="en-US" dirty="0"/>
              <a:t>/sum/power4.fig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7DC56-F993-43E5-B44A-9CCD9BDB76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4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cdoc</a:t>
            </a:r>
            <a:r>
              <a:rPr lang="en-US" dirty="0"/>
              <a:t>/sum/power4.fig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7DC56-F993-43E5-B44A-9CCD9BDB765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24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cdoc</a:t>
            </a:r>
            <a:r>
              <a:rPr lang="en-US" dirty="0"/>
              <a:t>/sum/power4.fig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7DC56-F993-43E5-B44A-9CCD9BDB765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2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cdoc</a:t>
            </a:r>
            <a:r>
              <a:rPr lang="en-US" dirty="0"/>
              <a:t>/sum/power4.fig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7DC56-F993-43E5-B44A-9CCD9BDB765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07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cdoc</a:t>
            </a:r>
            <a:r>
              <a:rPr lang="en-US" dirty="0"/>
              <a:t>/sum/power4.fig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7DC56-F993-43E5-B44A-9CCD9BDB765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66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cdoc</a:t>
            </a:r>
            <a:r>
              <a:rPr lang="en-US" dirty="0"/>
              <a:t>/sum/power4.fig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7DC56-F993-43E5-B44A-9CCD9BDB765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95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4914-FD87-4EF2-A55E-F17DAB478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4B56C4-FEF8-463C-B3C8-934433EA5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CC958-B919-4D4D-B5AA-FE1CDD89D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A77CF-0C75-4EE3-B597-EE5DB3B3B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FB796-5E67-45A3-8396-B781CA3A0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AB8F5-FC6F-4C0F-8C56-07766AFAF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BFF81B-34D3-40B4-8A79-5D2CF4DC9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1D8AC-4339-4A62-AF7D-4FC93D87A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3F696-997A-495B-BE2B-85777F688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6E29C-2457-41E6-99E5-4849FF157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04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EC693F-3CBE-4293-82DA-A4EC326C7D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C814B-C071-4C0A-8D24-87611B54D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19F22-57F9-493A-86C4-666D0166E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CDDDD-0213-4644-A362-945A2F63E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750BA-C184-4BD5-A043-6CD12939D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E65D4-B721-4859-B96A-290B9F674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EF9A1-D84E-4D10-AFDB-C740B812F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D54AE-6AC4-45C4-A4D0-67961437D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9F258-4CAD-41D0-B138-A078A5F27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C423E-75AC-4CAF-ADF4-3047BA523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0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9BB2A-6728-4FAB-B6B5-B5B9F9AF8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4A81D-B02A-489A-88B9-0CC26612C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B8EE6-3401-4F69-B4AC-C4F125902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69C74-40D9-41E0-9DDD-FB9B50D3D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53A74-8976-47C5-A721-10A3E49CC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53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21BFB-D64C-4450-A8ED-C695D4C7A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D7154-FA2A-4FE1-9A80-20A85113E7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644DE-2EED-46B3-A4B9-7A54D0C58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B85CB5-A70F-4BD9-9E9B-09C734B74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945688-05BE-4EF9-840E-777C29720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95F5FD-0463-41CF-B6C4-80B236DC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6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F035C-8487-4173-81C1-DFA4F6564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BC0894-3C3E-4EFE-BBCC-3C347A8A5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505D6-8111-406B-A3B1-DAA304D43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0E3C8D-9665-49B2-8CB1-7506627FE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F7FD5E-AA04-4DEA-8C4C-6C2AC9074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D237D0-89C7-4812-A205-A4F3D48AF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9E09A6-BF9B-471D-BCDA-18C602AE2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672D54-0D46-427B-AAC3-AB915AFDC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7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887A-9026-4116-9D3A-AC90D7AF3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B403B3-E249-407A-BC2C-E230BC16B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3796E3-E2F0-43F9-8D88-D807DC893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ACDA93-A1AF-456D-8E06-F7FC1F292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8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C29F6E-B0BF-40B3-8579-8F4D26E34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B4F889-C312-4FFC-92D6-80608390A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EBA1A6-77E5-4FF7-B584-0A2CDCC76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6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7C343-6BF5-4CFF-ADDC-75D94E40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816EF-33FC-4E48-A5C9-8133F2BF1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F9BB32-AEF0-47B2-A85A-BA14A9699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59417-912D-406D-8DC9-DB7080432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F3485-4E9B-46A5-AAC4-A76A87AE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CC132-EEB5-4DCD-9896-3A611494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4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A9BE9-2FBE-4022-9314-8757764C4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22A66-9428-4313-9F85-4343734BB6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C33A0-8BD5-4DCF-ABA5-D769C84CD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1E6F7-E2EE-4979-83BF-FB196B27D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BF94D-53D3-437A-A597-6B3AD7A01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82DC1-AAD3-45FF-8FF2-9AC7C7DED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9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EB327A-CECF-4C8F-817E-A3DFA25A3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81F94-A89D-485A-91BB-B2C72F75F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F09D5-57D2-43F8-A29C-9815C6C05C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7167C-02A6-440E-AC17-C99A8F35074D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EE7E4-99A8-4AE1-AD4B-4B56E66F3D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5663E-50B7-4BCF-9295-0DAB1BFC6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81686-BD73-4435-AE06-60F83B0F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18CA4-DDE8-4569-9466-6634CD700B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Review—Part 2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781B2F0-3405-47E7-8A03-6EB3DB155CE5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3622863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E615FF-1008-4213-9AE4-E16625C7E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367" y="797199"/>
            <a:ext cx="8545638" cy="23585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429000"/>
                <a:ext cx="10515600" cy="316137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One of the homework problems involves the circuit above.</a:t>
                </a:r>
              </a:p>
              <a:p>
                <a:r>
                  <a:rPr lang="en-US" sz="2400" dirty="0"/>
                  <a:t>The average power of the resistor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is the rms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A possible way to find the average power of the source is by finding the total power dissipated by the circuit.</a:t>
                </a:r>
              </a:p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sz="2400" dirty="0"/>
                  <a:t> be the total impedance seen by the source: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𝑗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|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|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lvl="1"/>
                <a:endParaRPr lang="en-US" sz="2000" dirty="0"/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429000"/>
                <a:ext cx="10515600" cy="3161371"/>
              </a:xfrm>
              <a:blipFill>
                <a:blip r:embed="rId4"/>
                <a:stretch>
                  <a:fillRect l="-812" t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3706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E615FF-1008-4213-9AE4-E16625C7E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367" y="1003610"/>
            <a:ext cx="8545638" cy="23585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(Continued)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429000"/>
                <a:ext cx="10515600" cy="316137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𝐼𝑚𝑎𝑔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𝒁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be the imaginary part of the admittance.</a:t>
                </a:r>
              </a:p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average power dissipated by the circuit will be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sz="2400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is the rms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lvl="1"/>
                <a:endParaRPr lang="en-US" sz="2000" dirty="0"/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429000"/>
                <a:ext cx="10515600" cy="3161371"/>
              </a:xfrm>
              <a:blipFill>
                <a:blip r:embed="rId4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435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A three-phase transformer steps down voltage to 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-connected load. The load operates at 30 kW and a power factor of 0.8 leading. The primary of the transformer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-connected and the secondary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-connected. The turns ratio is a = 0.1. The line voltage of the primary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𝑘𝑉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rms. Find the impedance of the load, per phase, and the line current drawn by the primary of the transformer.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Since the primary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-connected, the phase voltage of the primary equals the line voltage of the primary: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𝑙𝑖𝑛𝑒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𝑘𝑉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rms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phase voltage of the secondary is: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=200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rms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Since the secondary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-connected, the line voltage of the secondary is: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𝑙𝑖𝑛𝑒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=200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rms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load is connected to the secondary, so the secondary and the load have the same line voltage.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load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-connected, so the phase voltage of the load equals the line voltage of the load: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𝑙𝑖𝑛𝑒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=200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070C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070C0"/>
                        </a:solidFill>
                      </a:rPr>
                      <m:t>rms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02060"/>
                        </a:solidFill>
                      </a:rPr>
                      <m:t>.</m:t>
                    </m:r>
                  </m:oMath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  <a:blipFill>
                <a:blip r:embed="rId2"/>
                <a:stretch>
                  <a:fillRect l="-928" t="-1528" r="-1159" b="-12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0871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1 (Continued)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total power of the load being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𝑘𝑊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the power per phase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10 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𝑘𝑊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𝑘𝑊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unit implies average power.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power factor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0.8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 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±</m:t>
                            </m:r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0.8</m:t>
                        </m:r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=±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36.87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Since the power factor is 0.8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leading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, current leads voltage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).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36.87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apparent power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=12.5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𝑘𝑉𝐴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Assuming rms values,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Therefore, the phase current of the load is </a:t>
                </a:r>
              </a:p>
              <a:p>
                <a:pPr marL="23495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𝑙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𝑝h𝑎𝑠𝑒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12.5 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𝑘𝑉𝐴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200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62.5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𝑟𝑚𝑠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load impedance of each phase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𝒍</m:t>
                              </m:r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𝒑𝒉𝒂𝒔𝒆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𝒍</m:t>
                              </m:r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𝒑𝒉𝒂𝒔𝒆</m:t>
                              </m:r>
                            </m:sub>
                          </m:sSub>
                        </m:den>
                      </m:f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𝑝h𝑎𝑠𝑒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𝑝h𝑎𝑠𝑒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∠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9.6∠−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36.87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b="1" i="1" dirty="0">
                  <a:solidFill>
                    <a:srgbClr val="002060"/>
                  </a:solidFill>
                </a:endParaRP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  <a:blipFill>
                <a:blip r:embed="rId3"/>
                <a:stretch>
                  <a:fillRect l="-812" t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02065CBE-1D29-4AA3-836E-551423209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082"/>
          <a:stretch/>
        </p:blipFill>
        <p:spPr>
          <a:xfrm>
            <a:off x="8610600" y="2762583"/>
            <a:ext cx="2830551" cy="225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689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1 (Continued)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phase current of the load was shown to be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62.5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𝑟𝑚𝑠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Since the load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-connected, the line current of the load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𝑙𝑖𝑛𝑒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=62.5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𝑟𝑚𝑠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Since the secondary of the transformer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-connected, it has the same line current: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𝑙𝑖𝑛𝑒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=62.5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rms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Since the secondary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-connected, the line and the phase currents are identical: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𝑙𝑖𝑛𝑒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=62.5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𝑟𝑚𝑠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phase current of the primary will be: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=6.25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𝑟𝑚𝑠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Since the primary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-connected, the line current of the primary is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𝑙𝑖𝑛𝑒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=10.825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𝑟𝑚𝑠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  <a:blipFill>
                <a:blip r:embed="rId3"/>
                <a:stretch>
                  <a:fillRect l="-812" t="-109" r="-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2752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EF09FD4-E4AA-41ED-9C88-BF47991C6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082"/>
          <a:stretch/>
        </p:blipFill>
        <p:spPr>
          <a:xfrm>
            <a:off x="8811322" y="1435588"/>
            <a:ext cx="2830551" cy="22554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Indicate how the power factor can be corrected in the previous example.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reactive power of the load, per phase,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=−7.5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𝑘𝑉𝐴𝑅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To correct the power factor, we need to cancel the reactive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power of the load.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Only reactive elements have reactive power:</a:t>
                </a:r>
              </a:p>
              <a:p>
                <a:pPr lvl="1"/>
                <a:r>
                  <a:rPr lang="en-US" i="1" dirty="0">
                    <a:solidFill>
                      <a:srgbClr val="002060"/>
                    </a:solidFill>
                  </a:rPr>
                  <a:t>Capacitors generate reactive power.</a:t>
                </a:r>
              </a:p>
              <a:p>
                <a:pPr lvl="1"/>
                <a:r>
                  <a:rPr lang="en-US" i="1" dirty="0">
                    <a:solidFill>
                      <a:srgbClr val="002060"/>
                    </a:solidFill>
                  </a:rPr>
                  <a:t>Inductors absorb reactive power.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Therefore, we need an additional inductive load of reactive power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=+7.5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𝑘𝑉𝐴𝑅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per phase.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be the inductance of each phase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𝑝h𝑎𝑠𝑒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the rms phase voltage.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be the reactance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𝑝h𝑎𝑠𝑒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𝑝h𝑎𝑠𝑒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den>
                      </m:f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  <a:blipFill>
                <a:blip r:embed="rId4"/>
                <a:stretch>
                  <a:fillRect l="-928" t="-15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3779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2 (Continued)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Note that if the inductors are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-connected, their value will be three times smaller than if they are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Assuming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-connected inductors and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60 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𝐻𝑧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frequency: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𝑝h𝑎𝑠𝑒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200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7.5 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𝑘𝑉𝐴𝑅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⋅2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⋅60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𝐻𝑧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14.147 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𝑚𝐻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  <a:blipFill>
                <a:blip r:embed="rId3"/>
                <a:stretch>
                  <a:fillRect l="-812" t="-1528" r="-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0079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Remarks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Note that the admittance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𝒀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den>
                    </m:f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𝑗𝐵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𝑅𝑒𝑎𝑙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</m:d>
                  </m:oMath>
                </a14:m>
                <a:r>
                  <a:rPr lang="en-US" dirty="0"/>
                  <a:t>, the conductance, is the real part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𝒀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𝐼𝑚𝑎𝑔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𝒀</m:t>
                    </m:r>
                  </m:oMath>
                </a14:m>
                <a:r>
                  <a:rPr lang="en-US" dirty="0"/>
                  <a:t>), the susceptance, is the imaginary part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𝒀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sz="2400" dirty="0"/>
                  <a:t>Any impedance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sz="2400" dirty="0"/>
                  <a:t> can be represented as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||(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where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den>
                    </m:f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sz="2400" dirty="0"/>
                  <a:t>Any impedance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sz="2400" dirty="0"/>
                  <a:t> can be represented also as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𝑗𝑋</m:t>
                    </m:r>
                  </m:oMath>
                </a14:m>
                <a:r>
                  <a:rPr lang="en-US" sz="2400" dirty="0"/>
                  <a:t>, where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𝑅𝑒𝑎𝑙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</m:d>
                  </m:oMath>
                </a14:m>
                <a:r>
                  <a:rPr lang="en-US" dirty="0"/>
                  <a:t>, the resistance, is the real part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𝐼𝑚𝑎𝑔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dirty="0"/>
                  <a:t>), the reactance, is the imaginary part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endParaRPr lang="en-US" sz="2400" dirty="0"/>
              </a:p>
              <a:p>
                <a:endParaRPr lang="en-US" sz="2400" b="1" dirty="0"/>
              </a:p>
              <a:p>
                <a:pPr lvl="1"/>
                <a:endParaRPr lang="en-US" sz="2000" dirty="0"/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  <a:blipFill>
                <a:blip r:embed="rId3"/>
                <a:stretch>
                  <a:fillRect l="-812" t="-2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277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Remarks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</m:oMath>
                </a14:m>
                <a:r>
                  <a:rPr lang="en-US" sz="2400" dirty="0"/>
                  <a:t> be the rms voltage and current on an impedance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𝑗𝑋</m:t>
                    </m:r>
                  </m:oMath>
                </a14:m>
                <a:r>
                  <a:rPr lang="en-US" sz="2400" dirty="0"/>
                  <a:t>, note that:</a:t>
                </a:r>
              </a:p>
              <a:p>
                <a:pPr lvl="1"/>
                <a:r>
                  <a:rPr lang="en-US" dirty="0"/>
                  <a:t>The average power dissipated 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b="1" dirty="0"/>
                  <a:t>.</a:t>
                </a:r>
              </a:p>
              <a:p>
                <a:pPr lvl="1"/>
                <a:r>
                  <a:rPr lang="en-US" dirty="0"/>
                  <a:t>The reactive power absorbed by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b="1" dirty="0"/>
                  <a:t>.</a:t>
                </a:r>
              </a:p>
              <a:p>
                <a:pPr lvl="1"/>
                <a:r>
                  <a:rPr lang="en-US" dirty="0"/>
                  <a:t>Let us note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may be positive or negative.</a:t>
                </a:r>
              </a:p>
              <a:p>
                <a:r>
                  <a:rPr lang="en-US" sz="2400" dirty="0"/>
                  <a:t>If we represent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sz="2400" dirty="0"/>
                  <a:t> instead as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||(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then:</a:t>
                </a:r>
              </a:p>
              <a:p>
                <a:pPr lvl="1"/>
                <a:r>
                  <a:rPr lang="en-US" dirty="0"/>
                  <a:t>The average power dissipated 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b="1" dirty="0"/>
                  <a:t>.</a:t>
                </a:r>
              </a:p>
              <a:p>
                <a:pPr lvl="1"/>
                <a:r>
                  <a:rPr lang="en-US" dirty="0"/>
                  <a:t>The reactive power absorbed by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b="1" dirty="0"/>
                  <a:t>.</a:t>
                </a:r>
              </a:p>
              <a:p>
                <a:r>
                  <a:rPr lang="en-US" sz="2400" dirty="0"/>
                  <a:t>These equations can be derived immediately from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𝑺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𝑗𝑄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𝑺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𝒓𝒎𝒔</m:t>
                        </m:r>
                      </m:sub>
                    </m:sSub>
                    <m:sSubSup>
                      <m:sSub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𝒓𝒎𝒔</m:t>
                        </m:r>
                      </m:sub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2400" dirty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𝒓𝒎𝒔</m:t>
                        </m:r>
                      </m:sub>
                    </m:sSub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𝒁</m:t>
                    </m:r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𝒓𝒎𝒔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  <a:p>
                <a:endParaRPr lang="en-US" sz="2400" b="1" dirty="0"/>
              </a:p>
              <a:p>
                <a:pPr lvl="1"/>
                <a:endParaRPr lang="en-US" sz="2000" dirty="0"/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  <a:blipFill>
                <a:blip r:embed="rId3"/>
                <a:stretch>
                  <a:fillRect l="-812" t="-15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F3CF43DA-6F71-44ED-8115-9647E2B92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295" y="677205"/>
            <a:ext cx="1157472" cy="24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795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D67C-85DF-4328-8F8E-C995A2CF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Remarks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Thus, for a resistor: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For a capacitor: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𝑗𝑋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=−1/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For an inductor: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𝑗𝑋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endParaRPr lang="en-US" sz="2400" b="1" dirty="0"/>
              </a:p>
              <a:p>
                <a:pPr lvl="1"/>
                <a:endParaRPr lang="en-US" sz="2000" dirty="0"/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695762-445A-44A9-8F79-1CFCB5EDFB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610"/>
                <a:ext cx="10515600" cy="5586761"/>
              </a:xfrm>
              <a:blipFill>
                <a:blip r:embed="rId3"/>
                <a:stretch>
                  <a:fillRect l="-812" t="-15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F3CF43DA-6F71-44ED-8115-9647E2B92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295" y="677205"/>
            <a:ext cx="1157472" cy="24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183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1171</Words>
  <Application>Microsoft Office PowerPoint</Application>
  <PresentationFormat>Widescreen</PresentationFormat>
  <Paragraphs>102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Office Theme</vt:lpstr>
      <vt:lpstr>Review—Part 2</vt:lpstr>
      <vt:lpstr>Example 1</vt:lpstr>
      <vt:lpstr>Example 1 (Continued)</vt:lpstr>
      <vt:lpstr>Example 1 (Continued)</vt:lpstr>
      <vt:lpstr>Example 2</vt:lpstr>
      <vt:lpstr>Example 2 (Continued)</vt:lpstr>
      <vt:lpstr>Remarks</vt:lpstr>
      <vt:lpstr>Remarks</vt:lpstr>
      <vt:lpstr>Remarks</vt:lpstr>
      <vt:lpstr>Example</vt:lpstr>
      <vt:lpstr>Example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Review—Part 2</dc:title>
  <dc:creator>Iordache, Marian</dc:creator>
  <cp:lastModifiedBy>Iordache, Marian</cp:lastModifiedBy>
  <cp:revision>23</cp:revision>
  <dcterms:created xsi:type="dcterms:W3CDTF">2020-04-30T00:32:32Z</dcterms:created>
  <dcterms:modified xsi:type="dcterms:W3CDTF">2021-07-24T03:30:23Z</dcterms:modified>
</cp:coreProperties>
</file>