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9C332-7FA1-4697-BED4-F55302E6CF2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D64FC-90EF-4D83-BD89-1F046E88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80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threephase.fig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318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cdoc</a:t>
            </a:r>
            <a:r>
              <a:rPr lang="en-US" dirty="0"/>
              <a:t>/sum/wye2.fig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09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cdoc</a:t>
            </a:r>
            <a:r>
              <a:rPr lang="en-US" dirty="0"/>
              <a:t>/sum/wye1.fig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cdoc</a:t>
            </a:r>
            <a:r>
              <a:rPr lang="en-US" dirty="0"/>
              <a:t>/sum/wye1.fig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91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cdoc</a:t>
            </a:r>
            <a:r>
              <a:rPr lang="en-US" dirty="0"/>
              <a:t>/sum/</a:t>
            </a:r>
            <a:r>
              <a:rPr lang="en-US" dirty="0" err="1"/>
              <a:t>perphase.fig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80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dy.fig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59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/dy2.fig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03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/dy3.fig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31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/dy3.fig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92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/dy4.fig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50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/dy4.fig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03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35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notation.fig</a:t>
            </a:r>
            <a:r>
              <a:rPr lang="en-US" dirty="0"/>
              <a:t> and notation2.fig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D64FC-90EF-4D83-BD89-1F046E8884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0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C23A1-20B4-461D-A46A-D83068D07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FF362-3D1A-4A0F-A241-A13B3D283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FA3ED-9A25-409D-AF45-1FE31FE8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96E3-360E-4A66-936A-B2A526D0F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756AC-8164-4F6B-BE38-7CE9588F6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9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09B2-6924-4A69-9EF6-87C3D65CB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A8C678-D299-426C-9400-E06078221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D2175-CF7B-4B68-B1DD-81E67AF44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67021-97B5-43E4-BCB5-2E6ACCFB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45AB9-464D-4361-A91F-429628AA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7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00BFF-D026-48E0-BCC3-542E2A827B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8742A-20F1-4022-B04B-F9A09D245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3D6DA-E56B-4E4F-8AEB-B8CEEE677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9622A-CC12-4E74-B59A-0CAE56E54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52C39-C6FD-4FED-9AC2-54D2F017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5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F4D76-49EB-4AF7-BAE8-0BE559C67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ECF13-FF46-40AE-8ADE-903354E3E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D147B-B540-4D5D-94EB-545C098D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5DED5-27A2-4734-893D-AAB9337D6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E493B-C855-449B-A534-9F93967B9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1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48129-D8AE-4A6C-B4B5-9CECA1E6D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02B4E-8520-4013-9DF3-51224AAE1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EF161-5E36-4BAD-BE34-F0339442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B69C1-1B92-4557-8BA5-15CD5F1DA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81DBC-7A06-4580-8E5C-E23ED31B9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1F003-164E-4B2C-9F19-D7ABA1134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B7003-34B6-40E8-9E83-2E63145AC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2D447-462F-4C20-B880-B9C7636A7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CEEBB-CCE8-406C-9521-F6808874D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014D6-8A72-4B04-B863-0225A03B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69CF6-A70C-46F4-80BE-DB472392C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27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DE5C5-C5FA-4986-8605-73E809B8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00F57-7789-49FC-8DA0-7FC84A657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9AED48-7679-4650-A26B-CDAACC4F3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C27F6-C7E7-41C8-AF4F-F42A1E0124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9A786E-41B7-4E6E-91FA-70D29AB5C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77B203-2DD7-414F-B323-F4693D72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20200E-090A-4BD4-91BC-AA1DD7DD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35C32C-FCF8-4528-9B72-A0A305758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0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97BA2-6C72-4ED5-8DC2-9B459052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B78D97-9D98-4CF4-A958-CCB1E9602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01FAB-38BB-4EE3-8A48-C94BC079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FEC898-DB29-423B-BD4B-FC83474B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4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C9F433-3E22-4C6D-9D2B-68378C06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CAB28-5843-43D2-8D4A-2DE4C99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A56D52-613C-4A87-B254-2F872259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5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884EA-0B09-4475-A291-16C6D7A1D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86C82-325A-4A22-BCE0-C386125F4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10CE75-9DFB-4999-B27A-4B4B2564F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1DF71-2AB2-4B85-B3E0-91B022157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78FE1D-A457-4F7C-99E3-7F22324B2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458AA-636A-4D9D-A882-9D18569FB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8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68A3-C2D0-4336-AA84-7C042257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EDD6D2-2029-4DAA-A310-B4A901610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2AC6B-135B-45ED-8597-959178874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74FA9-5593-4BD3-BF3B-FFD2AB418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7AC51-3336-424E-BB4C-9A1BA9A7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16922-38EB-402C-84F5-646C589FB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65353D-F6F6-4629-A879-0A4F884A1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8EFEB-C922-4406-BFE3-78D9DD780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A6F81-EBD3-4D93-9075-E87587F464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B3EA1-064B-4BF8-AC05-850F8358F7F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1F9DF-5B4F-4BA8-941C-74FD9D758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98D04-3455-44A4-B05D-D6598D2E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3B28C-D709-4EF7-B8C2-9736D20F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98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15475-6DD3-4298-95DA-CFF39524AE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THREE PHASE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47A9F-FFFF-4C76-890E-D702BB296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 Introduction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DD9F18-B6B8-445B-8311-E2F68A93C2C9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3125445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Definitions—Balanced System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304692"/>
                <a:ext cx="10859429" cy="344572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 three phase system is </a:t>
                </a:r>
                <a:r>
                  <a:rPr lang="en-US" dirty="0">
                    <a:solidFill>
                      <a:srgbClr val="C00000"/>
                    </a:solidFill>
                  </a:rPr>
                  <a:t>balanced</a:t>
                </a:r>
                <a:r>
                  <a:rPr lang="en-US" dirty="0"/>
                  <a:t> if all of the following apply: </a:t>
                </a:r>
              </a:p>
              <a:p>
                <a:r>
                  <a:rPr lang="en-US" dirty="0"/>
                  <a:t>The phases of the source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dirty="0"/>
                  <a:t> out of phase.</a:t>
                </a:r>
              </a:p>
              <a:p>
                <a:r>
                  <a:rPr lang="en-US" dirty="0"/>
                  <a:t>The phases of the source are identical, except for being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dirty="0"/>
                  <a:t> out of phase.</a:t>
                </a:r>
              </a:p>
              <a:p>
                <a:r>
                  <a:rPr lang="en-US" dirty="0"/>
                  <a:t>The phases of the load are identical.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i="1" dirty="0"/>
                  <a:t>We will normally assume balanced systems.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304692"/>
                <a:ext cx="10859429" cy="3445727"/>
              </a:xfrm>
              <a:blipFill>
                <a:blip r:embed="rId3"/>
                <a:stretch>
                  <a:fillRect l="-1122" t="-2832" b="-42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7151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304692"/>
                <a:ext cx="10859429" cy="3445727"/>
              </a:xfrm>
            </p:spPr>
            <p:txBody>
              <a:bodyPr/>
              <a:lstStyle/>
              <a:p>
                <a:r>
                  <a:rPr lang="en-US" i="1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denote the terminals of a circuit element.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𝑀𝑁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will </a:t>
                </a:r>
                <a:r>
                  <a:rPr lang="en-US" i="1" dirty="0"/>
                  <a:t>be</a:t>
                </a:r>
                <a:r>
                  <a:rPr lang="en-US" i="1" dirty="0">
                    <a:solidFill>
                      <a:schemeClr val="tx1"/>
                    </a:solidFill>
                  </a:rPr>
                  <a:t> the voltage between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at N.</a:t>
                </a:r>
              </a:p>
              <a:p>
                <a:endParaRPr lang="en-US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𝑀𝑁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will be the current flowing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i="1" dirty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en-US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304692"/>
                <a:ext cx="10859429" cy="3445727"/>
              </a:xfrm>
              <a:blipFill>
                <a:blip r:embed="rId3"/>
                <a:stretch>
                  <a:fillRect l="-954" t="-2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6339D264-EFDA-4F21-85A4-FE50F2E22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05" y="2498925"/>
            <a:ext cx="2399892" cy="11525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E9F9FA-D366-4E2E-9EAD-06EB5554D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05" y="4547785"/>
            <a:ext cx="2399892" cy="138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250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Convention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4692"/>
                <a:ext cx="6354337" cy="5188183"/>
              </a:xfrm>
            </p:spPr>
            <p:txBody>
              <a:bodyPr/>
              <a:lstStyle/>
              <a:p>
                <a:r>
                  <a:rPr lang="en-US" dirty="0"/>
                  <a:t>For three phase source of voltage, we will use the convention:</a:t>
                </a:r>
              </a:p>
              <a:p>
                <a:pPr marL="568325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𝑎𝑛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marL="56832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𝑏𝑛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marL="56832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𝑐𝑛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 marL="234950" indent="-234950"/>
                <a:r>
                  <a:rPr lang="en-US" dirty="0">
                    <a:solidFill>
                      <a:schemeClr val="tx1"/>
                    </a:solidFill>
                  </a:rPr>
                  <a:t>This naming convention is known as the </a:t>
                </a:r>
                <a:r>
                  <a:rPr lang="en-US" i="1" dirty="0">
                    <a:solidFill>
                      <a:schemeClr val="tx1"/>
                    </a:solidFill>
                  </a:rPr>
                  <a:t>positive phase sequence</a:t>
                </a:r>
                <a:r>
                  <a:rPr lang="en-US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234950" indent="-234950"/>
                <a:r>
                  <a:rPr lang="en-US" dirty="0">
                    <a:solidFill>
                      <a:schemeClr val="tx1"/>
                    </a:solidFill>
                  </a:rPr>
                  <a:t>The negative phase sequence has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↔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234950" indent="-234950"/>
                <a:r>
                  <a:rPr lang="en-US" dirty="0"/>
                  <a:t>For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-connected source, the node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is called </a:t>
                </a:r>
                <a:r>
                  <a:rPr lang="en-US" i="1" dirty="0">
                    <a:solidFill>
                      <a:srgbClr val="C00000"/>
                    </a:solidFill>
                  </a:rPr>
                  <a:t>neutral</a:t>
                </a:r>
                <a:r>
                  <a:rPr lang="en-US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i="1" dirty="0">
                  <a:solidFill>
                    <a:schemeClr val="tx1"/>
                  </a:solidFill>
                </a:endParaRPr>
              </a:p>
              <a:p>
                <a:endParaRPr lang="en-US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4692"/>
                <a:ext cx="6354337" cy="5188183"/>
              </a:xfrm>
              <a:blipFill>
                <a:blip r:embed="rId3"/>
                <a:stretch>
                  <a:fillRect l="-1727" t="-1880" r="-1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36F0905-0BC9-4E8D-B379-BB3D225E7A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537" y="1137424"/>
            <a:ext cx="4587911" cy="502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361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859429" cy="156117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i="1" dirty="0">
                    <a:solidFill>
                      <a:srgbClr val="7030A0"/>
                    </a:solidFill>
                  </a:rPr>
                  <a:t>The following balanced system has a line voltage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500 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i="1" dirty="0">
                    <a:solidFill>
                      <a:srgbClr val="7030A0"/>
                    </a:solidFill>
                  </a:rPr>
                  <a:t> rms,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=10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i="1" dirty="0">
                    <a:solidFill>
                      <a:srgbClr val="7030A0"/>
                    </a:solidFill>
                  </a:rPr>
                  <a:t>, and inductors of reactance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i="1" dirty="0">
                    <a:solidFill>
                      <a:srgbClr val="7030A0"/>
                    </a:solidFill>
                  </a:rPr>
                  <a:t>. Find the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𝐴𝑁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i="1" dirty="0">
                    <a:solidFill>
                      <a:srgbClr val="7030A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859429" cy="1561171"/>
              </a:xfrm>
              <a:blipFill>
                <a:blip r:embed="rId3"/>
                <a:stretch>
                  <a:fillRect l="-1179" t="-6641" r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0A30F72-D763-40E1-A9F4-810936B73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4624" y="2507202"/>
            <a:ext cx="8750405" cy="384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551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859429" cy="1561171"/>
              </a:xfrm>
            </p:spPr>
            <p:txBody>
              <a:bodyPr/>
              <a:lstStyle/>
              <a:p>
                <a:r>
                  <a:rPr lang="en-US" i="1" dirty="0">
                    <a:solidFill>
                      <a:srgbClr val="002060"/>
                    </a:solidFill>
                  </a:rPr>
                  <a:t>Note that for a balanced system, the 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 are at the same potential: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𝑛𝑁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i="1" dirty="0">
                    <a:solidFill>
                      <a:srgbClr val="7030A0"/>
                    </a:solidFill>
                  </a:rPr>
                  <a:t>.</a:t>
                </a:r>
              </a:p>
              <a:p>
                <a:r>
                  <a:rPr lang="en-US" i="1" dirty="0">
                    <a:solidFill>
                      <a:srgbClr val="002060"/>
                    </a:solidFill>
                  </a:rPr>
                  <a:t>For a balanced system, </a:t>
                </a:r>
                <a:r>
                  <a:rPr lang="en-US" i="1" dirty="0">
                    <a:solidFill>
                      <a:srgbClr val="7030A0"/>
                    </a:solidFill>
                  </a:rPr>
                  <a:t>the equivalent circuit per phase </a:t>
                </a:r>
                <a:r>
                  <a:rPr lang="en-US" i="1" dirty="0">
                    <a:solidFill>
                      <a:srgbClr val="002060"/>
                    </a:solidFill>
                  </a:rPr>
                  <a:t>may be used.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859429" cy="1561171"/>
              </a:xfrm>
              <a:blipFill>
                <a:blip r:embed="rId3"/>
                <a:stretch>
                  <a:fillRect l="-1011" t="-6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0A30F72-D763-40E1-A9F4-810936B73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4624" y="2507202"/>
            <a:ext cx="8750405" cy="384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69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Example (</a:t>
            </a:r>
            <a:r>
              <a:rPr lang="en-US" b="1" dirty="0">
                <a:solidFill>
                  <a:srgbClr val="0070C0"/>
                </a:solidFill>
              </a:rPr>
              <a:t>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324171" cy="1561171"/>
              </a:xfrm>
            </p:spPr>
            <p:txBody>
              <a:bodyPr/>
              <a:lstStyle/>
              <a:p>
                <a:r>
                  <a:rPr lang="en-US" i="1" dirty="0">
                    <a:solidFill>
                      <a:srgbClr val="002060"/>
                    </a:solidFill>
                  </a:rPr>
                  <a:t>In </a:t>
                </a:r>
                <a:r>
                  <a:rPr lang="en-US" i="1" dirty="0">
                    <a:solidFill>
                      <a:srgbClr val="7030A0"/>
                    </a:solidFill>
                  </a:rPr>
                  <a:t>the equivalent circuit per phase</a:t>
                </a:r>
                <a:r>
                  <a:rPr lang="en-US" i="1" dirty="0">
                    <a:solidFill>
                      <a:srgbClr val="002060"/>
                    </a:solidFill>
                  </a:rPr>
                  <a:t>: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The 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 are connected.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We draw only one phase of the source and of the load.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324171" cy="1561171"/>
              </a:xfrm>
              <a:blipFill>
                <a:blip r:embed="rId3"/>
                <a:stretch>
                  <a:fillRect l="-1063" t="-6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0A30F72-D763-40E1-A9F4-810936B73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1562" y="2698595"/>
            <a:ext cx="3406067" cy="33788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3784AC9-A434-4F22-9AAC-67DC555F82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1" y="2464421"/>
                <a:ext cx="7246434" cy="38806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i="1" dirty="0">
                    <a:solidFill>
                      <a:srgbClr val="002060"/>
                    </a:solidFill>
                  </a:rPr>
                  <a:t>Let’s find first the rms phase voltage.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500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𝑟𝑚𝑠</m:t>
                      </m:r>
                    </m:oMath>
                  </m:oMathPara>
                </a14:m>
                <a:endParaRPr lang="en-US" sz="2400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converting rms to peak amplitude:</a:t>
                </a:r>
                <a:endParaRPr lang="en-US" sz="2400" i="1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500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b="1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𝑨𝑵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500</m:t>
                          </m:r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10+20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𝐴𝑁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=18.26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63.43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3784AC9-A434-4F22-9AAC-67DC555F8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1" y="2464421"/>
                <a:ext cx="7246434" cy="3880624"/>
              </a:xfrm>
              <a:prstGeom prst="rect">
                <a:avLst/>
              </a:prstGeom>
              <a:blipFill>
                <a:blip r:embed="rId5"/>
                <a:stretch>
                  <a:fillRect l="-1178" t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226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Introduction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</p:spPr>
            <p:txBody>
              <a:bodyPr/>
              <a:lstStyle/>
              <a:p>
                <a:r>
                  <a:rPr lang="en-US" dirty="0"/>
                  <a:t>Power is usually transmitted in AC form using three phases.</a:t>
                </a:r>
              </a:p>
              <a:p>
                <a:r>
                  <a:rPr lang="en-US" dirty="0"/>
                  <a:t>The voltage of each phase with respect to the common reference (called </a:t>
                </a:r>
                <a:r>
                  <a:rPr lang="en-US" i="1" dirty="0">
                    <a:solidFill>
                      <a:srgbClr val="0070C0"/>
                    </a:solidFill>
                  </a:rPr>
                  <a:t>neutral</a:t>
                </a:r>
                <a:r>
                  <a:rPr lang="en-US" dirty="0"/>
                  <a:t>) is the same, excepting the phase angle.  </a:t>
                </a:r>
              </a:p>
              <a:p>
                <a:r>
                  <a:rPr lang="en-US" dirty="0"/>
                  <a:t>Denoting by </a:t>
                </a:r>
                <a:r>
                  <a:rPr lang="en-US" dirty="0">
                    <a:solidFill>
                      <a:srgbClr val="0070C0"/>
                    </a:solidFill>
                  </a:rPr>
                  <a:t>a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rgbClr val="0070C0"/>
                    </a:solidFill>
                  </a:rPr>
                  <a:t>b</a:t>
                </a:r>
                <a:r>
                  <a:rPr lang="en-US" dirty="0"/>
                  <a:t>, and </a:t>
                </a:r>
                <a:r>
                  <a:rPr lang="en-US" dirty="0">
                    <a:solidFill>
                      <a:srgbClr val="0070C0"/>
                    </a:solidFill>
                  </a:rPr>
                  <a:t>c</a:t>
                </a:r>
                <a:r>
                  <a:rPr lang="en-US" dirty="0"/>
                  <a:t> the three phases:</a:t>
                </a:r>
              </a:p>
              <a:p>
                <a:pPr marL="568325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𝑎𝑛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marL="56832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𝑏𝑛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marL="56832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𝑐𝑛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r>
                  <a:rPr lang="en-US" dirty="0"/>
                  <a:t>In a phasor diagram, the three voltages are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dirty="0"/>
                  <a:t>three vectors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dirty="0"/>
                  <a:t> each from the other.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  <a:blipFill>
                <a:blip r:embed="rId3"/>
                <a:stretch>
                  <a:fillRect l="-1043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2105DBF-D696-4C2F-8E83-F3DE513F7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332" y="2725732"/>
            <a:ext cx="2788215" cy="345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22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Introduction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</p:spPr>
            <p:txBody>
              <a:bodyPr/>
              <a:lstStyle/>
              <a:p>
                <a:r>
                  <a:rPr lang="en-US" dirty="0"/>
                  <a:t>From a practical standpoint, three phase voltage is easily generated.</a:t>
                </a:r>
              </a:p>
              <a:p>
                <a:pPr lvl="1"/>
                <a:r>
                  <a:rPr lang="en-US" dirty="0"/>
                  <a:t>In a synchronous generator, coils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dirty="0"/>
                  <a:t> from each other will naturally generate three phase voltage.</a:t>
                </a:r>
              </a:p>
              <a:p>
                <a:r>
                  <a:rPr lang="en-US" dirty="0"/>
                  <a:t>For the same amount of power, a three phase power transmission system needs less copper than a single phase system.</a:t>
                </a:r>
              </a:p>
              <a:p>
                <a:pPr lvl="1"/>
                <a:r>
                  <a:rPr lang="en-US" dirty="0"/>
                  <a:t>This means that a three phase power transmission system is cheaper than a single phase system.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  <a:blipFill>
                <a:blip r:embed="rId2"/>
                <a:stretch>
                  <a:fillRect l="-1043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23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</p:spPr>
            <p:txBody>
              <a:bodyPr/>
              <a:lstStyle/>
              <a:p>
                <a:r>
                  <a:rPr lang="en-US" dirty="0"/>
                  <a:t>In a three phase system, sources and loads are connected in the </a:t>
                </a:r>
                <a:r>
                  <a:rPr lang="en-US" i="1" dirty="0">
                    <a:solidFill>
                      <a:srgbClr val="C00000"/>
                    </a:solidFill>
                  </a:rPr>
                  <a:t>wye (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) configuration</a:t>
                </a:r>
                <a:r>
                  <a:rPr lang="en-US" dirty="0"/>
                  <a:t> or the </a:t>
                </a:r>
                <a:r>
                  <a:rPr lang="en-US" i="1" dirty="0">
                    <a:solidFill>
                      <a:srgbClr val="C00000"/>
                    </a:solidFill>
                  </a:rPr>
                  <a:t>delta (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𝛥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 configuration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  <a:blipFill>
                <a:blip r:embed="rId3"/>
                <a:stretch>
                  <a:fillRect l="-1043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9BC7F600-FA6D-4C98-B1F9-A61CE684C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1501" y="2253243"/>
            <a:ext cx="8191571" cy="37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65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</p:spPr>
            <p:txBody>
              <a:bodyPr/>
              <a:lstStyle/>
              <a:p>
                <a:r>
                  <a:rPr lang="en-US" dirty="0"/>
                  <a:t>A three phase component can be represented with three subcomponents, called </a:t>
                </a:r>
                <a:r>
                  <a:rPr lang="en-US" i="1" dirty="0">
                    <a:solidFill>
                      <a:srgbClr val="C00000"/>
                    </a:solidFill>
                  </a:rPr>
                  <a:t>phases</a:t>
                </a:r>
                <a:r>
                  <a:rPr lang="en-US" dirty="0"/>
                  <a:t>, connected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7424"/>
                <a:ext cx="10515600" cy="5039539"/>
              </a:xfrm>
              <a:blipFill>
                <a:blip r:embed="rId3"/>
                <a:stretch>
                  <a:fillRect l="-1043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9BC7F600-FA6D-4C98-B1F9-A61CE684C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45797" y="2253243"/>
            <a:ext cx="7942979" cy="379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631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Definitions—Currents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3A77C-47BA-4E4F-9490-D0E53B30D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424"/>
            <a:ext cx="10515600" cy="1564733"/>
          </a:xfrm>
        </p:spPr>
        <p:txBody>
          <a:bodyPr/>
          <a:lstStyle/>
          <a:p>
            <a:r>
              <a:rPr lang="en-US" dirty="0"/>
              <a:t>The current flowing through a phase is called </a:t>
            </a:r>
            <a:r>
              <a:rPr lang="en-US" i="1" dirty="0">
                <a:solidFill>
                  <a:srgbClr val="7030A0"/>
                </a:solidFill>
              </a:rPr>
              <a:t>phase current</a:t>
            </a:r>
            <a:r>
              <a:rPr lang="en-US" dirty="0"/>
              <a:t>.</a:t>
            </a:r>
          </a:p>
          <a:p>
            <a:r>
              <a:rPr lang="en-US" dirty="0"/>
              <a:t>The current flowing through a conductor that powers a component is called </a:t>
            </a:r>
            <a:r>
              <a:rPr lang="en-US" i="1" dirty="0">
                <a:solidFill>
                  <a:srgbClr val="C00000"/>
                </a:solidFill>
              </a:rPr>
              <a:t>line current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7F600-FA6D-4C98-B1F9-A61CE684C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6687" y="2702157"/>
            <a:ext cx="7329452" cy="37907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In the figure, the </a:t>
                </a:r>
                <a:r>
                  <a:rPr lang="en-US" sz="2400" dirty="0">
                    <a:solidFill>
                      <a:srgbClr val="7030A0"/>
                    </a:solidFill>
                  </a:rPr>
                  <a:t>phase currents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𝑃𝑎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𝑃𝑏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𝑃𝑐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line currents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𝐿𝑏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𝐿𝑐</m:t>
                        </m:r>
                      </m:sub>
                    </m:sSub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  <a:blipFill>
                <a:blip r:embed="rId4"/>
                <a:stretch>
                  <a:fillRect l="-2756" t="-2857" r="-9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615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Definitions—Currents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137424"/>
                <a:ext cx="10705171" cy="1564733"/>
              </a:xfrm>
            </p:spPr>
            <p:txBody>
              <a:bodyPr>
                <a:normAutofit/>
              </a:bodyPr>
              <a:lstStyle/>
              <a:p>
                <a:r>
                  <a:rPr lang="en-US" i="1" dirty="0">
                    <a:solidFill>
                      <a:srgbClr val="C00000"/>
                    </a:solidFill>
                  </a:rPr>
                  <a:t>For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-connected component, phase and line currents are identical.</a:t>
                </a:r>
              </a:p>
              <a:p>
                <a:r>
                  <a:rPr lang="en-US" i="1" dirty="0">
                    <a:solidFill>
                      <a:srgbClr val="C00000"/>
                    </a:solidFill>
                  </a:rPr>
                  <a:t>For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-connected component, the rms values are related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137424"/>
                <a:ext cx="10705171" cy="1564733"/>
              </a:xfrm>
              <a:blipFill>
                <a:blip r:embed="rId3"/>
                <a:stretch>
                  <a:fillRect l="-968" t="-6641" r="-1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9BC7F600-FA6D-4C98-B1F9-A61CE684C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6687" y="2702157"/>
            <a:ext cx="7329452" cy="37907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In the figure, the </a:t>
                </a:r>
                <a:r>
                  <a:rPr lang="en-US" sz="2400" dirty="0">
                    <a:solidFill>
                      <a:srgbClr val="7030A0"/>
                    </a:solidFill>
                  </a:rPr>
                  <a:t>phase currents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𝑃𝑎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𝑃𝑏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𝑃𝑐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line currents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𝐿𝑏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𝐿𝑐</m:t>
                        </m:r>
                      </m:sub>
                    </m:sSub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  <a:blipFill>
                <a:blip r:embed="rId5"/>
                <a:stretch>
                  <a:fillRect l="-2756" t="-2857" r="-9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0166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Definitions—Voltages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3A77C-47BA-4E4F-9490-D0E53B30D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424"/>
            <a:ext cx="10515600" cy="1564733"/>
          </a:xfrm>
        </p:spPr>
        <p:txBody>
          <a:bodyPr/>
          <a:lstStyle/>
          <a:p>
            <a:r>
              <a:rPr lang="en-US" dirty="0"/>
              <a:t>The voltage on a phase is called </a:t>
            </a:r>
            <a:r>
              <a:rPr lang="en-US" i="1" dirty="0">
                <a:solidFill>
                  <a:srgbClr val="7030A0"/>
                </a:solidFill>
              </a:rPr>
              <a:t>phase voltage</a:t>
            </a:r>
            <a:r>
              <a:rPr lang="en-US" dirty="0"/>
              <a:t>.</a:t>
            </a:r>
          </a:p>
          <a:p>
            <a:r>
              <a:rPr lang="en-US" dirty="0"/>
              <a:t>The voltage between two power lines is called </a:t>
            </a:r>
            <a:r>
              <a:rPr lang="en-US" i="1" dirty="0"/>
              <a:t>line-to-line voltage, </a:t>
            </a:r>
            <a:r>
              <a:rPr lang="en-US" dirty="0"/>
              <a:t>or shortly, </a:t>
            </a:r>
            <a:r>
              <a:rPr lang="en-US" i="1" dirty="0">
                <a:solidFill>
                  <a:srgbClr val="C00000"/>
                </a:solidFill>
              </a:rPr>
              <a:t>line voltage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7F600-FA6D-4C98-B1F9-A61CE684C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2545" y="2702157"/>
            <a:ext cx="7157735" cy="37907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In the figure, the </a:t>
                </a:r>
                <a:r>
                  <a:rPr lang="en-US" sz="2400" dirty="0">
                    <a:solidFill>
                      <a:srgbClr val="7030A0"/>
                    </a:solidFill>
                  </a:rPr>
                  <a:t>phase voltages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𝑃𝑎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𝑃𝑏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𝑃𝑐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line voltages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𝐿𝑏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𝐿𝑐</m:t>
                        </m:r>
                      </m:sub>
                    </m:sSub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  <a:blipFill>
                <a:blip r:embed="rId4"/>
                <a:stretch>
                  <a:fillRect l="-2756" t="-2857" r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142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307B-3EA4-4755-A601-C8AD5FA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299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Definitions—Voltages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137424"/>
                <a:ext cx="10859429" cy="1564733"/>
              </a:xfrm>
            </p:spPr>
            <p:txBody>
              <a:bodyPr/>
              <a:lstStyle/>
              <a:p>
                <a:r>
                  <a:rPr lang="en-US" i="1" dirty="0">
                    <a:solidFill>
                      <a:srgbClr val="C00000"/>
                    </a:solidFill>
                  </a:rPr>
                  <a:t>For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𝛥</m:t>
                    </m:r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-connected component, phase and line voltages are identical.</a:t>
                </a:r>
              </a:p>
              <a:p>
                <a:r>
                  <a:rPr lang="en-US" i="1" dirty="0">
                    <a:solidFill>
                      <a:srgbClr val="C00000"/>
                    </a:solidFill>
                  </a:rPr>
                  <a:t>For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-connected component, the rms values are related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C00000"/>
                    </a:solidFill>
                  </a:rPr>
                  <a:t>.</a:t>
                </a:r>
              </a:p>
              <a:p>
                <a:endParaRPr lang="en-US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73A77C-47BA-4E4F-9490-D0E53B30DE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137424"/>
                <a:ext cx="10859429" cy="1564733"/>
              </a:xfrm>
              <a:blipFill>
                <a:blip r:embed="rId3"/>
                <a:stretch>
                  <a:fillRect l="-954" t="-6641" r="-10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9BC7F600-FA6D-4C98-B1F9-A61CE684C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2545" y="2702157"/>
            <a:ext cx="7157735" cy="37907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In the figure, the </a:t>
                </a:r>
                <a:r>
                  <a:rPr lang="en-US" sz="2400" dirty="0">
                    <a:solidFill>
                      <a:srgbClr val="7030A0"/>
                    </a:solidFill>
                  </a:rPr>
                  <a:t>phase voltages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𝑃𝑎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𝑃𝑏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𝑃𝑐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line voltages </a:t>
                </a:r>
                <a:r>
                  <a:rPr lang="en-US" sz="2400" dirty="0"/>
                  <a:t>are: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𝐿𝑏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𝐿𝑐</m:t>
                        </m:r>
                      </m:sub>
                    </m:sSub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6EBF25-9E87-4569-8E29-DBCB48775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34550"/>
                <a:ext cx="3098916" cy="2987830"/>
              </a:xfrm>
              <a:prstGeom prst="rect">
                <a:avLst/>
              </a:prstGeom>
              <a:blipFill>
                <a:blip r:embed="rId5"/>
                <a:stretch>
                  <a:fillRect l="-2756" t="-2857" r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9580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898</Words>
  <Application>Microsoft Office PowerPoint</Application>
  <PresentationFormat>Widescreen</PresentationFormat>
  <Paragraphs>120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Office Theme</vt:lpstr>
      <vt:lpstr>THREE PHASE SYSTEMS</vt:lpstr>
      <vt:lpstr>Introduction</vt:lpstr>
      <vt:lpstr>Introduction</vt:lpstr>
      <vt:lpstr>Definitions</vt:lpstr>
      <vt:lpstr>Definitions</vt:lpstr>
      <vt:lpstr>Definitions—Currents </vt:lpstr>
      <vt:lpstr>Definitions—Currents </vt:lpstr>
      <vt:lpstr>Definitions—Voltages </vt:lpstr>
      <vt:lpstr>Definitions—Voltages </vt:lpstr>
      <vt:lpstr>Definitions—Balanced System</vt:lpstr>
      <vt:lpstr>Notation</vt:lpstr>
      <vt:lpstr>Convention</vt:lpstr>
      <vt:lpstr>Example</vt:lpstr>
      <vt:lpstr>Example (Continued)</vt:lpstr>
      <vt:lpstr>Example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PHASE SYSTEMS</dc:title>
  <dc:creator>Iordache, Marian</dc:creator>
  <cp:lastModifiedBy>Iordache, Marian</cp:lastModifiedBy>
  <cp:revision>33</cp:revision>
  <dcterms:created xsi:type="dcterms:W3CDTF">2020-04-17T23:26:04Z</dcterms:created>
  <dcterms:modified xsi:type="dcterms:W3CDTF">2021-07-24T03:22:11Z</dcterms:modified>
</cp:coreProperties>
</file>