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B3923-9305-4144-BA5A-BBFBB4A814D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64587-4E06-4B05-B59D-EA05662D1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248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elem.fig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17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/pt2.fig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32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/pt2.fig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818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Note that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1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1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1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1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unc>
                      <m:funcPr>
                        <m:ctrlPr>
                          <a:rPr lang="en-US" sz="1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1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1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1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1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+2</m:t>
                            </m:r>
                            <m:sSub>
                              <m:sSubPr>
                                <m:ctrlPr>
                                  <a:rPr lang="en-US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  <m:sub>
                                <m:r>
                                  <a:rPr lang="en-US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en-US" sz="1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1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unc>
                      <m:funcPr>
                        <m:ctrlPr>
                          <a:rPr lang="en-US" sz="1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1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(2</m:t>
                        </m:r>
                        <m:r>
                          <a:rPr lang="en-US" sz="1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1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1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  <m:sSub>
                          <m:sSubPr>
                            <m:ctrlPr>
                              <a:rPr lang="en-US" sz="1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1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sub>
                        </m:sSub>
                        <m:r>
                          <a:rPr lang="en-US" sz="1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dirty="0"/>
                  <a:t>. Using voltage as a reference, that is,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US" dirty="0"/>
                  <a:t> is kept a constant, (a similar result is when current is used as a reference),</a:t>
                </a:r>
                <a:r>
                  <a:rPr lang="en-US" baseline="0" dirty="0"/>
                  <a:t> all p(t) curves intersect at the times when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1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1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1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+2</m:t>
                    </m:r>
                    <m:sSub>
                      <m:sSubPr>
                        <m:ctrlPr>
                          <a:rPr lang="en-US" sz="1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1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1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1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dirty="0"/>
                  <a:t>. If the current is the reference, the curves will intersect at the other</a:t>
                </a:r>
                <a:r>
                  <a:rPr lang="en-US" baseline="0" dirty="0"/>
                  <a:t> points where they equal 2P or zero.</a:t>
                </a:r>
                <a:endParaRPr lang="en-US" dirty="0"/>
              </a:p>
              <a:p>
                <a:r>
                  <a:rPr lang="en-US" dirty="0" err="1"/>
                  <a:t>cfig</a:t>
                </a:r>
                <a:r>
                  <a:rPr lang="en-US" dirty="0"/>
                  <a:t>/</a:t>
                </a:r>
                <a:r>
                  <a:rPr lang="en-US" dirty="0" err="1"/>
                  <a:t>pf.fig</a:t>
                </a:r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Note that </a:t>
                </a:r>
                <a:r>
                  <a:rPr lang="en-US" sz="1200" b="0" i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𝑝(𝑡)=𝑃+𝑃⋅cos⁡(2𝜔𝑡+2𝛼_𝑣 )+𝑄⋅sin⁡〖(2𝜔𝑡+2𝛼_𝑣)〗</a:t>
                </a:r>
                <a:r>
                  <a:rPr lang="en-US" dirty="0"/>
                  <a:t>. Using voltage as a reference, that is, </a:t>
                </a:r>
                <a:r>
                  <a:rPr lang="en-US" b="0" i="0">
                    <a:latin typeface="Cambria Math" panose="02040503050406030204" pitchFamily="18" charset="0"/>
                  </a:rPr>
                  <a:t>𝛼_𝑣</a:t>
                </a:r>
                <a:r>
                  <a:rPr lang="en-US" dirty="0"/>
                  <a:t> is kept a constant, (a similar result is when current is used as a reference),</a:t>
                </a:r>
                <a:r>
                  <a:rPr lang="en-US" baseline="0" dirty="0"/>
                  <a:t> all p(t) curves intersect at the times when </a:t>
                </a:r>
                <a:r>
                  <a:rPr lang="en-US" sz="1200" b="0" i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2𝜔𝑡+2𝛼_𝑣=𝑘𝜋</a:t>
                </a:r>
                <a:r>
                  <a:rPr lang="en-US" dirty="0"/>
                  <a:t>. If the current is the reference, the curves will intersect at the other</a:t>
                </a:r>
                <a:r>
                  <a:rPr lang="en-US" baseline="0" dirty="0"/>
                  <a:t> points where they equal 2P or zero.</a:t>
                </a:r>
                <a:endParaRPr lang="en-US" dirty="0"/>
              </a:p>
              <a:p>
                <a:r>
                  <a:rPr lang="en-US" dirty="0" err="1"/>
                  <a:t>cfig</a:t>
                </a:r>
                <a:r>
                  <a:rPr lang="en-US" dirty="0"/>
                  <a:t>/</a:t>
                </a:r>
                <a:r>
                  <a:rPr lang="en-US" dirty="0" err="1"/>
                  <a:t>pf.fig</a:t>
                </a:r>
                <a:r>
                  <a:rPr lang="en-US" dirty="0"/>
                  <a:t> 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94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pfc.fig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081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/pfc2.fig and phasor4.fig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491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/pfc2.fig and phasor4.fig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723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/pfc2.fig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8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sum/power1.fig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577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34E70-C76E-4D42-AE2B-FB048DDC15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AE53CF-6E80-4A53-BB1E-E7D34855B4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1C901-09B0-459E-BC6A-254F15F32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CC6D-C2F4-4771-8196-F8C9B5543FE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4FA45-AB56-4BD3-9153-5EA3EF453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F4E43-015B-4013-A4E8-63CB471F9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8F10-B88F-4337-B1F2-8757C54B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847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81FFB-4014-49C1-AE8A-250FD0E24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21A972-9915-49C0-98E0-7C9A1F4FE1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7D39A-E776-4504-AB44-806843830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CC6D-C2F4-4771-8196-F8C9B5543FE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85861-5274-4A47-BC51-BB138899A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D8DBC-C5A3-4B12-9C0E-976CD0DF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8F10-B88F-4337-B1F2-8757C54B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801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5AE21E-592A-4176-B53A-375EA1B18A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72A017-265C-4E6F-BCDD-F1D0855648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A04E3-B2CC-49A9-A7F6-5F8D4C0E3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CC6D-C2F4-4771-8196-F8C9B5543FE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0702B-D4D6-40BD-8E67-3BB07D095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33881-E34B-4F04-BE74-9161525B6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8F10-B88F-4337-B1F2-8757C54B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60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141BA-CAC0-4EE6-AB8E-373D49E21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80DD7-A5BB-4527-B91F-003F66B74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3692C3-6E96-4913-B612-DD80D435E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CC6D-C2F4-4771-8196-F8C9B5543FE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E0F0B-AE5A-48C7-BB96-0A58940AF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59904-C366-44F0-B2A7-7E8F18948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8F10-B88F-4337-B1F2-8757C54B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764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425C2-2938-4E20-B0D3-5ABED6B5A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353AD4-4E7B-493B-8890-1D830224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94484A-D7AB-4EE2-BCEA-DABBE0AFF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CC6D-C2F4-4771-8196-F8C9B5543FE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7196F-70D9-4812-B6E3-3F87CF9E9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A2F39-FDC9-4E49-A1FB-1C8EC2D0E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8F10-B88F-4337-B1F2-8757C54B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843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B3055-290E-458A-810F-5C9AC74EB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DFA40-FCB2-44A0-A6F2-ED99BAA1F0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B4A90E-8837-4E1C-AE50-92331CCA69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4BCEB1-24F5-451C-A502-400A2231B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CC6D-C2F4-4771-8196-F8C9B5543FE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FDC854-6EAE-4C07-8591-850813284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825CF5-8274-44CE-A7BC-2642CC2B2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8F10-B88F-4337-B1F2-8757C54B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764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52697-05A3-408A-914B-4753C8A14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22D5F5-BEDA-4737-A50D-1B1155A8C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D870E-69B6-47B7-8A35-9E7DFBE4FA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3D110B-93A2-4A4C-8B58-B0153A6212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77F57-C699-46BB-9A52-355D83C4EA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764734-4166-431E-9730-13D94862D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CC6D-C2F4-4771-8196-F8C9B5543FE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0BAC81-716F-438A-99D0-B7F0988F4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4C134A-A176-4643-8AA0-66FA9B366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8F10-B88F-4337-B1F2-8757C54B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14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9AF38-6B3B-480B-A90C-AE842CBDB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7790CB-14F3-49B2-AAC5-6A5FDC512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CC6D-C2F4-4771-8196-F8C9B5543FE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7A4D67-A482-4B58-8CED-0F86BC3DF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1CFDA3-61A5-48FC-B0B5-80357B000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8F10-B88F-4337-B1F2-8757C54B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113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E56172-157E-40BB-BC50-EC8E5B249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CC6D-C2F4-4771-8196-F8C9B5543FE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113B57-0529-4746-8F76-BC5C89949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E0F9B0-3CFA-4B30-B0F2-413667790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8F10-B88F-4337-B1F2-8757C54B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921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9B16B-2EAD-4484-BC9E-AF3C82265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1FEA4-B463-4820-BC7F-945D87A15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4DF6AF-0240-4CC0-8EE8-96A5868856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B930A-D9D1-4129-888E-FAB787EDB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CC6D-C2F4-4771-8196-F8C9B5543FE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DB9FBB-2899-4213-BCFD-A11F04342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5EE9A4-1EC6-4E78-8D3E-A513C091E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8F10-B88F-4337-B1F2-8757C54B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730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0FA08-286B-4F46-86D4-F0E3A331E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FCC3D8-4254-429C-B761-B722CE5700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9C35BC-A60E-4240-B5ED-5733E9B9DD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5069AA-9141-478B-A69C-8777786CD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CC6D-C2F4-4771-8196-F8C9B5543FE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5278B9-7AE3-4FDA-890E-9BA8B5DA7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2C3EFD-A106-40EA-B128-9C4142A3B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8F10-B88F-4337-B1F2-8757C54B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191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9758E2-442F-4A38-873A-6A01DA9CA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F600A2-8021-4D0E-A6CA-832D151174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987E4-4028-48C9-8D4C-945B17A63A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7CC6D-C2F4-4771-8196-F8C9B5543FE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4599B3-3C95-49E3-A273-6E90701DAD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65153-112D-409E-B531-69F9EB9CC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E8F10-B88F-4337-B1F2-8757C54B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990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A9186-F362-42AE-B59D-5562DD3737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 Power—Part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096313-80EA-43B3-90D8-807978F7DA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8327" y="3602038"/>
            <a:ext cx="9415346" cy="1655762"/>
          </a:xfrm>
        </p:spPr>
        <p:txBody>
          <a:bodyPr/>
          <a:lstStyle/>
          <a:p>
            <a:r>
              <a:rPr lang="en-US" dirty="0"/>
              <a:t>Apparent Power, Power Factor, and Power Factor Correction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037642-F55B-48F2-BBA6-EAE8815893F7}"/>
              </a:ext>
            </a:extLst>
          </p:cNvPr>
          <p:cNvSpPr txBox="1">
            <a:spLocks/>
          </p:cNvSpPr>
          <p:nvPr/>
        </p:nvSpPr>
        <p:spPr>
          <a:xfrm>
            <a:off x="193830" y="5666150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EEGR2053 Electric Circuits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Spring 2020, LeTourneau University</a:t>
            </a:r>
          </a:p>
        </p:txBody>
      </p:sp>
    </p:spTree>
    <p:extLst>
      <p:ext uri="{BB962C8B-B14F-4D97-AF65-F5344CB8AC3E}">
        <p14:creationId xmlns:p14="http://schemas.microsoft.com/office/powerpoint/2010/main" val="1096574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87D841-1104-4748-A5C0-8E643EC9C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2241" y="1859391"/>
            <a:ext cx="4531935" cy="2155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688" y="373413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Example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6688" y="1287815"/>
                <a:ext cx="10937488" cy="500561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70C0"/>
                    </a:solidFill>
                  </a:rPr>
                  <a:t>Assume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=200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func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=20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45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. The second load absorbs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5 </m:t>
                    </m:r>
                    <m:r>
                      <a:rPr lang="en-US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𝑘𝑊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 at a power factor of 0.5 lagging. What is the power factor of the source?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|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𝑘𝑊</m:t>
                        </m:r>
                      </m:num>
                      <m:den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200 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⋅0.5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⇒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=100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b="1" i="1" dirty="0"/>
                  <a:t>.</a:t>
                </a:r>
              </a:p>
              <a:p>
                <a:r>
                  <a:rPr lang="en-US" sz="2400" i="1" dirty="0"/>
                  <a:t>The angle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i="1" dirty="0"/>
                  <a:t> </a:t>
                </a:r>
                <a:r>
                  <a:rPr lang="en-US" sz="2400" i="1" dirty="0"/>
                  <a:t>is derived from</a:t>
                </a:r>
              </a:p>
              <a:p>
                <a:pPr marL="0" indent="457200">
                  <a:buNone/>
                </a:pPr>
                <a:r>
                  <a:rPr lang="en-US" sz="2400" i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0.5=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±60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e>
                    </m:fun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400" b="1" i="1" dirty="0"/>
              </a:p>
              <a:p>
                <a:r>
                  <a:rPr lang="en-US" sz="2400" i="1" dirty="0"/>
                  <a:t>Since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i="1" dirty="0"/>
                  <a:t> </a:t>
                </a:r>
                <a:r>
                  <a:rPr lang="en-US" sz="2400" i="1" dirty="0"/>
                  <a:t>is lagging,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=+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i="1" dirty="0"/>
                  <a:t>.</a:t>
                </a:r>
              </a:p>
              <a:p>
                <a:r>
                  <a:rPr lang="en-US" sz="2400" i="1" dirty="0"/>
                  <a:t>Thus,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=100∠−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/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=20∠−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45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+100∠−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=119.43∠ −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57.52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b="1" i="1" dirty="0"/>
                  <a:t>.</a:t>
                </a:r>
              </a:p>
              <a:p>
                <a:r>
                  <a:rPr lang="en-US" sz="2400" i="1" dirty="0"/>
                  <a:t>The power factor is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𝑃𝐹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57.52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0.537</m:t>
                    </m:r>
                  </m:oMath>
                </a14:m>
                <a:r>
                  <a:rPr lang="en-US" sz="2400" i="1" dirty="0"/>
                  <a:t> </a:t>
                </a:r>
                <a:r>
                  <a:rPr lang="en-US" sz="2400" i="1" dirty="0">
                    <a:solidFill>
                      <a:srgbClr val="C00000"/>
                    </a:solidFill>
                  </a:rPr>
                  <a:t>lagging</a:t>
                </a:r>
                <a:r>
                  <a:rPr lang="en-US" sz="2400" i="1" dirty="0"/>
                  <a:t>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6688" y="1287815"/>
                <a:ext cx="10937488" cy="5005612"/>
              </a:xfrm>
              <a:blipFill>
                <a:blip r:embed="rId4"/>
                <a:stretch>
                  <a:fillRect l="-836" t="-1705" r="-7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5035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688" y="373413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Power—Review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6688" y="1287815"/>
                <a:ext cx="10515600" cy="4966258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dirty="0"/>
                  <a:t>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The </a:t>
                </a:r>
                <a:r>
                  <a:rPr lang="en-US" sz="2400" dirty="0">
                    <a:solidFill>
                      <a:srgbClr val="C00000"/>
                    </a:solidFill>
                  </a:rPr>
                  <a:t>instantaneous power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is the power at time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The absorbed instantaneous power is: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rgbClr val="C00000"/>
                  </a:solidFill>
                </a:endParaRPr>
              </a:p>
              <a:p>
                <a:r>
                  <a:rPr lang="en-US" sz="2400" dirty="0"/>
                  <a:t>The </a:t>
                </a:r>
                <a:r>
                  <a:rPr lang="en-US" sz="2400" dirty="0">
                    <a:solidFill>
                      <a:srgbClr val="C00000"/>
                    </a:solidFill>
                  </a:rPr>
                  <a:t>apparent power</a:t>
                </a:r>
                <a:r>
                  <a:rPr lang="en-US" sz="2400" dirty="0"/>
                  <a:t> is measured in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dirty="0"/>
                  <a:t> (Volt-Amperes) and has the formula:</a:t>
                </a:r>
              </a:p>
              <a:p>
                <a:pPr marL="401638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C00000"/>
                  </a:solidFill>
                </a:endParaRPr>
              </a:p>
              <a:p>
                <a:r>
                  <a:rPr lang="en-US" sz="2400" dirty="0"/>
                  <a:t>The average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is the </a:t>
                </a:r>
                <a:r>
                  <a:rPr lang="en-US" sz="2400" dirty="0">
                    <a:solidFill>
                      <a:srgbClr val="C00000"/>
                    </a:solidFill>
                  </a:rPr>
                  <a:t>average power</a:t>
                </a:r>
                <a:r>
                  <a:rPr lang="en-US" sz="2400" dirty="0"/>
                  <a:t>:</a:t>
                </a:r>
              </a:p>
              <a:p>
                <a:pPr marL="401638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rgbClr val="C00000"/>
                  </a:solidFill>
                </a:endParaRPr>
              </a:p>
              <a:p>
                <a:r>
                  <a:rPr lang="en-US" sz="2400" dirty="0"/>
                  <a:t>The </a:t>
                </a:r>
                <a:r>
                  <a:rPr lang="en-US" sz="2400" dirty="0">
                    <a:solidFill>
                      <a:srgbClr val="C00000"/>
                    </a:solidFill>
                  </a:rPr>
                  <a:t>power factor</a:t>
                </a:r>
                <a:r>
                  <a:rPr lang="en-US" sz="2400" dirty="0"/>
                  <a:t>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𝑃𝐹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 </a:t>
                </a:r>
              </a:p>
              <a:p>
                <a:r>
                  <a:rPr lang="en-US" sz="2400" dirty="0"/>
                  <a:t>When specifying the power factor, we indicate whether the current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is </a:t>
                </a:r>
                <a:r>
                  <a:rPr lang="en-US" sz="2400" dirty="0">
                    <a:solidFill>
                      <a:srgbClr val="0070C0"/>
                    </a:solidFill>
                  </a:rPr>
                  <a:t>lagging </a:t>
                </a:r>
                <a:r>
                  <a:rPr lang="en-US" sz="2400" dirty="0"/>
                  <a:t>or </a:t>
                </a:r>
                <a:r>
                  <a:rPr lang="en-US" sz="2400" dirty="0">
                    <a:solidFill>
                      <a:srgbClr val="0070C0"/>
                    </a:solidFill>
                  </a:rPr>
                  <a:t>leading </a:t>
                </a:r>
                <a:r>
                  <a:rPr lang="en-US" sz="2400" dirty="0"/>
                  <a:t>the voltage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6688" y="1287815"/>
                <a:ext cx="10515600" cy="4966258"/>
              </a:xfrm>
              <a:blipFill>
                <a:blip r:embed="rId3"/>
                <a:stretch>
                  <a:fillRect l="-754" t="-1718" r="-1159" b="-17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A picture containing clock, drawing&#10;&#10;Description automatically generated">
            <a:extLst>
              <a:ext uri="{FF2B5EF4-FFF2-40B4-BE49-F238E27FC236}">
                <a16:creationId xmlns:a16="http://schemas.microsoft.com/office/drawing/2014/main" id="{C5EF4479-EACA-4D0B-B71B-49229893D7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4816" y="603927"/>
            <a:ext cx="1157472" cy="2484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898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6910E54-79FC-4874-AC58-D8B81FC48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28117" y="3360220"/>
            <a:ext cx="6514171" cy="324221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688" y="373413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Power—Physical Meaning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6688" y="1287815"/>
                <a:ext cx="10515600" cy="4966258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dirty="0"/>
                  <a:t>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The instantaneous power</a:t>
                </a:r>
                <a:r>
                  <a:rPr lang="en-US" sz="24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can also be written as: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)+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⁡(2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rgbClr val="00B050"/>
                  </a:solidFill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⁡(2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is the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average</a:t>
                </a:r>
                <a:r>
                  <a:rPr lang="en-US" sz="2400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is the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amplitude</a:t>
                </a:r>
                <a:r>
                  <a:rPr lang="en-US" sz="2400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pPr marL="0" indent="0">
                  <a:buNone/>
                </a:pPr>
                <a:endParaRPr lang="en-US" sz="24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6688" y="1287815"/>
                <a:ext cx="10515600" cy="4966258"/>
              </a:xfrm>
              <a:blipFill>
                <a:blip r:embed="rId4"/>
                <a:stretch>
                  <a:fillRect l="-754" t="-17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4929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6910E54-79FC-4874-AC58-D8B81FC48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30644" y="3709878"/>
            <a:ext cx="5811644" cy="28925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688" y="373413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Power—Physical Meaning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6688" y="1287815"/>
                <a:ext cx="10515600" cy="4966258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When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, energy is transferred from the source to the load.</a:t>
                </a:r>
              </a:p>
              <a:p>
                <a:r>
                  <a:rPr lang="en-US" sz="2400" dirty="0"/>
                  <a:t>When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, energy is transferred backwards, from the load to the source.</a:t>
                </a:r>
              </a:p>
              <a:p>
                <a:r>
                  <a:rPr lang="en-US" sz="2400" dirty="0"/>
                  <a:t>On the average, energy is transferred from the source to the load at the rate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US" sz="2400" dirty="0"/>
                  <a:t>Practical systems cannot transfer energy without losses.</a:t>
                </a: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A system in which ener</a:t>
                </a:r>
                <a:r>
                  <a:rPr lang="en-US" sz="2400" dirty="0"/>
                  <a:t>gy keeps going back and forth between the source and the load is wasteful!</a:t>
                </a:r>
                <a:endParaRPr lang="en-US" sz="24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6688" y="1287815"/>
                <a:ext cx="10515600" cy="4966258"/>
              </a:xfrm>
              <a:blipFill>
                <a:blip r:embed="rId4"/>
                <a:stretch>
                  <a:fillRect l="-754" t="-1718" r="-11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6421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6910E54-79FC-4874-AC58-D8B81FC48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42484" y="2138256"/>
            <a:ext cx="6522828" cy="45693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688" y="373413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Power—Physical Meaning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6688" y="1287815"/>
                <a:ext cx="10515600" cy="850441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2400" dirty="0"/>
                  <a:t>A given average power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sz="2400" dirty="0"/>
                  <a:t> can be delivered at any non-zero power factor.</a:t>
                </a:r>
              </a:p>
              <a:p>
                <a:r>
                  <a:rPr lang="en-US" sz="2400" dirty="0"/>
                  <a:t>The lower the power factor, the bigger the amplitude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 </a:t>
                </a:r>
                <a:endParaRPr lang="en-US" sz="24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6688" y="1287815"/>
                <a:ext cx="10515600" cy="850441"/>
              </a:xfrm>
              <a:blipFill>
                <a:blip r:embed="rId4"/>
                <a:stretch>
                  <a:fillRect l="-754" t="-13571" b="-1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5B7054E0-710F-4FB5-B761-9DC3789BA38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26688" y="2154063"/>
                <a:ext cx="4057185" cy="410177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dirty="0"/>
                  <a:t>A big amplitude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indicates a big current.</a:t>
                </a:r>
              </a:p>
              <a:p>
                <a:r>
                  <a:rPr lang="en-US" sz="2400" dirty="0"/>
                  <a:t>Transmission losses are proportional to the square of the current.</a:t>
                </a:r>
              </a:p>
              <a:p>
                <a:r>
                  <a:rPr lang="en-US" sz="2400" dirty="0"/>
                  <a:t>Clearly, the best curve is the one with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𝑃𝐹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When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𝑃𝐹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400" dirty="0"/>
                  <a:t>, the energy goes from the source to the load and never backwards.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4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5B7054E0-710F-4FB5-B761-9DC3789BA3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688" y="2154063"/>
                <a:ext cx="4057185" cy="4101771"/>
              </a:xfrm>
              <a:prstGeom prst="rect">
                <a:avLst/>
              </a:prstGeom>
              <a:blipFill>
                <a:blip r:embed="rId5"/>
                <a:stretch>
                  <a:fillRect l="-1952" t="-2080" r="-28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2783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688" y="373413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Power Factor Correction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6688" y="1287815"/>
                <a:ext cx="10515600" cy="4644634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In power factor correction, an additional component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en-US" sz="24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400" dirty="0"/>
                  <a:t>is connected in parallel to a load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𝒁</m:t>
                    </m:r>
                  </m:oMath>
                </a14:m>
                <a:r>
                  <a:rPr lang="en-US" sz="2400" dirty="0"/>
                  <a:t> so as to ensure an overall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𝑃𝐹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2400" dirty="0"/>
                  <a:t>Power factor correction minimizes the current: </a:t>
                </a:r>
              </a:p>
              <a:p>
                <a:pPr marL="23495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2400" dirty="0">
                    <a:solidFill>
                      <a:schemeClr val="tx1"/>
                    </a:solidFill>
                  </a:rPr>
                  <a:t>the total current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will be smaller than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and will have</a:t>
                </a:r>
              </a:p>
              <a:p>
                <a:pPr marL="23495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2400" dirty="0"/>
                  <a:t>the least value when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𝑃𝐹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pPr marL="234950" indent="-234950">
                  <a:lnSpc>
                    <a:spcPct val="150000"/>
                  </a:lnSpc>
                  <a:spcBef>
                    <a:spcPts val="0"/>
                  </a:spcBef>
                </a:pPr>
                <a:r>
                  <a:rPr lang="en-US" sz="2400" dirty="0"/>
                  <a:t>Because power factor correction reduces losses, it is</a:t>
                </a:r>
              </a:p>
              <a:p>
                <a:pPr marL="23495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2400" dirty="0"/>
                  <a:t>i</a:t>
                </a:r>
                <a:r>
                  <a:rPr lang="en-US" sz="2400" dirty="0">
                    <a:solidFill>
                      <a:schemeClr val="tx1"/>
                    </a:solidFill>
                  </a:rPr>
                  <a:t>mportant in practice.</a:t>
                </a:r>
              </a:p>
              <a:p>
                <a:pPr marL="0" indent="0">
                  <a:buNone/>
                </a:pPr>
                <a:endParaRPr lang="en-US" sz="24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6688" y="1287815"/>
                <a:ext cx="10515600" cy="4644634"/>
              </a:xfrm>
              <a:blipFill>
                <a:blip r:embed="rId3"/>
                <a:stretch>
                  <a:fillRect l="-754" t="-18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C231D229-B2B2-4B8F-B8D5-9A62BD0F3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043" y="1869454"/>
            <a:ext cx="2977375" cy="246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205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688" y="373413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Power Factor Correction Methods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6688" y="1287815"/>
                <a:ext cx="8729546" cy="464463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>
                    <a:solidFill>
                      <a:srgbClr val="0070C0"/>
                    </a:solidFill>
                  </a:rPr>
                  <a:t>Method 1:</a:t>
                </a:r>
                <a:r>
                  <a:rPr lang="en-US" sz="2400" dirty="0"/>
                  <a:t> Using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𝑽</m:t>
                    </m:r>
                  </m:oMath>
                </a14:m>
                <a:r>
                  <a:rPr lang="en-US" sz="2400" dirty="0"/>
                  <a:t> as a reference, sketch a phasor diagram. Select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en-US" sz="2400" dirty="0"/>
                  <a:t> so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𝒀</m:t>
                        </m:r>
                      </m:sub>
                    </m:sSub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=−</m:t>
                    </m:r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en-US" sz="2400" b="1" dirty="0"/>
                  <a:t>.</a:t>
                </a:r>
              </a:p>
              <a:p>
                <a:pPr marL="0" indent="0">
                  <a:buNone/>
                </a:pPr>
                <a:r>
                  <a:rPr lang="en-US" sz="2400" b="1" dirty="0">
                    <a:solidFill>
                      <a:srgbClr val="0070C0"/>
                    </a:solidFill>
                  </a:rPr>
                  <a:t>Method 2:</a:t>
                </a:r>
                <a:r>
                  <a:rPr lang="en-US" sz="2400" dirty="0"/>
                  <a:t> Use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𝑗𝐵</m:t>
                        </m:r>
                      </m:den>
                    </m:f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, where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400" dirty="0"/>
                  <a:t> is the susceptance of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𝒁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pPr marL="0" indent="0">
                  <a:buNone/>
                </a:pPr>
                <a:r>
                  <a:rPr lang="en-US" sz="2400" b="1" dirty="0">
                    <a:solidFill>
                      <a:srgbClr val="0070C0"/>
                    </a:solidFill>
                  </a:rPr>
                  <a:t>Method 3:</a:t>
                </a:r>
                <a:r>
                  <a:rPr lang="en-US" sz="2400" dirty="0"/>
                  <a:t> Select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en-US" sz="2400" dirty="0"/>
                  <a:t> so as to cancel the </a:t>
                </a:r>
                <a:r>
                  <a:rPr lang="en-US" sz="2400" i="1" dirty="0"/>
                  <a:t>reactive power </a:t>
                </a:r>
                <a:r>
                  <a:rPr lang="en-US" sz="2400" dirty="0"/>
                  <a:t>of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𝒁</m:t>
                    </m:r>
                  </m:oMath>
                </a14:m>
                <a:r>
                  <a:rPr lang="en-US" sz="2400" dirty="0"/>
                  <a:t>. This method will be studied in a future lecture.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6688" y="1287815"/>
                <a:ext cx="8729546" cy="4644634"/>
              </a:xfrm>
              <a:blipFill>
                <a:blip r:embed="rId3"/>
                <a:stretch>
                  <a:fillRect l="-1047" t="-18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C231D229-B2B2-4B8F-B8D5-9A62BD0F3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67039" y="3637225"/>
            <a:ext cx="2977375" cy="246552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B1A7FC-317C-410D-B241-68DA786D11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234" y="1119441"/>
            <a:ext cx="2174487" cy="3750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036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688" y="373413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Example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6688" y="1287815"/>
                <a:ext cx="8558105" cy="5005612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70C0"/>
                    </a:solidFill>
                  </a:rPr>
                  <a:t>Assume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=200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func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=20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. The frequency is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60 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Hz. Find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en-US" sz="2400" b="1" i="1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that corrects the power factor.</a:t>
                </a:r>
              </a:p>
              <a:p>
                <a:r>
                  <a:rPr lang="en-US" sz="2400" i="1" dirty="0"/>
                  <a:t>Note that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=20∠6</m:t>
                    </m:r>
                    <m:sSup>
                      <m:sSupPr>
                        <m:ctrlPr>
                          <a:rPr lang="en-US" sz="24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i="1" dirty="0"/>
                  <a:t>.</a:t>
                </a:r>
              </a:p>
              <a:p>
                <a:r>
                  <a:rPr lang="en-US" sz="2400" i="1" dirty="0"/>
                  <a:t>Therefore,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𝑿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=20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60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e>
                    </m:func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=10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i="1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𝒀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=20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60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e>
                    </m:func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=10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/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sub>
                    </m:sSub>
                    <m:r>
                      <a:rPr lang="en-US" sz="2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𝒀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=10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−90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m:rPr>
                        <m:nor/>
                      </m:rPr>
                      <a:rPr lang="en-US" sz="2400" i="1" dirty="0"/>
                      <m:t>.</m:t>
                    </m:r>
                  </m:oMath>
                </a14:m>
                <a:endParaRPr lang="en-US" sz="2400" i="1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den>
                    </m:f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200∠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num>
                      <m:den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∠−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90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den>
                    </m:f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i="1" dirty="0"/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en-US" sz="2400" i="1" dirty="0"/>
                  <a:t> corresponds to an inductor of value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𝒁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30.63 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𝑚𝐻</m:t>
                    </m:r>
                  </m:oMath>
                </a14:m>
                <a:r>
                  <a:rPr lang="en-US" sz="2400" b="1" i="1" dirty="0"/>
                  <a:t>.</a:t>
                </a:r>
              </a:p>
              <a:p>
                <a:r>
                  <a:rPr lang="en-US" sz="2400" i="1" dirty="0"/>
                  <a:t>By power factor correction, the total current was reduced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=10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/>
                  <a:t>, two times smaller than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sz="2400" i="1" dirty="0"/>
                  <a:t>!</a:t>
                </a:r>
              </a:p>
              <a:p>
                <a:endParaRPr lang="en-US" sz="2400" i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6688" y="1287815"/>
                <a:ext cx="8558105" cy="5005612"/>
              </a:xfrm>
              <a:blipFill>
                <a:blip r:embed="rId3"/>
                <a:stretch>
                  <a:fillRect l="-1068" t="-23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C231D229-B2B2-4B8F-B8D5-9A62BD0F3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54539" y="3958683"/>
            <a:ext cx="2819445" cy="23347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B1A7FC-317C-410D-B241-68DA786D11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7653" y="405434"/>
            <a:ext cx="1871775" cy="322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646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688" y="373413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Example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6688" y="1287815"/>
                <a:ext cx="10937488" cy="500561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70C0"/>
                    </a:solidFill>
                  </a:rPr>
                  <a:t>Assume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=200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func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=20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. The frequency is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60 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Hz. Find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en-US" sz="2400" b="1" i="1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that corrects the power factor using the second method.</a:t>
                </a:r>
              </a:p>
              <a:p>
                <a:r>
                  <a:rPr lang="en-US" sz="2400" i="1" dirty="0"/>
                  <a:t>Note that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=20∠−6</m:t>
                    </m:r>
                    <m:sSup>
                      <m:sSupPr>
                        <m:ctrlPr>
                          <a:rPr lang="en-US" sz="24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i="1" dirty="0"/>
                  <a:t>.</a:t>
                </a:r>
              </a:p>
              <a:p>
                <a:r>
                  <a:rPr lang="en-US" sz="2400" i="1" dirty="0"/>
                  <a:t>The admittance is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𝒀</m:t>
                    </m:r>
                    <m:r>
                      <a:rPr lang="en-US" sz="2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20∠−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60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num>
                      <m:den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200∠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den>
                    </m:f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=0.1∠−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Ω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2400" i="1" dirty="0"/>
                  <a:t>.</a:t>
                </a:r>
              </a:p>
              <a:p>
                <a:r>
                  <a:rPr lang="en-US" sz="2400" i="1" dirty="0"/>
                  <a:t>The susceptance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=0.1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Ω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2400" i="1" dirty="0"/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𝑗𝐵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0.1</m:t>
                        </m:r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/2</m:t>
                        </m:r>
                      </m:den>
                    </m:f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400" i="1" dirty="0"/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en-US" sz="2400" i="1" dirty="0"/>
                  <a:t> corresponds to a capacitor of value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𝒁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den>
                    </m:f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0.1</m:t>
                        </m:r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/2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229.72 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b="1" i="1" dirty="0"/>
                  <a:t>.</a:t>
                </a:r>
              </a:p>
              <a:p>
                <a:endParaRPr lang="en-US" sz="2400" i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6688" y="1287815"/>
                <a:ext cx="10937488" cy="5005612"/>
              </a:xfrm>
              <a:blipFill>
                <a:blip r:embed="rId3"/>
                <a:stretch>
                  <a:fillRect l="-836" t="-17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C71E3E6C-AD2B-4B3A-80F9-9E7DC9E347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44731" y="2129883"/>
            <a:ext cx="2819445" cy="233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761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1434</TotalTime>
  <Words>1056</Words>
  <Application>Microsoft Office PowerPoint</Application>
  <PresentationFormat>Widescreen</PresentationFormat>
  <Paragraphs>91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Office Theme</vt:lpstr>
      <vt:lpstr>AC Power—Part 3</vt:lpstr>
      <vt:lpstr>Power—Review </vt:lpstr>
      <vt:lpstr>Power—Physical Meaning </vt:lpstr>
      <vt:lpstr>Power—Physical Meaning </vt:lpstr>
      <vt:lpstr>Power—Physical Meaning </vt:lpstr>
      <vt:lpstr>Power Factor Correction</vt:lpstr>
      <vt:lpstr>Power Factor Correction Methods</vt:lpstr>
      <vt:lpstr>Example 1</vt:lpstr>
      <vt:lpstr>Example 2</vt:lpstr>
      <vt:lpstr>Example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 Power—Part 3</dc:title>
  <dc:creator>Iordache, Marian</dc:creator>
  <cp:lastModifiedBy>Iordache, Marian</cp:lastModifiedBy>
  <cp:revision>28</cp:revision>
  <dcterms:created xsi:type="dcterms:W3CDTF">2020-04-13T22:24:26Z</dcterms:created>
  <dcterms:modified xsi:type="dcterms:W3CDTF">2021-07-24T03:20:52Z</dcterms:modified>
</cp:coreProperties>
</file>