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66" r:id="rId3"/>
    <p:sldId id="265" r:id="rId4"/>
    <p:sldId id="269" r:id="rId5"/>
    <p:sldId id="268" r:id="rId6"/>
    <p:sldId id="270" r:id="rId7"/>
    <p:sldId id="271" r:id="rId8"/>
    <p:sldId id="272" r:id="rId9"/>
    <p:sldId id="257" r:id="rId10"/>
    <p:sldId id="274" r:id="rId11"/>
    <p:sldId id="273" r:id="rId12"/>
    <p:sldId id="275" r:id="rId13"/>
    <p:sldId id="276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73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EFC1DF-90B9-4352-B226-2766DF6245FE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C8EED9-098B-4111-ABA7-C6DEAEFF6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5946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94870E-F894-454D-842E-0A28D643D39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32486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94870E-F894-454D-842E-0A28D643D393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67728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94870E-F894-454D-842E-0A28D643D393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69236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94870E-F894-454D-842E-0A28D643D393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7335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94870E-F894-454D-842E-0A28D643D39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0560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94870E-F894-454D-842E-0A28D643D39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9299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94870E-F894-454D-842E-0A28D643D39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3616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94870E-F894-454D-842E-0A28D643D39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2819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cfig</a:t>
            </a:r>
            <a:r>
              <a:rPr lang="en-US" dirty="0"/>
              <a:t>/phasor3.fig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94870E-F894-454D-842E-0A28D643D39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4677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94870E-F894-454D-842E-0A28D643D39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3219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cfig</a:t>
            </a:r>
            <a:r>
              <a:rPr lang="en-US" dirty="0"/>
              <a:t>/</a:t>
            </a:r>
            <a:r>
              <a:rPr lang="en-US" dirty="0" err="1"/>
              <a:t>elem.fig</a:t>
            </a:r>
            <a:r>
              <a:rPr lang="en-US" dirty="0"/>
              <a:t> and pt2.fig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94870E-F894-454D-842E-0A28D643D39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1174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94870E-F894-454D-842E-0A28D643D39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7070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EC6846-80CE-449A-8FB6-63FDCC1E0F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9917EE-4462-4402-A24E-93B1C41EB1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639B1B-FD11-46AD-8359-5FECCDFFE6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69992-8A92-4FAA-B3E7-03E43AC2D4A1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E01544-62B5-484A-9ABD-6DCC313E9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4BE768-20BD-49EE-AACA-3B9365093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9F118-40F7-499A-B2A4-7892E5C0D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59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5C974F-0ED5-42D5-A313-682B721BE3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55493E-F70F-4359-A3C1-D4380BC069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BE2CD4-C2CA-4A07-AD19-6AE030203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69992-8A92-4FAA-B3E7-03E43AC2D4A1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59DFB0-A199-4D70-814A-03D02B84F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269929-C1AF-4AD7-B1B2-6E122536B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9F118-40F7-499A-B2A4-7892E5C0D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647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9D1B7CF-0E95-4D8B-BA47-7216025000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BB39740-0063-4550-92EB-DC2A6BDC93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D58D1C-D108-4DAF-BB55-CACB39AC75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69992-8A92-4FAA-B3E7-03E43AC2D4A1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C7AC05-E5E9-4441-831D-33DFBC618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21C187-4D13-4419-8C28-804F152FC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9F118-40F7-499A-B2A4-7892E5C0D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758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C79246-EF4D-4A86-92BD-89887EE97A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E41E3E-6C10-4978-A42D-738E9686D1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DCEDA3-B920-42F0-8296-AA0A6F4F0E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69992-8A92-4FAA-B3E7-03E43AC2D4A1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0E551E-39B2-4A95-81BF-D830757F0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D2F361-0A16-4B5D-88BA-30F9F02D0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9F118-40F7-499A-B2A4-7892E5C0D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128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422C17-E623-4106-8DBC-D7711848B1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68BCD4-5FEC-4BC3-93B8-7CB58D58BF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9AA0EE-AD87-43D7-BB7E-276B40DC17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69992-8A92-4FAA-B3E7-03E43AC2D4A1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4A8C99-F8BF-419D-8F0F-F4F63E7DA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4209EB-987A-444E-AAEC-35C5DEEDC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9F118-40F7-499A-B2A4-7892E5C0D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344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A82D04-2C4E-4922-A618-34D0A91E30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FFB9D0-1878-48A7-9E80-35A4C2758E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30B566-3E2B-40AB-8548-6B4EFF1A9E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FAB478-9382-4AEB-A8EA-333EDEE50E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69992-8A92-4FAA-B3E7-03E43AC2D4A1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13CC53-20E7-433D-8671-A5B1596759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9E81BA-5D2A-4738-B6F5-3918507DBE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9F118-40F7-499A-B2A4-7892E5C0D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009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287F0F-7A27-42CB-A414-A9F82D2058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1AEE83-6634-4B17-81B6-15C168C44E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18E99F-DFBE-42BC-B04E-10F19D120F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A8B16DD-D550-4D65-BD7B-CF0C88B90E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1F98EBE-EBB6-46D4-B173-C4F32B962F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C1BBBD4-9D5F-42A1-B87D-C9BC30601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69992-8A92-4FAA-B3E7-03E43AC2D4A1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5CC3BE9-6B3D-41C6-91F4-31802575B2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AD492D6-C365-4FA7-8818-59AF2A772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9F118-40F7-499A-B2A4-7892E5C0D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2620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CCE606-E16B-42E8-AA0B-827BB1075E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E05B4DB-26A7-4B26-AB51-6686ECB3D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69992-8A92-4FAA-B3E7-03E43AC2D4A1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B29EE0-6146-4B2F-BC8A-A9ACB9CCEC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05FC378-65EA-4ED0-9F37-4C3A76007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9F118-40F7-499A-B2A4-7892E5C0D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420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8B310A-3690-42B8-A9DA-D782A627A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69992-8A92-4FAA-B3E7-03E43AC2D4A1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780919-F17F-4D6D-854D-8FE7E0AE41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59A310-48D4-41B9-87AE-745B11999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9F118-40F7-499A-B2A4-7892E5C0D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721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B1DE53-5F30-4048-B116-02883E9C0B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096C52-037F-4E87-B602-B98DFD9BB0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3B89C5-13B6-4923-B77F-7655B25BAA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E7B88E-19F6-4682-8DE1-BB8A764324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69992-8A92-4FAA-B3E7-03E43AC2D4A1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30B5B7-50B4-4611-839C-94546D760D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F1A31E-F4B8-45A7-AFFF-8F552CC3AB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9F118-40F7-499A-B2A4-7892E5C0D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1974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57922-43E5-4425-8799-1F0796F92C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E406CB8-75BF-4CFB-9E35-FA9ED09C94F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3302B1-8660-466D-B28C-C0997F9112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660409-6508-40EB-B162-FAC08BCC51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69992-8A92-4FAA-B3E7-03E43AC2D4A1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C805DF-3AAB-4849-ADA7-94200D2573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E4D4DA-4593-4181-ABDF-7EE7B79DE2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9F118-40F7-499A-B2A4-7892E5C0D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817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1F5881B-02A8-4D49-99B7-28D66E6AE5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16832F-02DD-4367-B19F-17F0670A4C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3D13D2-3EC7-497F-8DCF-625FC34A8D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769992-8A92-4FAA-B3E7-03E43AC2D4A1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417AE5-CCA2-414A-ADB7-2D5B83C930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428F31-B999-4243-ADDB-6EAA626360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39F118-40F7-499A-B2A4-7892E5C0D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232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9A9186-F362-42AE-B59D-5562DD3737E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 Power—Part 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096313-80EA-43B3-90D8-807978F7DA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88327" y="3602038"/>
            <a:ext cx="9415346" cy="1655762"/>
          </a:xfrm>
        </p:spPr>
        <p:txBody>
          <a:bodyPr/>
          <a:lstStyle/>
          <a:p>
            <a:r>
              <a:rPr lang="en-US" dirty="0"/>
              <a:t>RMS Values, Apparent Power, and </a:t>
            </a:r>
            <a:r>
              <a:rPr lang="en-US"/>
              <a:t>Power Factor</a:t>
            </a: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81B6FE4-C638-4435-A737-5B4F5F25DED9}"/>
              </a:ext>
            </a:extLst>
          </p:cNvPr>
          <p:cNvSpPr txBox="1">
            <a:spLocks/>
          </p:cNvSpPr>
          <p:nvPr/>
        </p:nvSpPr>
        <p:spPr>
          <a:xfrm>
            <a:off x="193830" y="5666150"/>
            <a:ext cx="9218428" cy="70729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M.V. Iordache, </a:t>
            </a:r>
            <a:r>
              <a:rPr lang="en-US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EEGR2053 Electric Circuits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Spring 2020, LeTourneau University</a:t>
            </a:r>
          </a:p>
        </p:txBody>
      </p:sp>
    </p:spTree>
    <p:extLst>
      <p:ext uri="{BB962C8B-B14F-4D97-AF65-F5344CB8AC3E}">
        <p14:creationId xmlns:p14="http://schemas.microsoft.com/office/powerpoint/2010/main" val="10965746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53041-E05F-419D-B19D-C51E6CE937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6688" y="373413"/>
            <a:ext cx="10515600" cy="961870"/>
          </a:xfrm>
        </p:spPr>
        <p:txBody>
          <a:bodyPr/>
          <a:lstStyle/>
          <a:p>
            <a:r>
              <a:rPr lang="en-US" dirty="0">
                <a:solidFill>
                  <a:srgbClr val="7030A0"/>
                </a:solidFill>
              </a:rPr>
              <a:t>Power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5CCD156-2178-4201-BBF2-0F6E0EF7146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26688" y="1287815"/>
                <a:ext cx="10515600" cy="4727304"/>
              </a:xfrm>
            </p:spPr>
            <p:txBody>
              <a:bodyPr>
                <a:normAutofit/>
              </a:bodyPr>
              <a:lstStyle/>
              <a:p>
                <a:r>
                  <a:rPr lang="en-US" sz="2400" dirty="0"/>
                  <a:t>The </a:t>
                </a:r>
                <a:r>
                  <a:rPr lang="en-US" sz="2400" dirty="0">
                    <a:solidFill>
                      <a:srgbClr val="C00000"/>
                    </a:solidFill>
                  </a:rPr>
                  <a:t>average power</a:t>
                </a:r>
                <a:r>
                  <a:rPr lang="en-US" sz="2400" dirty="0"/>
                  <a:t> is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𝑟𝑚𝑠</m:t>
                          </m:r>
                        </m:sub>
                      </m:sSub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𝑟𝑚𝑠</m:t>
                          </m:r>
                        </m:sub>
                      </m:sSub>
                      <m:r>
                        <m:rPr>
                          <m:sty m:val="p"/>
                        </m:rPr>
                        <a:rPr lang="en-US" sz="2400" b="0" i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cos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⁡(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  <a:p>
                <a:pPr>
                  <a:lnSpc>
                    <a:spcPct val="100000"/>
                  </a:lnSpc>
                </a:pPr>
                <a:r>
                  <a:rPr lang="en-US" sz="2400" dirty="0"/>
                  <a:t>By definition, the </a:t>
                </a:r>
                <a:r>
                  <a:rPr lang="en-US" sz="2400" dirty="0">
                    <a:solidFill>
                      <a:srgbClr val="C00000"/>
                    </a:solidFill>
                  </a:rPr>
                  <a:t>apparent power </a:t>
                </a:r>
                <a:r>
                  <a:rPr lang="en-US" sz="2400" dirty="0"/>
                  <a:t>is </a:t>
                </a:r>
              </a:p>
              <a:p>
                <a:pPr marL="0" indent="0">
                  <a:lnSpc>
                    <a:spcPct val="10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𝑟𝑚𝑠</m:t>
                          </m:r>
                        </m:sub>
                      </m:sSub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𝑟𝑚𝑠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  <a:p>
                <a:pPr>
                  <a:lnSpc>
                    <a:spcPct val="100000"/>
                  </a:lnSpc>
                </a:pPr>
                <a:r>
                  <a:rPr lang="en-US" sz="2400" dirty="0"/>
                  <a:t>To indicate that a number represents the apparent power and not the average power, a different unit is used.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2400" dirty="0"/>
                  <a:t>The </a:t>
                </a:r>
                <a:r>
                  <a:rPr lang="en-US" sz="2400" dirty="0">
                    <a:solidFill>
                      <a:srgbClr val="00B050"/>
                    </a:solidFill>
                  </a:rPr>
                  <a:t>unit</a:t>
                </a:r>
                <a:r>
                  <a:rPr lang="en-US" sz="2400" dirty="0"/>
                  <a:t> of the apparent power is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𝑉</m:t>
                    </m:r>
                    <m:r>
                      <a:rPr lang="en-US" sz="24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sz="24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400" dirty="0">
                    <a:solidFill>
                      <a:srgbClr val="00B050"/>
                    </a:solidFill>
                  </a:rPr>
                  <a:t> </a:t>
                </a:r>
                <a:r>
                  <a:rPr lang="en-US" sz="2400" dirty="0"/>
                  <a:t>(Volt Ampere).</a:t>
                </a:r>
                <a:endParaRPr lang="en-US" sz="2000" dirty="0"/>
              </a:p>
              <a:p>
                <a:pPr>
                  <a:lnSpc>
                    <a:spcPct val="100000"/>
                  </a:lnSpc>
                </a:pPr>
                <a:r>
                  <a:rPr lang="en-US" sz="2400" dirty="0"/>
                  <a:t>By definition, the </a:t>
                </a:r>
                <a:r>
                  <a:rPr lang="en-US" sz="2400" dirty="0">
                    <a:solidFill>
                      <a:srgbClr val="C00000"/>
                    </a:solidFill>
                  </a:rPr>
                  <a:t>power factor</a:t>
                </a:r>
                <a:r>
                  <a:rPr lang="en-US" sz="2400" dirty="0"/>
                  <a:t> is</a:t>
                </a:r>
              </a:p>
              <a:p>
                <a:pPr marL="0" indent="0">
                  <a:lnSpc>
                    <a:spcPct val="10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𝑃𝐹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cos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⁡(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  <a:p>
                <a:pPr>
                  <a:lnSpc>
                    <a:spcPct val="100000"/>
                  </a:lnSpc>
                </a:pPr>
                <a:endParaRPr lang="en-US" sz="2400" dirty="0"/>
              </a:p>
              <a:p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5CCD156-2178-4201-BBF2-0F6E0EF7146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26688" y="1287815"/>
                <a:ext cx="10515600" cy="4727304"/>
              </a:xfrm>
              <a:blipFill>
                <a:blip r:embed="rId3"/>
                <a:stretch>
                  <a:fillRect l="-754" t="-18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86671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53041-E05F-419D-B19D-C51E6CE937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6688" y="373413"/>
            <a:ext cx="10515600" cy="961870"/>
          </a:xfrm>
        </p:spPr>
        <p:txBody>
          <a:bodyPr/>
          <a:lstStyle/>
          <a:p>
            <a:r>
              <a:rPr lang="en-US" dirty="0">
                <a:solidFill>
                  <a:srgbClr val="7030A0"/>
                </a:solidFill>
              </a:rPr>
              <a:t>Power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5CCD156-2178-4201-BBF2-0F6E0EF7146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26688" y="1198604"/>
                <a:ext cx="10515600" cy="4834205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2400" dirty="0"/>
                  <a:t>By definition, the </a:t>
                </a:r>
                <a:r>
                  <a:rPr lang="en-US" sz="2400" dirty="0">
                    <a:solidFill>
                      <a:srgbClr val="C00000"/>
                    </a:solidFill>
                  </a:rPr>
                  <a:t>power factor</a:t>
                </a:r>
                <a:r>
                  <a:rPr lang="en-US" sz="2400" dirty="0"/>
                  <a:t> is</a:t>
                </a:r>
              </a:p>
              <a:p>
                <a:pPr marL="0" indent="0">
                  <a:lnSpc>
                    <a:spcPct val="10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𝑃𝐹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cos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⁡(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  <a:p>
                <a:pPr>
                  <a:lnSpc>
                    <a:spcPct val="100000"/>
                  </a:lnSpc>
                </a:pPr>
                <a:r>
                  <a:rPr lang="en-US" sz="2400" dirty="0"/>
                  <a:t>Therefore,</a:t>
                </a:r>
              </a:p>
              <a:p>
                <a:pPr marL="0" indent="0">
                  <a:lnSpc>
                    <a:spcPct val="10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±</m:t>
                              </m:r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p>
                        </m:fName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𝑃𝐹</m:t>
                          </m:r>
                        </m:e>
                      </m:func>
                    </m:oMath>
                  </m:oMathPara>
                </a14:m>
                <a:endParaRPr lang="en-US" sz="2400" dirty="0"/>
              </a:p>
              <a:p>
                <a:pPr>
                  <a:lnSpc>
                    <a:spcPct val="100000"/>
                  </a:lnSpc>
                </a:pPr>
                <a:r>
                  <a:rPr lang="en-US" sz="2400" dirty="0"/>
                  <a:t>To determine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2400" dirty="0"/>
                  <a:t> it is not sufficient to know the power factor; it is necessary to know also whether the current leads or lags the voltage.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2400" dirty="0"/>
                  <a:t>When specifying the power factor, we also indicate whether the current leads or lags the voltage.</a:t>
                </a:r>
              </a:p>
              <a:p>
                <a:pPr marL="234950" indent="0">
                  <a:lnSpc>
                    <a:spcPct val="100000"/>
                  </a:lnSpc>
                  <a:buNone/>
                </a:pPr>
                <a:r>
                  <a:rPr lang="en-US" sz="2400" i="1" dirty="0">
                    <a:solidFill>
                      <a:srgbClr val="0070C0"/>
                    </a:solidFill>
                  </a:rPr>
                  <a:t>Example: If a load has a power factor of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0.7</m:t>
                    </m:r>
                  </m:oMath>
                </a14:m>
                <a:r>
                  <a:rPr lang="en-US" sz="2400" i="1" dirty="0">
                    <a:solidFill>
                      <a:srgbClr val="0070C0"/>
                    </a:solidFill>
                  </a:rPr>
                  <a:t> leading, then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𝑃𝐹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=0.7</m:t>
                    </m:r>
                  </m:oMath>
                </a14:m>
                <a:r>
                  <a:rPr lang="en-US" sz="2400" i="1" dirty="0">
                    <a:solidFill>
                      <a:srgbClr val="0070C0"/>
                    </a:solidFill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&gt;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sub>
                    </m:sSub>
                  </m:oMath>
                </a14:m>
                <a:r>
                  <a:rPr lang="en-US" sz="2400" i="1" dirty="0">
                    <a:solidFill>
                      <a:srgbClr val="0070C0"/>
                    </a:solidFill>
                  </a:rPr>
                  <a:t>, because the current is leading the voltage.  </a:t>
                </a:r>
              </a:p>
              <a:p>
                <a:pPr marL="234950" indent="0">
                  <a:lnSpc>
                    <a:spcPct val="100000"/>
                  </a:lnSpc>
                  <a:buNone/>
                </a:pPr>
                <a:r>
                  <a:rPr lang="en-US" sz="2400" i="1" dirty="0">
                    <a:solidFill>
                      <a:srgbClr val="00B050"/>
                    </a:solidFill>
                  </a:rPr>
                  <a:t>Example: If a load has a power factor of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0.5</m:t>
                    </m:r>
                  </m:oMath>
                </a14:m>
                <a:r>
                  <a:rPr lang="en-US" sz="2400" i="1" dirty="0">
                    <a:solidFill>
                      <a:srgbClr val="00B050"/>
                    </a:solidFill>
                  </a:rPr>
                  <a:t> lagging, then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𝑃𝐹</m:t>
                    </m:r>
                    <m:r>
                      <a:rPr lang="en-US" sz="24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=0.5</m:t>
                    </m:r>
                  </m:oMath>
                </a14:m>
                <a:r>
                  <a:rPr lang="en-US" sz="2400" i="1" dirty="0">
                    <a:solidFill>
                      <a:srgbClr val="00B050"/>
                    </a:solidFill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&lt;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sub>
                    </m:sSub>
                  </m:oMath>
                </a14:m>
                <a:r>
                  <a:rPr lang="en-US" sz="2400" i="1" dirty="0">
                    <a:solidFill>
                      <a:srgbClr val="00B050"/>
                    </a:solidFill>
                  </a:rPr>
                  <a:t>.</a:t>
                </a:r>
              </a:p>
              <a:p>
                <a:pPr>
                  <a:lnSpc>
                    <a:spcPct val="100000"/>
                  </a:lnSpc>
                </a:pPr>
                <a:endParaRPr lang="en-US" sz="2400" dirty="0"/>
              </a:p>
              <a:p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5CCD156-2178-4201-BBF2-0F6E0EF7146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26688" y="1198604"/>
                <a:ext cx="10515600" cy="4834205"/>
              </a:xfrm>
              <a:blipFill>
                <a:blip r:embed="rId3"/>
                <a:stretch>
                  <a:fillRect l="-754" t="-1009" r="-580" b="-11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520257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53041-E05F-419D-B19D-C51E6CE937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6688" y="373413"/>
            <a:ext cx="10515600" cy="961870"/>
          </a:xfrm>
        </p:spPr>
        <p:txBody>
          <a:bodyPr/>
          <a:lstStyle/>
          <a:p>
            <a:r>
              <a:rPr lang="en-US" dirty="0">
                <a:solidFill>
                  <a:srgbClr val="7030A0"/>
                </a:solidFill>
              </a:rPr>
              <a:t>Power—Examples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5CCD156-2178-4201-BBF2-0F6E0EF7146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26688" y="1198604"/>
                <a:ext cx="9668504" cy="483420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400" i="1" dirty="0">
                    <a:solidFill>
                      <a:srgbClr val="0070C0"/>
                    </a:solidFill>
                  </a:rPr>
                  <a:t>A load connected to a source of voltage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=300</m:t>
                    </m:r>
                    <m:func>
                      <m:func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𝑐𝑜𝑠</m:t>
                        </m:r>
                      </m:fName>
                      <m:e>
                        <m:d>
                          <m:dPr>
                            <m:ctrlP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𝜔</m:t>
                            </m:r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</m:func>
                  </m:oMath>
                </a14:m>
                <a:r>
                  <a:rPr lang="en-US" sz="2400" i="1" dirty="0">
                    <a:solidFill>
                      <a:srgbClr val="0070C0"/>
                    </a:solidFill>
                  </a:rPr>
                  <a:t> operates at a power factor of 0.5 lagging. If the apparent power of the load is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3 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𝑘𝑉𝐴</m:t>
                    </m:r>
                  </m:oMath>
                </a14:m>
                <a:r>
                  <a:rPr lang="en-US" sz="2400" i="1" dirty="0">
                    <a:solidFill>
                      <a:srgbClr val="0070C0"/>
                    </a:solidFill>
                  </a:rPr>
                  <a:t>, what is the current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𝑖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r>
                  <a:rPr lang="en-US" sz="2400" i="1" dirty="0">
                    <a:solidFill>
                      <a:srgbClr val="0070C0"/>
                    </a:solidFill>
                  </a:rPr>
                  <a:t>?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=±</m:t>
                    </m:r>
                    <m:func>
                      <m:func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p>
                          <m:sSupPr>
                            <m:ctrlP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2400" b="0" i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cos</m:t>
                            </m:r>
                          </m:e>
                          <m:sup>
                            <m: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</m:fName>
                      <m:e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0.5</m:t>
                        </m:r>
                      </m:e>
                    </m:func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=±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60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∘</m:t>
                        </m:r>
                      </m:sup>
                    </m:sSup>
                  </m:oMath>
                </a14:m>
                <a:r>
                  <a:rPr lang="en-US" sz="2400" b="0" i="1" dirty="0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.</a:t>
                </a:r>
              </a:p>
              <a:p>
                <a:r>
                  <a:rPr lang="en-US" sz="2400" i="1" dirty="0">
                    <a:solidFill>
                      <a:srgbClr val="002060"/>
                    </a:solidFill>
                  </a:rPr>
                  <a:t>A power factor of 0.5 </a:t>
                </a:r>
                <a:r>
                  <a:rPr lang="en-US" sz="2400" i="1" dirty="0">
                    <a:solidFill>
                      <a:srgbClr val="C00000"/>
                    </a:solidFill>
                  </a:rPr>
                  <a:t>lagging</a:t>
                </a:r>
                <a:r>
                  <a:rPr lang="en-US" sz="2400" i="1" dirty="0">
                    <a:solidFill>
                      <a:srgbClr val="002060"/>
                    </a:solidFill>
                  </a:rPr>
                  <a:t> indicates that the current lags the voltage, that is,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&lt;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sub>
                    </m:sSub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. </a:t>
                </a:r>
              </a:p>
              <a:p>
                <a:r>
                  <a:rPr lang="en-US" sz="2400" i="1" dirty="0">
                    <a:solidFill>
                      <a:srgbClr val="002060"/>
                    </a:solidFill>
                  </a:rPr>
                  <a:t>Therefore,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=+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60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∘</m:t>
                        </m:r>
                      </m:sup>
                    </m:sSup>
                  </m:oMath>
                </a14:m>
                <a:r>
                  <a:rPr lang="en-US" sz="2400" b="0" i="1" dirty="0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.</a:t>
                </a:r>
              </a:p>
              <a:p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=300</m:t>
                    </m:r>
                    <m:func>
                      <m:func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𝜔</m:t>
                        </m:r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func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⇒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=0⇒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=−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60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∘</m:t>
                        </m:r>
                      </m:sup>
                    </m:sSup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.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𝑟𝑚𝑠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num>
                      <m:den>
                        <m:sSub>
                          <m:sSubPr>
                            <m:ctrlP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𝑟𝑚𝑠</m:t>
                            </m:r>
                          </m:sub>
                        </m:sSub>
                      </m:den>
                    </m:f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3000</m:t>
                        </m:r>
                      </m:num>
                      <m:den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300/</m:t>
                        </m:r>
                        <m:rad>
                          <m:radPr>
                            <m:degHide m:val="on"/>
                            <m:ctrlP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rad>
                      </m:den>
                    </m:f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=10</m:t>
                    </m:r>
                    <m:rad>
                      <m:radPr>
                        <m:degHide m:val="on"/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400" b="0" i="1" dirty="0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.</a:t>
                </a:r>
                <a:r>
                  <a:rPr lang="en-US" sz="2400" i="1" dirty="0">
                    <a:solidFill>
                      <a:srgbClr val="0070C0"/>
                    </a:solidFill>
                  </a:rPr>
                  <a:t> </a:t>
                </a:r>
              </a:p>
              <a:p>
                <a:r>
                  <a:rPr lang="en-US" sz="2400" i="1" dirty="0">
                    <a:solidFill>
                      <a:srgbClr val="002060"/>
                    </a:solidFill>
                  </a:rPr>
                  <a:t>The amplitude of the current is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𝑟𝑚𝑠</m:t>
                        </m:r>
                      </m:sub>
                    </m:sSub>
                    <m:rad>
                      <m:radPr>
                        <m:degHide m:val="on"/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=20 </m:t>
                    </m:r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400" b="0" i="1" dirty="0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.</a:t>
                </a:r>
              </a:p>
              <a:p>
                <a:r>
                  <a:rPr lang="en-US" sz="2400" i="1" dirty="0">
                    <a:solidFill>
                      <a:srgbClr val="002060"/>
                    </a:solidFill>
                  </a:rPr>
                  <a:t>We obtain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𝑖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func>
                      <m:func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𝜔</m:t>
                            </m:r>
                            <m: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en-US" sz="24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𝛼</m:t>
                                </m:r>
                              </m:e>
                              <m:sub>
                                <m:r>
                                  <a:rPr lang="en-US" sz="24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d>
                      </m:e>
                    </m:func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20</m:t>
                    </m:r>
                    <m:func>
                      <m:funcPr>
                        <m:ctrlP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en-US" sz="24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𝜔</m:t>
                            </m:r>
                            <m:r>
                              <a:rPr lang="en-US" sz="24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US" sz="24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en-US" sz="24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60</m:t>
                                </m:r>
                              </m:e>
                              <m:sup>
                                <m:r>
                                  <a:rPr lang="en-US" sz="24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∘</m:t>
                                </m:r>
                              </m:sup>
                            </m:sSup>
                          </m:e>
                        </m:d>
                      </m:e>
                    </m:func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5CCD156-2178-4201-BBF2-0F6E0EF7146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26688" y="1198604"/>
                <a:ext cx="9668504" cy="4834205"/>
              </a:xfrm>
              <a:blipFill>
                <a:blip r:embed="rId3"/>
                <a:stretch>
                  <a:fillRect l="-946" t="-1765" r="-1639" b="-25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>
            <a:extLst>
              <a:ext uri="{FF2B5EF4-FFF2-40B4-BE49-F238E27FC236}">
                <a16:creationId xmlns:a16="http://schemas.microsoft.com/office/drawing/2014/main" id="{23A29BA8-5E42-416D-9260-9E4F2E0B8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8364" y="615078"/>
            <a:ext cx="1157472" cy="2484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07552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53041-E05F-419D-B19D-C51E6CE937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6688" y="373413"/>
            <a:ext cx="10515600" cy="961870"/>
          </a:xfrm>
        </p:spPr>
        <p:txBody>
          <a:bodyPr/>
          <a:lstStyle/>
          <a:p>
            <a:r>
              <a:rPr lang="en-US" dirty="0">
                <a:solidFill>
                  <a:srgbClr val="7030A0"/>
                </a:solidFill>
              </a:rPr>
              <a:t>Power—Examples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5CCD156-2178-4201-BBF2-0F6E0EF7146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26688" y="1198604"/>
                <a:ext cx="9781676" cy="483420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400" i="1" dirty="0">
                    <a:solidFill>
                      <a:srgbClr val="0070C0"/>
                    </a:solidFill>
                  </a:rPr>
                  <a:t>A load connected to a source of voltage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=300</m:t>
                    </m:r>
                    <m:func>
                      <m:func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𝑐𝑜𝑠</m:t>
                        </m:r>
                      </m:fName>
                      <m:e>
                        <m:d>
                          <m:dPr>
                            <m:ctrlP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𝜔</m:t>
                            </m:r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en-US" sz="24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𝛼</m:t>
                                </m:r>
                              </m:e>
                              <m:sub>
                                <m:r>
                                  <a:rPr lang="en-US" sz="24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𝑣</m:t>
                                </m:r>
                              </m:sub>
                            </m:sSub>
                          </m:e>
                        </m:d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</m:func>
                  </m:oMath>
                </a14:m>
                <a:r>
                  <a:rPr lang="en-US" sz="2400" i="1" dirty="0">
                    <a:solidFill>
                      <a:srgbClr val="0070C0"/>
                    </a:solidFill>
                  </a:rPr>
                  <a:t> operates at a power factor of 0.707 leading. If the apparent power of the load is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3 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𝑘𝑉𝐴</m:t>
                    </m:r>
                  </m:oMath>
                </a14:m>
                <a:r>
                  <a:rPr lang="en-US" sz="2400" i="1" dirty="0">
                    <a:solidFill>
                      <a:srgbClr val="0070C0"/>
                    </a:solidFill>
                  </a:rPr>
                  <a:t>, what is the impedance of the load?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=±</m:t>
                    </m:r>
                    <m:func>
                      <m:func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p>
                          <m:sSupPr>
                            <m:ctrlP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2400" b="0" i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cos</m:t>
                            </m:r>
                          </m:e>
                          <m:sup>
                            <m: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</m:fName>
                      <m:e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0.707</m:t>
                        </m:r>
                      </m:e>
                    </m:func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=±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45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∘</m:t>
                        </m:r>
                      </m:sup>
                    </m:sSup>
                  </m:oMath>
                </a14:m>
                <a:r>
                  <a:rPr lang="en-US" sz="2400" b="0" i="1" dirty="0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.</a:t>
                </a:r>
              </a:p>
              <a:p>
                <a:r>
                  <a:rPr lang="en-US" sz="2400" i="1" dirty="0">
                    <a:solidFill>
                      <a:srgbClr val="002060"/>
                    </a:solidFill>
                  </a:rPr>
                  <a:t>A power factor of 0.707 </a:t>
                </a:r>
                <a:r>
                  <a:rPr lang="en-US" sz="2400" i="1" dirty="0">
                    <a:solidFill>
                      <a:srgbClr val="C00000"/>
                    </a:solidFill>
                  </a:rPr>
                  <a:t>leading</a:t>
                </a:r>
                <a:r>
                  <a:rPr lang="en-US" sz="2400" i="1" dirty="0">
                    <a:solidFill>
                      <a:srgbClr val="002060"/>
                    </a:solidFill>
                  </a:rPr>
                  <a:t> indicates that the current leads the voltage, that is,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&gt;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sub>
                    </m:sSub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. </a:t>
                </a:r>
              </a:p>
              <a:p>
                <a:r>
                  <a:rPr lang="en-US" sz="2400" i="1" dirty="0">
                    <a:solidFill>
                      <a:srgbClr val="002060"/>
                    </a:solidFill>
                  </a:rPr>
                  <a:t>Therefore,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=−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45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∘</m:t>
                        </m:r>
                      </m:sup>
                    </m:sSup>
                  </m:oMath>
                </a14:m>
                <a:r>
                  <a:rPr lang="en-US" sz="2400" b="0" i="1" dirty="0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.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𝑟𝑚𝑠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num>
                      <m:den>
                        <m:sSub>
                          <m:sSubPr>
                            <m:ctrlP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𝑟𝑚𝑠</m:t>
                            </m:r>
                          </m:sub>
                        </m:sSub>
                      </m:den>
                    </m:f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3000</m:t>
                        </m:r>
                      </m:num>
                      <m:den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300/</m:t>
                        </m:r>
                        <m:rad>
                          <m:radPr>
                            <m:degHide m:val="on"/>
                            <m:ctrlP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rad>
                      </m:den>
                    </m:f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=10</m:t>
                    </m:r>
                    <m:rad>
                      <m:radPr>
                        <m:degHide m:val="on"/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400" b="0" i="1" dirty="0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.</a:t>
                </a:r>
                <a:r>
                  <a:rPr lang="en-US" sz="2400" i="1" dirty="0">
                    <a:solidFill>
                      <a:srgbClr val="0070C0"/>
                    </a:solidFill>
                  </a:rPr>
                  <a:t> </a:t>
                </a:r>
              </a:p>
              <a:p>
                <a:r>
                  <a:rPr lang="en-US" sz="2400" i="1" dirty="0">
                    <a:solidFill>
                      <a:srgbClr val="002060"/>
                    </a:solidFill>
                  </a:rPr>
                  <a:t>The amplitude of the current is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𝑟𝑚𝑠</m:t>
                        </m:r>
                      </m:sub>
                    </m:sSub>
                    <m:rad>
                      <m:radPr>
                        <m:degHide m:val="on"/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=20 </m:t>
                    </m:r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400" b="0" i="1" dirty="0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.</a:t>
                </a:r>
              </a:p>
              <a:p>
                <a:r>
                  <a:rPr lang="en-US" sz="2400" i="1" dirty="0">
                    <a:solidFill>
                      <a:srgbClr val="002060"/>
                    </a:solidFill>
                  </a:rPr>
                  <a:t>The impedance is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𝒁</m:t>
                    </m:r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𝑚</m:t>
                            </m:r>
                          </m:sub>
                        </m:sSub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∠</m:t>
                        </m:r>
                        <m:sSub>
                          <m:sSubPr>
                            <m:ctrlP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𝛼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𝑣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𝑚</m:t>
                            </m:r>
                          </m:sub>
                        </m:sSub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∠</m:t>
                        </m:r>
                        <m:sSub>
                          <m:sSubPr>
                            <m:ctrlP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𝛼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den>
                    </m:f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𝑚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𝑚</m:t>
                            </m:r>
                          </m:sub>
                        </m:sSub>
                      </m:den>
                    </m:f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∠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300</m:t>
                        </m:r>
                      </m:num>
                      <m:den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20</m:t>
                        </m:r>
                      </m:den>
                    </m:f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∠−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45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∘</m:t>
                        </m:r>
                      </m:sup>
                    </m:sSup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15∠−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45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∘</m:t>
                        </m:r>
                      </m:sup>
                    </m:sSup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4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Ω</m:t>
                    </m:r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5CCD156-2178-4201-BBF2-0F6E0EF7146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26688" y="1198604"/>
                <a:ext cx="9781676" cy="4834205"/>
              </a:xfrm>
              <a:blipFill>
                <a:blip r:embed="rId3"/>
                <a:stretch>
                  <a:fillRect l="-935" t="-1765" r="-16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>
            <a:extLst>
              <a:ext uri="{FF2B5EF4-FFF2-40B4-BE49-F238E27FC236}">
                <a16:creationId xmlns:a16="http://schemas.microsoft.com/office/drawing/2014/main" id="{23A29BA8-5E42-416D-9260-9E4F2E0B8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8364" y="1198604"/>
            <a:ext cx="1157472" cy="2484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20451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53041-E05F-419D-B19D-C51E6CE937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61870"/>
          </a:xfrm>
        </p:spPr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RMS Values—Review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5CCD156-2178-4201-BBF2-0F6E0EF7146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326996"/>
                <a:ext cx="10515600" cy="5043215"/>
              </a:xfrm>
            </p:spPr>
            <p:txBody>
              <a:bodyPr>
                <a:normAutofit/>
              </a:bodyPr>
              <a:lstStyle/>
              <a:p>
                <a:r>
                  <a:rPr lang="en-US" sz="2400" dirty="0"/>
                  <a:t>Let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 be a current or a voltage.</a:t>
                </a:r>
              </a:p>
              <a:p>
                <a:r>
                  <a:rPr lang="en-US" sz="2400" dirty="0"/>
                  <a:t>The </a:t>
                </a:r>
                <a:r>
                  <a:rPr lang="en-US" sz="2400" i="1" dirty="0">
                    <a:solidFill>
                      <a:srgbClr val="C00000"/>
                    </a:solidFill>
                  </a:rPr>
                  <a:t>root mean square</a:t>
                </a:r>
                <a:r>
                  <a:rPr lang="en-US" sz="2400" dirty="0">
                    <a:solidFill>
                      <a:srgbClr val="C00000"/>
                    </a:solidFill>
                  </a:rPr>
                  <a:t> value </a:t>
                </a:r>
                <a:r>
                  <a:rPr lang="en-US" sz="2400" dirty="0"/>
                  <a:t>of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, also known as </a:t>
                </a:r>
                <a:r>
                  <a:rPr lang="en-US" sz="2400" i="1" dirty="0">
                    <a:solidFill>
                      <a:srgbClr val="C00000"/>
                    </a:solidFill>
                  </a:rPr>
                  <a:t>rms</a:t>
                </a:r>
                <a:r>
                  <a:rPr lang="en-US" sz="2400" dirty="0">
                    <a:solidFill>
                      <a:srgbClr val="C00000"/>
                    </a:solidFill>
                  </a:rPr>
                  <a:t> value </a:t>
                </a:r>
                <a:r>
                  <a:rPr lang="en-US" sz="2400" dirty="0"/>
                  <a:t>or </a:t>
                </a:r>
                <a:r>
                  <a:rPr lang="en-US" sz="2400" i="1" dirty="0">
                    <a:solidFill>
                      <a:srgbClr val="C00000"/>
                    </a:solidFill>
                  </a:rPr>
                  <a:t>effective</a:t>
                </a:r>
                <a:r>
                  <a:rPr lang="en-US" sz="2400" dirty="0"/>
                  <a:t> </a:t>
                </a:r>
                <a:r>
                  <a:rPr lang="en-US" sz="2400" dirty="0">
                    <a:solidFill>
                      <a:srgbClr val="C00000"/>
                    </a:solidFill>
                  </a:rPr>
                  <a:t>value</a:t>
                </a:r>
                <a:r>
                  <a:rPr lang="en-US" sz="2400" dirty="0"/>
                  <a:t> is informally defined as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𝑈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𝑟𝑚𝑠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𝑀𝑒𝑎𝑛</m:t>
                          </m:r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𝑜𝑓</m:t>
                          </m:r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𝑢</m:t>
                          </m:r>
                          <m:sSup>
                            <m:sSupPr>
                              <m:ctrlPr>
                                <a:rPr lang="en-US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US" sz="2400" dirty="0">
                  <a:solidFill>
                    <a:srgbClr val="C00000"/>
                  </a:solidFill>
                </a:endParaRPr>
              </a:p>
              <a:p>
                <a:r>
                  <a:rPr lang="en-US" sz="2400" dirty="0"/>
                  <a:t>Formally,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𝑈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𝑟𝑚𝑠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unc>
                            <m:func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limLow>
                                <m:limLowPr>
                                  <m:ctrlP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limLow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400" b="0" i="0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lim</m:t>
                                  </m:r>
                                </m:e>
                                <m:lim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→∞</m:t>
                                  </m:r>
                                </m:lim>
                              </m:limLow>
                            </m:fName>
                            <m:e>
                              <m:f>
                                <m:fPr>
                                  <m:ctrlP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den>
                              </m:f>
                              <m:nary>
                                <m:naryPr>
                                  <m:ctrlP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brk m:alnAt="23"/>
                                    </m:rP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/2</m:t>
                                  </m:r>
                                </m:sub>
                                <m:sup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/2</m:t>
                                  </m:r>
                                </m:sup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𝑢</m:t>
                                  </m:r>
                                  <m:sSup>
                                    <m:sSupPr>
                                      <m:ctrlPr>
                                        <a:rPr lang="en-US" sz="2400" b="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lang="en-US" sz="2400" b="0" i="1" smtClean="0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sz="2400" b="0" i="1" smtClean="0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𝑡</m:t>
                                          </m:r>
                                        </m:e>
                                      </m:d>
                                    </m:e>
                                    <m:sup>
                                      <m:r>
                                        <a:rPr lang="en-US" sz="2400" b="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𝑑𝑡</m:t>
                                  </m:r>
                                </m:e>
                              </m:nary>
                            </m:e>
                          </m:func>
                        </m:e>
                      </m:rad>
                    </m:oMath>
                  </m:oMathPara>
                </a14:m>
                <a:endParaRPr lang="en-US" sz="2400" dirty="0"/>
              </a:p>
              <a:p>
                <a:r>
                  <a:rPr lang="en-US" sz="2400" dirty="0"/>
                  <a:t>If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 is periodic and has the period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en-US" sz="2400" dirty="0"/>
                  <a:t>, the formula can be simplified to</a:t>
                </a:r>
              </a:p>
              <a:p>
                <a:pPr marL="0" indent="0">
                  <a:lnSpc>
                    <a:spcPct val="10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𝑈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𝑟𝑚𝑠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den>
                          </m:f>
                          <m:nary>
                            <m:nary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/2</m:t>
                              </m:r>
                            </m:sub>
                            <m:sup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/2</m:t>
                              </m:r>
                            </m:sup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  <m:sSup>
                                <m:sSupPr>
                                  <m:ctrlP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2400" b="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400" b="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𝑑𝑡</m:t>
                              </m:r>
                            </m:e>
                          </m:nary>
                        </m:e>
                      </m:rad>
                    </m:oMath>
                  </m:oMathPara>
                </a14:m>
                <a:endParaRPr lang="en-US" sz="2400" dirty="0"/>
              </a:p>
              <a:p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5CCD156-2178-4201-BBF2-0F6E0EF7146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326996"/>
                <a:ext cx="10515600" cy="5043215"/>
              </a:xfrm>
              <a:blipFill>
                <a:blip r:embed="rId3"/>
                <a:stretch>
                  <a:fillRect l="-812" t="-1693" r="-6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129100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53041-E05F-419D-B19D-C51E6CE937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61870"/>
          </a:xfrm>
        </p:spPr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RMS Values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5CCD156-2178-4201-BBF2-0F6E0EF7146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326996"/>
                <a:ext cx="10515600" cy="5043215"/>
              </a:xfrm>
            </p:spPr>
            <p:txBody>
              <a:bodyPr>
                <a:normAutofit/>
              </a:bodyPr>
              <a:lstStyle/>
              <a:p>
                <a:r>
                  <a:rPr lang="en-US" sz="2400" dirty="0"/>
                  <a:t>In general, there are simpler ways to find rms values.</a:t>
                </a:r>
              </a:p>
              <a:p>
                <a:r>
                  <a:rPr lang="en-US" sz="2400" dirty="0"/>
                  <a:t>If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𝑢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𝑈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m:rPr>
                        <m:sty m:val="p"/>
                      </m:rPr>
                      <a:rPr lang="en-US" sz="2400" b="0" i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cos</m:t>
                    </m:r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⁡(</m:t>
                    </m:r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𝜔</m:t>
                    </m:r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, then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𝑈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𝑟𝑚𝑠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𝑈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/</m:t>
                    </m:r>
                    <m:rad>
                      <m:radPr>
                        <m:degHide m:val="on"/>
                        <m:ctrlP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</m:oMath>
                </a14:m>
                <a:r>
                  <a:rPr lang="en-US" sz="2400" dirty="0"/>
                  <a:t>.</a:t>
                </a:r>
              </a:p>
              <a:p>
                <a:r>
                  <a:rPr lang="en-US" sz="2400" dirty="0"/>
                  <a:t>If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𝑢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𝑈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+</m:t>
                    </m:r>
                    <m:nary>
                      <m:naryPr>
                        <m:chr m:val="∑"/>
                        <m:supHide m:val="on"/>
                        <m:ctrlP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  <m:sup/>
                      <m:e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US" sz="24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𝑈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  <m:func>
                          <m:funcPr>
                            <m:ctrlPr>
                              <a:rPr lang="en-US" sz="24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400" b="0" i="0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cos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400" b="0" i="1" smtClean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sz="2400" b="0" i="1" smtClean="0">
                                        <a:solidFill>
                                          <a:srgbClr val="7030A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smtClean="0">
                                        <a:solidFill>
                                          <a:srgbClr val="7030A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𝜔</m:t>
                                    </m:r>
                                  </m:e>
                                  <m:sub>
                                    <m:r>
                                      <a:rPr lang="en-US" sz="2400" b="0" i="1" smtClean="0">
                                        <a:solidFill>
                                          <a:srgbClr val="7030A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sub>
                                </m:sSub>
                                <m:r>
                                  <a:rPr lang="en-US" sz="2400" b="0" i="1" smtClean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  <m:r>
                                  <a:rPr lang="en-US" sz="2400" b="0" i="1" smtClean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US" sz="2400" b="0" i="1" smtClean="0">
                                        <a:solidFill>
                                          <a:srgbClr val="7030A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smtClean="0">
                                        <a:solidFill>
                                          <a:srgbClr val="7030A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𝛼</m:t>
                                    </m:r>
                                  </m:e>
                                  <m:sub>
                                    <m:r>
                                      <a:rPr lang="en-US" sz="2400" b="0" i="1" smtClean="0">
                                        <a:solidFill>
                                          <a:srgbClr val="7030A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sub>
                                </m:sSub>
                              </m:e>
                            </m:d>
                          </m:e>
                        </m:func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bSup>
                          <m:sSubSupPr>
                            <m:ctrlPr>
                              <a:rPr lang="en-US" sz="24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sz="24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𝑈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b>
                          <m:sup>
                            <m:r>
                              <a:rPr lang="en-US" sz="24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bSup>
                        <m:func>
                          <m:funcPr>
                            <m:ctrlPr>
                              <a:rPr lang="en-US" sz="24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400" b="0" i="0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sin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400" b="0" i="1" smtClean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sz="2400" b="0" i="1" smtClean="0">
                                        <a:solidFill>
                                          <a:srgbClr val="7030A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smtClean="0">
                                        <a:solidFill>
                                          <a:srgbClr val="7030A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𝜔</m:t>
                                    </m:r>
                                  </m:e>
                                  <m:sub>
                                    <m:r>
                                      <a:rPr lang="en-US" sz="2400" b="0" i="1" smtClean="0">
                                        <a:solidFill>
                                          <a:srgbClr val="7030A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sub>
                                </m:sSub>
                                <m:r>
                                  <a:rPr lang="en-US" sz="2400" b="0" i="1" smtClean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  <m:r>
                                  <a:rPr lang="en-US" sz="2400" b="0" i="1" smtClean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US" sz="2400" b="0" i="1" smtClean="0">
                                        <a:solidFill>
                                          <a:srgbClr val="7030A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smtClean="0">
                                        <a:solidFill>
                                          <a:srgbClr val="7030A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𝛼</m:t>
                                    </m:r>
                                  </m:e>
                                  <m:sub>
                                    <m:r>
                                      <a:rPr lang="en-US" sz="2400" b="0" i="1" smtClean="0">
                                        <a:solidFill>
                                          <a:srgbClr val="7030A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sub>
                                </m:sSub>
                              </m:e>
                            </m:d>
                          </m:e>
                        </m:func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nary>
                  </m:oMath>
                </a14:m>
                <a:r>
                  <a:rPr lang="en-US" sz="2400" dirty="0"/>
                  <a:t> and </a:t>
                </a:r>
                <a:r>
                  <a:rPr lang="en-US" sz="2400" i="1" dirty="0">
                    <a:solidFill>
                      <a:srgbClr val="0070C0"/>
                    </a:solidFill>
                  </a:rPr>
                  <a:t>all frequencies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𝜔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sz="2400" dirty="0">
                    <a:solidFill>
                      <a:srgbClr val="0070C0"/>
                    </a:solidFill>
                  </a:rPr>
                  <a:t> </a:t>
                </a:r>
                <a:r>
                  <a:rPr lang="en-US" sz="2400" i="1" dirty="0">
                    <a:solidFill>
                      <a:srgbClr val="0070C0"/>
                    </a:solidFill>
                  </a:rPr>
                  <a:t>are distinct</a:t>
                </a:r>
                <a:r>
                  <a:rPr lang="en-US" sz="2400" dirty="0"/>
                  <a:t>, then </a:t>
                </a:r>
              </a:p>
              <a:p>
                <a:pPr marL="0" indent="0">
                  <a:lnSpc>
                    <a:spcPct val="10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𝑈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𝑟𝑚𝑠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bSup>
                            <m:sSubSupPr>
                              <m:ctrlPr>
                                <a:rPr lang="en-US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𝑈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nary>
                            <m:naryPr>
                              <m:chr m:val="∑"/>
                              <m:supHide m:val="on"/>
                              <m:ctrlPr>
                                <a:rPr lang="en-US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en-US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  <m:sup/>
                            <m:e>
                              <m:d>
                                <m:dPr>
                                  <m:ctrlPr>
                                    <a:rPr lang="en-US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24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sSubSup>
                                        <m:sSubSupPr>
                                          <m:ctrlPr>
                                            <a:rPr lang="en-US" sz="2400" b="0" i="1" smtClean="0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SupPr>
                                        <m:e>
                                          <m:r>
                                            <a:rPr lang="en-US" sz="2400" b="0" i="1" smtClean="0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𝑈</m:t>
                                          </m:r>
                                        </m:e>
                                        <m:sub>
                                          <m:r>
                                            <a:rPr lang="en-US" sz="2400" b="0" i="1" smtClean="0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𝑘</m:t>
                                          </m:r>
                                        </m:sub>
                                        <m:sup>
                                          <m:r>
                                            <a:rPr lang="en-US" sz="2400" b="0" i="1" smtClean="0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p>
                                      </m:sSubSup>
                                    </m:num>
                                    <m:den>
                                      <m:r>
                                        <a:rPr lang="en-US" sz="24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den>
                                  </m:f>
                                  <m:r>
                                    <a:rPr lang="en-US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f>
                                    <m:fPr>
                                      <m:ctrlPr>
                                        <a:rPr lang="en-US" sz="24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sSup>
                                        <m:sSupPr>
                                          <m:ctrlPr>
                                            <a:rPr lang="en-US" sz="2400" b="0" i="1" smtClean="0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sSubSup>
                                            <m:sSubSupPr>
                                              <m:ctrlPr>
                                                <a:rPr lang="en-US" sz="2400" b="0" i="1" smtClean="0">
                                                  <a:solidFill>
                                                    <a:srgbClr val="C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SupPr>
                                            <m:e>
                                              <m:r>
                                                <a:rPr lang="en-US" sz="2400" b="0" i="1" smtClean="0">
                                                  <a:solidFill>
                                                    <a:srgbClr val="C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𝑈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2400" b="0" i="1" smtClean="0">
                                                  <a:solidFill>
                                                    <a:srgbClr val="C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𝑘</m:t>
                                              </m:r>
                                            </m:sub>
                                            <m:sup>
                                              <m:r>
                                                <a:rPr lang="en-US" sz="2400" b="0" i="1" smtClean="0">
                                                  <a:solidFill>
                                                    <a:srgbClr val="C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′</m:t>
                                              </m:r>
                                            </m:sup>
                                          </m:sSubSup>
                                        </m:e>
                                        <m:sup>
                                          <m:r>
                                            <a:rPr lang="en-US" sz="2400" b="0" i="1" smtClean="0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</m:num>
                                    <m:den>
                                      <m:r>
                                        <a:rPr lang="en-US" sz="24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den>
                                  </m:f>
                                </m:e>
                              </m:d>
                            </m:e>
                          </m:nary>
                        </m:e>
                      </m:rad>
                    </m:oMath>
                  </m:oMathPara>
                </a14:m>
                <a:endParaRPr lang="en-US" sz="2400" dirty="0"/>
              </a:p>
              <a:p>
                <a:pPr>
                  <a:lnSpc>
                    <a:spcPct val="100000"/>
                  </a:lnSpc>
                </a:pPr>
                <a:r>
                  <a:rPr lang="en-US" sz="2400" dirty="0"/>
                  <a:t>The formula above states that the rms value is the square root of the sum of the squares of the rms values of the components of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.</a:t>
                </a:r>
              </a:p>
              <a:p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5CCD156-2178-4201-BBF2-0F6E0EF7146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326996"/>
                <a:ext cx="10515600" cy="5043215"/>
              </a:xfrm>
              <a:blipFill>
                <a:blip r:embed="rId3"/>
                <a:stretch>
                  <a:fillRect l="-812" t="-16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363919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53041-E05F-419D-B19D-C51E6CE937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61870"/>
          </a:xfrm>
        </p:spPr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RMS Values—Examples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5CCD156-2178-4201-BBF2-0F6E0EF7146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182030"/>
                <a:ext cx="10814824" cy="5188182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>
                  <a:lnSpc>
                    <a:spcPct val="100000"/>
                  </a:lnSpc>
                  <a:buNone/>
                </a:pPr>
                <a:r>
                  <a:rPr lang="en-US" sz="2400" i="1" dirty="0">
                    <a:solidFill>
                      <a:srgbClr val="00B050"/>
                    </a:solidFill>
                  </a:rPr>
                  <a:t>Example: Find the effective value of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4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=3−2</m:t>
                    </m:r>
                    <m:func>
                      <m:funcPr>
                        <m:ctrlP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en-US" sz="240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100</m:t>
                            </m:r>
                            <m:r>
                              <a:rPr lang="en-US" sz="240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  <m: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+4</m:t>
                        </m:r>
                        <m:func>
                          <m:funcPr>
                            <m:ctrlPr>
                              <a:rPr lang="en-US" sz="240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400" b="0" i="0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cos</m:t>
                            </m:r>
                          </m:fName>
                          <m:e>
                            <m:r>
                              <a:rPr lang="en-US" sz="240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(150</m:t>
                            </m:r>
                            <m:r>
                              <a:rPr lang="en-US" sz="240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US" sz="240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</m:func>
                      </m:e>
                    </m:func>
                    <m:r>
                      <a:rPr lang="en-US" sz="24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en-US" sz="2400" i="1" dirty="0">
                    <a:solidFill>
                      <a:srgbClr val="00B050"/>
                    </a:solidFill>
                  </a:rPr>
                  <a:t>.</a:t>
                </a:r>
              </a:p>
              <a:p>
                <a:pPr marL="0" indent="0">
                  <a:lnSpc>
                    <a:spcPct val="10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𝑟𝑚𝑠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24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(−2)</m:t>
                                  </m:r>
                                </m:e>
                                <m:sup>
                                  <m:r>
                                    <a:rPr lang="en-US" sz="24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US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24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e>
                                <m:sup>
                                  <m:r>
                                    <a:rPr lang="en-US" sz="24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US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e>
                      </m:rad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4.36 </m:t>
                      </m:r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𝑉</m:t>
                      </m:r>
                    </m:oMath>
                  </m:oMathPara>
                </a14:m>
                <a:endParaRPr lang="en-US" sz="2400" i="1" dirty="0">
                  <a:solidFill>
                    <a:srgbClr val="002060"/>
                  </a:solidFill>
                </a:endParaRPr>
              </a:p>
              <a:p>
                <a:pPr marL="0" indent="0">
                  <a:lnSpc>
                    <a:spcPct val="100000"/>
                  </a:lnSpc>
                  <a:buNone/>
                </a:pPr>
                <a:r>
                  <a:rPr lang="en-US" sz="2400" dirty="0"/>
                  <a:t>___________________________________________________________________________</a:t>
                </a:r>
              </a:p>
              <a:p>
                <a:pPr marL="0" indent="0">
                  <a:lnSpc>
                    <a:spcPct val="100000"/>
                  </a:lnSpc>
                  <a:buNone/>
                </a:pPr>
                <a:r>
                  <a:rPr lang="en-US" sz="2400" i="1" dirty="0">
                    <a:solidFill>
                      <a:srgbClr val="00B050"/>
                    </a:solidFill>
                  </a:rPr>
                  <a:t>Example: Find the effective value of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4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=−3+2</m:t>
                    </m:r>
                    <m:func>
                      <m:funcPr>
                        <m:ctrlP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en-US" sz="240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100</m:t>
                            </m:r>
                            <m:r>
                              <a:rPr lang="en-US" sz="240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  <m: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−5</m:t>
                        </m:r>
                        <m:func>
                          <m:funcPr>
                            <m:ctrlPr>
                              <a:rPr lang="en-US" sz="240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400" b="0" i="0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sin</m:t>
                            </m:r>
                          </m:fName>
                          <m:e>
                            <m:r>
                              <a:rPr lang="en-US" sz="240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(150</m:t>
                            </m:r>
                            <m:r>
                              <a:rPr lang="en-US" sz="240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US" sz="240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</m:func>
                      </m:e>
                    </m:func>
                    <m:r>
                      <a:rPr lang="en-US" sz="24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en-US" sz="2400" i="1" dirty="0">
                    <a:solidFill>
                      <a:srgbClr val="00B050"/>
                    </a:solidFill>
                  </a:rPr>
                  <a:t>.</a:t>
                </a:r>
              </a:p>
              <a:p>
                <a:pPr marL="0" indent="0">
                  <a:lnSpc>
                    <a:spcPct val="10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𝑟𝑚𝑠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(−3)</m:t>
                              </m:r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24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  <m:sup>
                                  <m:r>
                                    <a:rPr lang="en-US" sz="24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US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24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(−5)</m:t>
                                  </m:r>
                                </m:e>
                                <m:sup>
                                  <m:r>
                                    <a:rPr lang="en-US" sz="24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US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e>
                      </m:rad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4.85 </m:t>
                      </m:r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𝑉</m:t>
                      </m:r>
                    </m:oMath>
                  </m:oMathPara>
                </a14:m>
                <a:endParaRPr lang="en-US" sz="2400" i="1" dirty="0">
                  <a:solidFill>
                    <a:srgbClr val="002060"/>
                  </a:solidFill>
                </a:endParaRPr>
              </a:p>
              <a:p>
                <a:pPr marL="0" indent="0">
                  <a:lnSpc>
                    <a:spcPct val="100000"/>
                  </a:lnSpc>
                  <a:buNone/>
                </a:pPr>
                <a:r>
                  <a:rPr lang="en-US" sz="2400" dirty="0"/>
                  <a:t>___________________________________________________________________________</a:t>
                </a:r>
              </a:p>
              <a:p>
                <a:pPr marL="0" indent="0">
                  <a:lnSpc>
                    <a:spcPct val="100000"/>
                  </a:lnSpc>
                  <a:buNone/>
                </a:pPr>
                <a:r>
                  <a:rPr lang="en-US" sz="2400" i="1" dirty="0">
                    <a:solidFill>
                      <a:srgbClr val="00B050"/>
                    </a:solidFill>
                  </a:rPr>
                  <a:t>Example: Find the rms value of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4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=2</m:t>
                    </m:r>
                    <m:func>
                      <m:funcPr>
                        <m:ctrlP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en-US" sz="240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50</m:t>
                            </m:r>
                            <m:r>
                              <a:rPr lang="en-US" sz="240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US" sz="240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US" sz="2400" b="0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b="0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10</m:t>
                                </m:r>
                              </m:e>
                              <m:sup>
                                <m:r>
                                  <a:rPr lang="en-US" sz="2400" b="0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∘</m:t>
                                </m:r>
                              </m:sup>
                            </m:sSup>
                          </m:e>
                        </m:d>
                        <m: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−4</m:t>
                        </m:r>
                        <m:func>
                          <m:funcPr>
                            <m:ctrlPr>
                              <a:rPr lang="en-US" sz="240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400" b="0" i="0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sin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400" b="0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400" b="0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50</m:t>
                                </m:r>
                                <m:r>
                                  <a:rPr lang="en-US" sz="2400" b="0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  <m:r>
                                  <a:rPr lang="en-US" sz="2400" b="0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p>
                                  <m:sSupPr>
                                    <m:ctrlPr>
                                      <a:rPr lang="en-US" sz="2400" b="0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400" b="0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10</m:t>
                                    </m:r>
                                  </m:e>
                                  <m:sup>
                                    <m:r>
                                      <a:rPr lang="en-US" sz="2400" b="0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∘</m:t>
                                    </m:r>
                                  </m:sup>
                                </m:sSup>
                              </m:e>
                            </m:d>
                          </m:e>
                        </m:func>
                        <m: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−5</m:t>
                        </m:r>
                        <m:func>
                          <m:funcPr>
                            <m:ctrlPr>
                              <a:rPr lang="en-US" sz="240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400" b="0" i="0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sin</m:t>
                            </m:r>
                          </m:fName>
                          <m:e>
                            <m:r>
                              <a:rPr lang="en-US" sz="240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(60</m:t>
                            </m:r>
                            <m:r>
                              <a:rPr lang="en-US" sz="240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US" sz="240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</m:func>
                      </m:e>
                    </m:func>
                    <m:r>
                      <a:rPr lang="en-US" sz="24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en-US" sz="2400" i="1" dirty="0">
                    <a:solidFill>
                      <a:srgbClr val="00B050"/>
                    </a:solidFill>
                  </a:rPr>
                  <a:t>.</a:t>
                </a:r>
              </a:p>
              <a:p>
                <a:pPr marL="0" indent="0">
                  <a:lnSpc>
                    <a:spcPct val="10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𝑟𝑚𝑠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24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  <m:sup>
                                  <m:r>
                                    <a:rPr lang="en-US" sz="24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US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24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(−4)</m:t>
                                  </m:r>
                                </m:e>
                                <m:sup>
                                  <m:r>
                                    <a:rPr lang="en-US" sz="24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US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24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(−5)</m:t>
                                  </m:r>
                                </m:e>
                                <m:sup>
                                  <m:r>
                                    <a:rPr lang="en-US" sz="24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US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e>
                      </m:rad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4.74 </m:t>
                      </m:r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𝑉</m:t>
                      </m:r>
                    </m:oMath>
                  </m:oMathPara>
                </a14:m>
                <a:endParaRPr lang="en-US" sz="2400" i="1" dirty="0">
                  <a:solidFill>
                    <a:srgbClr val="002060"/>
                  </a:solidFill>
                </a:endParaRPr>
              </a:p>
              <a:p>
                <a:pPr marL="0" indent="0">
                  <a:lnSpc>
                    <a:spcPct val="100000"/>
                  </a:lnSpc>
                  <a:buNone/>
                </a:pPr>
                <a:endParaRPr lang="en-US" sz="2400" i="1" dirty="0">
                  <a:solidFill>
                    <a:srgbClr val="00B050"/>
                  </a:solidFill>
                </a:endParaRPr>
              </a:p>
              <a:p>
                <a:pPr marL="0" indent="0">
                  <a:buNone/>
                </a:pPr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5CCD156-2178-4201-BBF2-0F6E0EF7146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182030"/>
                <a:ext cx="10814824" cy="5188182"/>
              </a:xfrm>
              <a:blipFill>
                <a:blip r:embed="rId3"/>
                <a:stretch>
                  <a:fillRect l="-733" t="-1410" r="-1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81449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53041-E05F-419D-B19D-C51E6CE937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61870"/>
          </a:xfrm>
        </p:spPr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RMS Values—Examples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5CCD156-2178-4201-BBF2-0F6E0EF7146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326996"/>
                <a:ext cx="10515600" cy="5165878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400" i="1" dirty="0">
                    <a:solidFill>
                      <a:srgbClr val="00B050"/>
                    </a:solidFill>
                  </a:rPr>
                  <a:t>Example: Find the effective value of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4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=3</m:t>
                    </m:r>
                    <m:func>
                      <m:funcPr>
                        <m:ctrlP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en-US" sz="240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50</m:t>
                            </m:r>
                            <m:r>
                              <a:rPr lang="en-US" sz="240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  <m: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+5</m:t>
                        </m:r>
                        <m:func>
                          <m:funcPr>
                            <m:ctrlPr>
                              <a:rPr lang="en-US" sz="240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400" b="0" i="0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cos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400" b="0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400" b="0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50</m:t>
                                </m:r>
                                <m:r>
                                  <a:rPr lang="en-US" sz="2400" b="0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  <m:r>
                                  <a:rPr lang="en-US" sz="2400" b="0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p>
                                  <m:sSupPr>
                                    <m:ctrlPr>
                                      <a:rPr lang="en-US" sz="2400" b="0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400" b="0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180</m:t>
                                    </m:r>
                                  </m:e>
                                  <m:sup>
                                    <m:r>
                                      <a:rPr lang="en-US" sz="2400" b="0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∘</m:t>
                                    </m:r>
                                  </m:sup>
                                </m:sSup>
                              </m:e>
                            </m:d>
                          </m:e>
                        </m:func>
                      </m:e>
                    </m:func>
                    <m:r>
                      <a:rPr lang="en-US" sz="24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en-US" sz="2400" i="1" dirty="0">
                    <a:solidFill>
                      <a:srgbClr val="00B050"/>
                    </a:solidFill>
                  </a:rPr>
                  <a:t>.</a:t>
                </a:r>
              </a:p>
              <a:p>
                <a:r>
                  <a:rPr lang="en-US" sz="2400" i="1" dirty="0">
                    <a:solidFill>
                      <a:srgbClr val="002060"/>
                    </a:solidFill>
                  </a:rPr>
                  <a:t>The two components of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 do not have the form </a:t>
                </a:r>
              </a:p>
              <a:p>
                <a:pPr marL="0" indent="0">
                  <a:lnSpc>
                    <a:spcPct val="10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𝑈</m:t>
                      </m:r>
                      <m:func>
                        <m:funcPr>
                          <m:ctrlP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  <m:r>
                                <a:rPr lang="en-US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</m:e>
                          </m:d>
                        </m:e>
                      </m:func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𝑈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m:rPr>
                          <m:sty m:val="p"/>
                        </m:rPr>
                        <a:rPr lang="en-US" sz="2400" b="0" i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sin</m:t>
                      </m:r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⁡(</m:t>
                      </m:r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𝜔</m:t>
                      </m:r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400" i="1" dirty="0">
                  <a:solidFill>
                    <a:srgbClr val="002060"/>
                  </a:solidFill>
                </a:endParaRPr>
              </a:p>
              <a:p>
                <a:r>
                  <a:rPr lang="en-US" sz="2400" i="1" dirty="0">
                    <a:solidFill>
                      <a:srgbClr val="002060"/>
                    </a:solidFill>
                  </a:rPr>
                  <a:t>Therefore, the formula cannot be applied immediately. We will see that 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𝑟𝑚𝑠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≠</m:t>
                    </m:r>
                    <m:rad>
                      <m:radPr>
                        <m:degHide m:val="on"/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sz="24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  <m:sup>
                                <m:r>
                                  <a:rPr lang="en-US" sz="24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sz="24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e>
                              <m:sup>
                                <m:r>
                                  <a:rPr lang="en-US" sz="24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rad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=4.12 </m:t>
                    </m:r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.</a:t>
                </a:r>
              </a:p>
              <a:p>
                <a:r>
                  <a:rPr lang="en-US" sz="2400" i="1" dirty="0">
                    <a:solidFill>
                      <a:srgbClr val="002060"/>
                    </a:solidFill>
                  </a:rPr>
                  <a:t>Note that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5</m:t>
                    </m:r>
                    <m:func>
                      <m:func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50</m:t>
                            </m:r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US" sz="24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180</m:t>
                                </m:r>
                              </m:e>
                              <m:sup>
                                <m:r>
                                  <a:rPr lang="en-US" sz="24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∘</m:t>
                                </m:r>
                              </m:sup>
                            </m:sSup>
                          </m:e>
                        </m:d>
                      </m:e>
                    </m:func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=−5</m:t>
                    </m:r>
                    <m:r>
                      <m:rPr>
                        <m:sty m:val="p"/>
                      </m:rPr>
                      <a:rPr lang="en-US" sz="2400" b="0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cos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⁡(50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.</a:t>
                </a:r>
              </a:p>
              <a:p>
                <a:r>
                  <a:rPr lang="en-US" sz="2400" i="1" dirty="0">
                    <a:solidFill>
                      <a:srgbClr val="002060"/>
                    </a:solidFill>
                  </a:rPr>
                  <a:t>To find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𝑟𝑚𝑠</m:t>
                        </m:r>
                      </m:sub>
                    </m:sSub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, let’s simplify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 to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3</m:t>
                    </m:r>
                    <m:func>
                      <m:func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50</m:t>
                            </m:r>
                            <m: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−5</m:t>
                        </m:r>
                        <m:func>
                          <m:funcPr>
                            <m:ctrlP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400" b="0" i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cos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4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4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50</m:t>
                                </m:r>
                                <m:r>
                                  <a:rPr lang="en-US" sz="24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e>
                            </m:d>
                          </m:e>
                        </m:func>
                      </m:e>
                    </m:func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=−2</m:t>
                    </m:r>
                    <m:func>
                      <m:func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50</m:t>
                            </m:r>
                            <m: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</m:e>
                    </m:func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.</a:t>
                </a:r>
              </a:p>
              <a:p>
                <a:pPr marL="0" indent="0">
                  <a:lnSpc>
                    <a:spcPct val="11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𝑟𝑚𝑠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</m:den>
                      </m:f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=1.41 </m:t>
                      </m:r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𝑉</m:t>
                      </m:r>
                    </m:oMath>
                  </m:oMathPara>
                </a14:m>
                <a:endParaRPr lang="en-US" sz="2400" i="1" dirty="0">
                  <a:solidFill>
                    <a:srgbClr val="C00000"/>
                  </a:solidFill>
                </a:endParaRPr>
              </a:p>
              <a:p>
                <a:endParaRPr lang="en-US" sz="2400" i="1" dirty="0">
                  <a:solidFill>
                    <a:srgbClr val="002060"/>
                  </a:solidFill>
                </a:endParaRPr>
              </a:p>
              <a:p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5CCD156-2178-4201-BBF2-0F6E0EF7146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326996"/>
                <a:ext cx="10515600" cy="5165878"/>
              </a:xfrm>
              <a:blipFill>
                <a:blip r:embed="rId3"/>
                <a:stretch>
                  <a:fillRect l="-928" t="-16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614142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53041-E05F-419D-B19D-C51E6CE937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61870"/>
          </a:xfrm>
        </p:spPr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RMS Values—Examples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5CCD156-2178-4201-BBF2-0F6E0EF7146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326996"/>
                <a:ext cx="10515600" cy="5165878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400" i="1" dirty="0">
                    <a:solidFill>
                      <a:srgbClr val="00B050"/>
                    </a:solidFill>
                  </a:rPr>
                  <a:t>Example: Find the rms value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  <m:d>
                      <m:dPr>
                        <m:ctrlP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4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=3</m:t>
                    </m:r>
                    <m:func>
                      <m:funcPr>
                        <m:ctrlP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en-US" sz="240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50</m:t>
                            </m:r>
                            <m:r>
                              <a:rPr lang="en-US" sz="240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US" sz="240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US" sz="2400" b="0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b="0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20</m:t>
                                </m:r>
                              </m:e>
                              <m:sup>
                                <m:r>
                                  <a:rPr lang="en-US" sz="2400" b="0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∘</m:t>
                                </m:r>
                              </m:sup>
                            </m:sSup>
                          </m:e>
                        </m:d>
                        <m: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−5</m:t>
                        </m:r>
                        <m:func>
                          <m:funcPr>
                            <m:ctrlPr>
                              <a:rPr lang="en-US" sz="240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400" b="0" i="0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sin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400" b="0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400" b="0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50</m:t>
                                </m:r>
                                <m:r>
                                  <a:rPr lang="en-US" sz="2400" b="0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  <m:r>
                                  <a:rPr lang="en-US" sz="2400" b="0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p>
                                  <m:sSupPr>
                                    <m:ctrlPr>
                                      <a:rPr lang="en-US" sz="2400" b="0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400" b="0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120</m:t>
                                    </m:r>
                                  </m:e>
                                  <m:sup>
                                    <m:r>
                                      <a:rPr lang="en-US" sz="2400" b="0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∘</m:t>
                                    </m:r>
                                  </m:sup>
                                </m:sSup>
                              </m:e>
                            </m:d>
                          </m:e>
                        </m:func>
                      </m:e>
                    </m:func>
                    <m:r>
                      <a:rPr lang="en-US" sz="24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en-US" sz="2400" i="1" dirty="0">
                    <a:solidFill>
                      <a:srgbClr val="00B050"/>
                    </a:solidFill>
                  </a:rPr>
                  <a:t>.</a:t>
                </a:r>
              </a:p>
              <a:p>
                <a:r>
                  <a:rPr lang="en-US" sz="2400" i="1" dirty="0">
                    <a:solidFill>
                      <a:srgbClr val="002060"/>
                    </a:solidFill>
                  </a:rPr>
                  <a:t>The two components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 do not have the form </a:t>
                </a:r>
              </a:p>
              <a:p>
                <a:pPr marL="0" indent="0">
                  <a:lnSpc>
                    <a:spcPct val="10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𝑈</m:t>
                      </m:r>
                      <m:func>
                        <m:funcPr>
                          <m:ctrlP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  <m:r>
                                <a:rPr lang="en-US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</m:e>
                          </m:d>
                        </m:e>
                      </m:func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𝑈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m:rPr>
                          <m:sty m:val="p"/>
                        </m:rPr>
                        <a:rPr lang="en-US" sz="2400" b="0" i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sin</m:t>
                      </m:r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⁡(</m:t>
                      </m:r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𝜔</m:t>
                      </m:r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400" i="1" dirty="0">
                  <a:solidFill>
                    <a:srgbClr val="002060"/>
                  </a:solidFill>
                </a:endParaRPr>
              </a:p>
              <a:p>
                <a:r>
                  <a:rPr lang="en-US" sz="2400" i="1" dirty="0">
                    <a:solidFill>
                      <a:srgbClr val="002060"/>
                    </a:solidFill>
                  </a:rPr>
                  <a:t>Therefore, the formula cannot be applied immediately. </a:t>
                </a:r>
              </a:p>
              <a:p>
                <a:r>
                  <a:rPr lang="en-US" sz="2400" i="1" dirty="0">
                    <a:solidFill>
                      <a:srgbClr val="002060"/>
                    </a:solidFill>
                  </a:rPr>
                  <a:t>To find the result, we will need to combine the two components into a single sinusoidal function.</a:t>
                </a:r>
              </a:p>
              <a:p>
                <a:pPr lvl="1"/>
                <a:r>
                  <a:rPr lang="en-US" i="1" dirty="0">
                    <a:solidFill>
                      <a:srgbClr val="002060"/>
                    </a:solidFill>
                  </a:rPr>
                  <a:t>First, the two components will be represented in phasor form.</a:t>
                </a:r>
              </a:p>
              <a:p>
                <a:pPr lvl="1"/>
                <a:r>
                  <a:rPr lang="en-US" i="1" dirty="0">
                    <a:solidFill>
                      <a:srgbClr val="002060"/>
                    </a:solidFill>
                  </a:rPr>
                  <a:t>Then, the phasors will be added.</a:t>
                </a:r>
              </a:p>
              <a:p>
                <a:pPr lvl="1"/>
                <a:r>
                  <a:rPr lang="en-US" i="1" dirty="0">
                    <a:solidFill>
                      <a:srgbClr val="002060"/>
                    </a:solidFill>
                  </a:rPr>
                  <a:t>Finally, the result will be converted back to the time domain.</a:t>
                </a:r>
              </a:p>
              <a:p>
                <a:r>
                  <a:rPr lang="en-US" sz="2400" i="1" dirty="0">
                    <a:solidFill>
                      <a:srgbClr val="002060"/>
                    </a:solidFill>
                  </a:rPr>
                  <a:t>Note that </a:t>
                </a:r>
                <a:endParaRPr lang="en-US" sz="2400" b="0" i="1" dirty="0">
                  <a:solidFill>
                    <a:srgbClr val="00B050"/>
                  </a:solidFill>
                  <a:latin typeface="Cambria Math" panose="02040503050406030204" pitchFamily="18" charset="0"/>
                </a:endParaRPr>
              </a:p>
              <a:p>
                <a:pPr marL="0" indent="0">
                  <a:lnSpc>
                    <a:spcPct val="10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−5</m:t>
                      </m:r>
                      <m:func>
                        <m:func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50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120</m:t>
                                  </m:r>
                                </m:e>
                                <m:sup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∘</m:t>
                                  </m:r>
                                </m:sup>
                              </m:sSup>
                            </m:e>
                          </m:d>
                        </m:e>
                      </m:func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=5</m:t>
                      </m:r>
                      <m:func>
                        <m:func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50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120</m:t>
                                  </m:r>
                                </m:e>
                                <m:sup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∘</m:t>
                                  </m:r>
                                </m:sup>
                              </m:sSup>
                              <m:r>
                                <a:rPr lang="en-US" sz="24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sz="2400" b="0" i="1" smtClean="0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  <m:t>180</m:t>
                                  </m:r>
                                </m:e>
                                <m:sup>
                                  <m:r>
                                    <a:rPr lang="en-US" sz="2400" b="0" i="1" smtClean="0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  <m:t>∘</m:t>
                                  </m:r>
                                </m:sup>
                              </m:sSup>
                            </m:e>
                          </m:d>
                        </m:e>
                      </m:func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=5</m:t>
                      </m:r>
                      <m:func>
                        <m:func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50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60</m:t>
                                  </m:r>
                                </m:e>
                                <m:sup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∘</m:t>
                                  </m:r>
                                </m:sup>
                              </m:sSup>
                            </m:e>
                          </m:d>
                        </m:e>
                      </m:func>
                    </m:oMath>
                  </m:oMathPara>
                </a14:m>
                <a:endParaRPr lang="en-US" sz="2400" b="0" i="1" dirty="0">
                  <a:solidFill>
                    <a:srgbClr val="0070C0"/>
                  </a:solidFill>
                </a:endParaRPr>
              </a:p>
              <a:p>
                <a:pPr marL="0" indent="0">
                  <a:lnSpc>
                    <a:spcPct val="10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right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=5</m:t>
                      </m:r>
                      <m:func>
                        <m:func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(50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60</m:t>
                              </m:r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∘</m:t>
                              </m:r>
                            </m:sup>
                          </m:sSup>
                          <m:r>
                            <a:rPr lang="en-US" sz="24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sz="24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90</m:t>
                              </m:r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∘</m:t>
                              </m:r>
                            </m:sup>
                          </m:sSup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func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=5</m:t>
                      </m:r>
                      <m:func>
                        <m:func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(50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30</m:t>
                              </m:r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∘</m:t>
                              </m:r>
                            </m:sup>
                          </m:sSup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func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5CCD156-2178-4201-BBF2-0F6E0EF7146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326996"/>
                <a:ext cx="10515600" cy="5165878"/>
              </a:xfrm>
              <a:blipFill>
                <a:blip r:embed="rId3"/>
                <a:stretch>
                  <a:fillRect l="-928" t="-1653" r="-5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279869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53041-E05F-419D-B19D-C51E6CE937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61870"/>
          </a:xfrm>
        </p:spPr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RMS Values—Example (Continued)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5CCD156-2178-4201-BBF2-0F6E0EF7146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326996"/>
                <a:ext cx="10515600" cy="5165878"/>
              </a:xfrm>
            </p:spPr>
            <p:txBody>
              <a:bodyPr>
                <a:normAutofit/>
              </a:bodyPr>
              <a:lstStyle/>
              <a:p>
                <a:r>
                  <a:rPr lang="en-US" sz="2400" i="1" dirty="0">
                    <a:solidFill>
                      <a:srgbClr val="002060"/>
                    </a:solidFill>
                  </a:rPr>
                  <a:t>In phasor form,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𝑽</m:t>
                        </m:r>
                      </m:e>
                      <m:sub>
                        <m:r>
                          <a:rPr lang="en-US" sz="2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=3∠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20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∘</m:t>
                        </m:r>
                      </m:sup>
                    </m:sSup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+5∠−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30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∘</m:t>
                        </m:r>
                      </m:sup>
                    </m:sSup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en-US" sz="2400" b="1" i="1" dirty="0">
                    <a:solidFill>
                      <a:srgbClr val="002060"/>
                    </a:solidFill>
                  </a:rPr>
                  <a:t>.</a:t>
                </a:r>
              </a:p>
              <a:p>
                <a:r>
                  <a:rPr lang="en-US" sz="2400" i="1" dirty="0">
                    <a:solidFill>
                      <a:srgbClr val="002060"/>
                    </a:solidFill>
                  </a:rPr>
                  <a:t>Let us draw a phasor diagram showing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𝑽</m:t>
                        </m:r>
                      </m:e>
                      <m:sub>
                        <m:r>
                          <a:rPr lang="en-US" sz="2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sz="24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3∠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20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∘</m:t>
                        </m:r>
                      </m:sup>
                    </m:sSup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𝑽</m:t>
                        </m:r>
                      </m:e>
                      <m:sub>
                        <m:r>
                          <a:rPr lang="en-US" sz="2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  <m:r>
                      <a:rPr lang="en-US" sz="24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5∠−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30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∘</m:t>
                        </m:r>
                      </m:sup>
                    </m:sSup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,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𝑽</m:t>
                        </m:r>
                      </m:e>
                      <m:sub>
                        <m:r>
                          <a:rPr lang="en-US" sz="2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sub>
                    </m:sSub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.</a:t>
                </a:r>
              </a:p>
              <a:p>
                <a:r>
                  <a:rPr lang="en-US" sz="2400" i="1" dirty="0">
                    <a:solidFill>
                      <a:srgbClr val="002060"/>
                    </a:solidFill>
                  </a:rPr>
                  <a:t>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𝑽</m:t>
                        </m:r>
                      </m:e>
                      <m:sub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5∠−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30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∘</m:t>
                        </m:r>
                      </m:sup>
                    </m:sSup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 be the reference (this is an arbitrary choice). </a:t>
                </a:r>
              </a:p>
              <a:p>
                <a:r>
                  <a:rPr lang="en-US" sz="2400" i="1" dirty="0">
                    <a:solidFill>
                      <a:srgbClr val="002060"/>
                    </a:solidFill>
                  </a:rPr>
                  <a:t>We will draw the reference along the x axis.</a:t>
                </a:r>
              </a:p>
              <a:p>
                <a:r>
                  <a:rPr lang="en-US" sz="2400" i="1" dirty="0">
                    <a:solidFill>
                      <a:srgbClr val="002060"/>
                    </a:solidFill>
                  </a:rPr>
                  <a:t>By the law of cosines</a:t>
                </a:r>
              </a:p>
              <a:p>
                <a:pPr marL="568325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US" sz="24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𝑽</m:t>
                          </m:r>
                        </m:e>
                        <m:sub>
                          <m:r>
                            <a:rPr lang="en-US" sz="24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sub>
                      </m:sSub>
                      <m:r>
                        <a:rPr lang="en-US" sz="24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|</m:t>
                      </m:r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40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sz="240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−2⋅3⋅5⋅</m:t>
                          </m:r>
                          <m:func>
                            <m:funcPr>
                              <m:ctrlPr>
                                <a:rPr lang="en-US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sSup>
                                <m:sSupPr>
                                  <m:ctrlPr>
                                    <a:rPr lang="en-US" sz="24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130</m:t>
                                  </m:r>
                                </m:e>
                                <m:sup>
                                  <m:r>
                                    <a:rPr lang="en-US" sz="24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∘</m:t>
                                  </m:r>
                                </m:sup>
                              </m:sSup>
                            </m:e>
                          </m:func>
                        </m:e>
                      </m:rad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=7.3 </m:t>
                      </m:r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𝑉</m:t>
                      </m:r>
                    </m:oMath>
                  </m:oMathPara>
                </a14:m>
                <a:endParaRPr lang="en-US" sz="2400" i="1" dirty="0">
                  <a:solidFill>
                    <a:srgbClr val="002060"/>
                  </a:solidFill>
                </a:endParaRPr>
              </a:p>
              <a:p>
                <a:r>
                  <a:rPr lang="en-US" sz="2400" i="1" dirty="0">
                    <a:solidFill>
                      <a:srgbClr val="002060"/>
                    </a:solidFill>
                  </a:rPr>
                  <a:t>Applying again the law of cosines,</a:t>
                </a:r>
              </a:p>
              <a:p>
                <a:pPr marL="0" indent="234950">
                  <a:buNone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sSub>
                          <m:sSubPr>
                            <m:ctrlP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𝛼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sub>
                        </m:sSub>
                      </m:e>
                    </m:func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begChr m:val="|"/>
                                <m:endChr m:val="|"/>
                                <m:ctrlPr>
                                  <a:rPr lang="en-US" sz="24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sz="2400" b="1" i="1" smtClean="0">
                                        <a:solidFill>
                                          <a:srgbClr val="00206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1" i="1" smtClean="0">
                                        <a:solidFill>
                                          <a:srgbClr val="00206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𝑽</m:t>
                                    </m:r>
                                  </m:e>
                                  <m:sub>
                                    <m:r>
                                      <a:rPr lang="en-US" sz="2400" b="1" i="1" smtClean="0">
                                        <a:solidFill>
                                          <a:srgbClr val="00206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𝒙</m:t>
                                    </m:r>
                                  </m:sub>
                                </m:sSub>
                              </m:e>
                            </m:d>
                          </m:e>
                          <m:sup>
                            <m: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5</m:t>
                            </m:r>
                          </m:e>
                          <m:sup>
                            <m: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  <m:sup>
                            <m: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2⋅5⋅</m:t>
                        </m:r>
                        <m:d>
                          <m:dPr>
                            <m:begChr m:val="|"/>
                            <m:endChr m:val="|"/>
                            <m:ctrlP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2400" b="1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b="1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𝑽</m:t>
                                </m:r>
                              </m:e>
                              <m:sub>
                                <m:r>
                                  <a:rPr lang="en-US" sz="2400" b="1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sub>
                            </m:sSub>
                          </m:e>
                        </m:d>
                      </m:den>
                    </m:f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⇒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18.35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∘</m:t>
                        </m:r>
                      </m:sup>
                    </m:sSup>
                  </m:oMath>
                </a14:m>
                <a:r>
                  <a:rPr lang="en-US" sz="2400" b="1" i="1" dirty="0">
                    <a:solidFill>
                      <a:srgbClr val="002060"/>
                    </a:solidFill>
                  </a:rPr>
                  <a:t>. </a:t>
                </a:r>
              </a:p>
              <a:p>
                <a:r>
                  <a:rPr lang="en-US" sz="2400" i="1" dirty="0">
                    <a:solidFill>
                      <a:srgbClr val="002060"/>
                    </a:solidFill>
                  </a:rPr>
                  <a:t>Since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</m:oMath>
                </a14:m>
                <a:r>
                  <a:rPr lang="en-US" sz="2400" b="1" i="1" dirty="0">
                    <a:solidFill>
                      <a:srgbClr val="002060"/>
                    </a:solidFill>
                  </a:rPr>
                  <a:t> </a:t>
                </a:r>
                <a:r>
                  <a:rPr lang="en-US" sz="2400" i="1" dirty="0">
                    <a:solidFill>
                      <a:srgbClr val="002060"/>
                    </a:solidFill>
                  </a:rPr>
                  <a:t>is with respect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𝑽</m:t>
                        </m:r>
                      </m:e>
                      <m:sub>
                        <m:r>
                          <a:rPr lang="en-US" sz="2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  <m:r>
                      <a:rPr lang="en-US" sz="24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5∠−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30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∘</m:t>
                        </m:r>
                      </m:sup>
                    </m:sSup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, 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𝑽</m:t>
                        </m:r>
                      </m:e>
                      <m:sub>
                        <m:r>
                          <a:rPr lang="en-US" sz="24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7.3∠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30</m:t>
                            </m:r>
                          </m:e>
                          <m:sup>
                            <m: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∘</m:t>
                            </m:r>
                          </m:sup>
                        </m:sSup>
                      </m:e>
                    </m:d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7.3∠−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11.65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∘</m:t>
                        </m:r>
                      </m:sup>
                    </m:sSup>
                    <m:r>
                      <a:rPr lang="en-US" sz="24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.</a:t>
                </a:r>
              </a:p>
              <a:p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5CCD156-2178-4201-BBF2-0F6E0EF7146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326996"/>
                <a:ext cx="10515600" cy="5165878"/>
              </a:xfrm>
              <a:blipFill>
                <a:blip r:embed="rId3"/>
                <a:stretch>
                  <a:fillRect l="-812" t="-16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CE4ACF03-B53F-4763-9247-7A70E1854E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083173" y="2814327"/>
            <a:ext cx="3549407" cy="2191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13886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53041-E05F-419D-B19D-C51E6CE937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61870"/>
          </a:xfrm>
        </p:spPr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RMS Values—Example (Continued)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5CCD156-2178-4201-BBF2-0F6E0EF7146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326996"/>
                <a:ext cx="10515600" cy="5165878"/>
              </a:xfrm>
            </p:spPr>
            <p:txBody>
              <a:bodyPr>
                <a:normAutofit/>
              </a:bodyPr>
              <a:lstStyle/>
              <a:p>
                <a:r>
                  <a:rPr lang="en-US" sz="2400" i="1" dirty="0">
                    <a:solidFill>
                      <a:srgbClr val="002060"/>
                    </a:solidFill>
                  </a:rPr>
                  <a:t>We have found that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  <m:d>
                      <m:dPr>
                        <m:ctrlP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4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=7.3</m:t>
                    </m:r>
                    <m:func>
                      <m:funcPr>
                        <m:ctrlP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en-US" sz="240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50</m:t>
                            </m:r>
                            <m:r>
                              <a:rPr lang="en-US" sz="240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US" sz="240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en-US" sz="2400" b="0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b="0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11.65</m:t>
                                </m:r>
                              </m:e>
                              <m:sup>
                                <m:r>
                                  <a:rPr lang="en-US" sz="2400" b="0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∘</m:t>
                                </m:r>
                              </m:sup>
                            </m:sSup>
                          </m:e>
                        </m:d>
                        <m: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</m:func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sz="2400" i="1" dirty="0">
                  <a:solidFill>
                    <a:srgbClr val="002060"/>
                  </a:solidFill>
                </a:endParaRPr>
              </a:p>
              <a:p>
                <a:r>
                  <a:rPr lang="en-US" sz="2400" i="1" dirty="0">
                    <a:solidFill>
                      <a:srgbClr val="002060"/>
                    </a:solidFill>
                  </a:rPr>
                  <a:t>At this point we can calculate the rms value:</a:t>
                </a:r>
              </a:p>
              <a:p>
                <a:pPr marL="0" indent="0">
                  <a:lnSpc>
                    <a:spcPct val="10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𝑟𝑚𝑠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7.3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</m:den>
                      </m:f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=5.16 </m:t>
                      </m:r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𝑉</m:t>
                      </m:r>
                    </m:oMath>
                  </m:oMathPara>
                </a14:m>
                <a:endParaRPr lang="en-US" sz="2400" i="1" dirty="0">
                  <a:solidFill>
                    <a:srgbClr val="C00000"/>
                  </a:solidFill>
                </a:endParaRPr>
              </a:p>
              <a:p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5CCD156-2178-4201-BBF2-0F6E0EF7146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326996"/>
                <a:ext cx="10515600" cy="5165878"/>
              </a:xfrm>
              <a:blipFill>
                <a:blip r:embed="rId3"/>
                <a:stretch>
                  <a:fillRect l="-812" t="-16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632687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53041-E05F-419D-B19D-C51E6CE937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6688" y="373413"/>
            <a:ext cx="10515600" cy="961870"/>
          </a:xfrm>
        </p:spPr>
        <p:txBody>
          <a:bodyPr/>
          <a:lstStyle/>
          <a:p>
            <a:r>
              <a:rPr lang="en-US" dirty="0">
                <a:solidFill>
                  <a:srgbClr val="7030A0"/>
                </a:solidFill>
              </a:rPr>
              <a:t>Power—Review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5CCD156-2178-4201-BBF2-0F6E0EF7146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26688" y="1287815"/>
                <a:ext cx="10515600" cy="4727304"/>
              </a:xfrm>
            </p:spPr>
            <p:txBody>
              <a:bodyPr>
                <a:normAutofit/>
              </a:bodyPr>
              <a:lstStyle/>
              <a:p>
                <a:r>
                  <a:rPr lang="en-US" sz="2400" dirty="0"/>
                  <a:t>The </a:t>
                </a:r>
                <a:r>
                  <a:rPr lang="en-US" sz="2400" dirty="0">
                    <a:solidFill>
                      <a:srgbClr val="C00000"/>
                    </a:solidFill>
                  </a:rPr>
                  <a:t>instantaneous power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 is the power at time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n-US" sz="2400" dirty="0"/>
                  <a:t>.</a:t>
                </a:r>
              </a:p>
              <a:p>
                <a:r>
                  <a:rPr lang="en-US" sz="2400" dirty="0"/>
                  <a:t>The absorbed instantaneous power is: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𝑝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𝑣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400" dirty="0">
                  <a:solidFill>
                    <a:srgbClr val="C00000"/>
                  </a:solidFill>
                </a:endParaRPr>
              </a:p>
              <a:p>
                <a:r>
                  <a:rPr lang="en-US" sz="2400" dirty="0"/>
                  <a:t>If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m:rPr>
                        <m:sty m:val="p"/>
                      </m:rPr>
                      <a:rPr lang="en-US" sz="2400" b="0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cos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⁡(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𝜔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>
                    <a:solidFill>
                      <a:srgbClr val="0070C0"/>
                    </a:solidFill>
                  </a:rPr>
                  <a:t> </a:t>
                </a:r>
                <a:r>
                  <a:rPr lang="en-US" sz="2400" dirty="0"/>
                  <a:t>and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𝑖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m:rPr>
                        <m:sty m:val="p"/>
                      </m:rPr>
                      <a:rPr lang="en-US" sz="2400" b="0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cos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⁡(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𝜔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, the</a:t>
                </a:r>
              </a:p>
              <a:p>
                <a:pPr marL="234950" indent="0">
                  <a:buNone/>
                </a:pPr>
                <a:r>
                  <a:rPr lang="en-US" sz="2400" dirty="0"/>
                  <a:t>average of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 is:</a:t>
                </a:r>
              </a:p>
              <a:p>
                <a:pPr marL="401638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𝑟𝑚𝑠</m:t>
                          </m:r>
                        </m:sub>
                      </m:sSub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𝑟𝑚𝑠</m:t>
                          </m:r>
                        </m:sub>
                      </m:sSub>
                      <m:r>
                        <m:rPr>
                          <m:sty m:val="p"/>
                        </m:rPr>
                        <a:rPr lang="en-US" sz="2400" b="0" i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cos</m:t>
                      </m:r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⁡(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400" dirty="0">
                  <a:solidFill>
                    <a:srgbClr val="C00000"/>
                  </a:solidFill>
                </a:endParaRPr>
              </a:p>
              <a:p>
                <a:pPr marL="0" indent="0">
                  <a:buNone/>
                </a:pPr>
                <a:endParaRPr lang="en-US" sz="2400" dirty="0"/>
              </a:p>
              <a:p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5CCD156-2178-4201-BBF2-0F6E0EF7146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26688" y="1287815"/>
                <a:ext cx="10515600" cy="4727304"/>
              </a:xfrm>
              <a:blipFill>
                <a:blip r:embed="rId3"/>
                <a:stretch>
                  <a:fillRect l="-754" t="-18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 descr="A picture containing clock, drawing&#10;&#10;Description automatically generated">
            <a:extLst>
              <a:ext uri="{FF2B5EF4-FFF2-40B4-BE49-F238E27FC236}">
                <a16:creationId xmlns:a16="http://schemas.microsoft.com/office/drawing/2014/main" id="{C5EF4479-EACA-4D0B-B71B-49229893D7E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4743" y="603927"/>
            <a:ext cx="1157472" cy="248416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838C73C-710F-459A-94F6-E36A415379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5767" y="3088093"/>
            <a:ext cx="6824511" cy="3429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8898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</TotalTime>
  <Words>1183</Words>
  <Application>Microsoft Office PowerPoint</Application>
  <PresentationFormat>Widescreen</PresentationFormat>
  <Paragraphs>118</Paragraphs>
  <Slides>13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Cambria Math</vt:lpstr>
      <vt:lpstr>Times New Roman</vt:lpstr>
      <vt:lpstr>Office Theme</vt:lpstr>
      <vt:lpstr>AC Power—Part 2</vt:lpstr>
      <vt:lpstr>RMS Values—Review </vt:lpstr>
      <vt:lpstr>RMS Values</vt:lpstr>
      <vt:lpstr>RMS Values—Examples </vt:lpstr>
      <vt:lpstr>RMS Values—Examples </vt:lpstr>
      <vt:lpstr>RMS Values—Examples </vt:lpstr>
      <vt:lpstr>RMS Values—Example (Continued) </vt:lpstr>
      <vt:lpstr>RMS Values—Example (Continued) </vt:lpstr>
      <vt:lpstr>Power—Review </vt:lpstr>
      <vt:lpstr>Power</vt:lpstr>
      <vt:lpstr>Power</vt:lpstr>
      <vt:lpstr>Power—Examples </vt:lpstr>
      <vt:lpstr>Power—Examples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 Power—Part 2</dc:title>
  <dc:creator>Iordache, Marian</dc:creator>
  <cp:lastModifiedBy>Iordache, Marian</cp:lastModifiedBy>
  <cp:revision>28</cp:revision>
  <dcterms:created xsi:type="dcterms:W3CDTF">2020-04-08T22:27:39Z</dcterms:created>
  <dcterms:modified xsi:type="dcterms:W3CDTF">2021-07-24T03:20:22Z</dcterms:modified>
</cp:coreProperties>
</file>