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7" r:id="rId12"/>
    <p:sldId id="270" r:id="rId13"/>
    <p:sldId id="268" r:id="rId14"/>
    <p:sldId id="266" r:id="rId15"/>
    <p:sldId id="269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73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766B8F-E24A-40E1-9E64-F2B0D9601245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94870E-F894-454D-842E-0A28D643D3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341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cfig</a:t>
            </a:r>
            <a:r>
              <a:rPr lang="en-US" dirty="0"/>
              <a:t>/</a:t>
            </a:r>
            <a:r>
              <a:rPr lang="en-US" dirty="0" err="1"/>
              <a:t>elem.fig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94870E-F894-454D-842E-0A28D643D393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1174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94870E-F894-454D-842E-0A28D643D393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135631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94870E-F894-454D-842E-0A28D643D393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1279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94870E-F894-454D-842E-0A28D643D393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036752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94870E-F894-454D-842E-0A28D643D393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70038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94870E-F894-454D-842E-0A28D643D393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35812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cfig</a:t>
            </a:r>
            <a:r>
              <a:rPr lang="en-US" dirty="0"/>
              <a:t>/</a:t>
            </a:r>
            <a:r>
              <a:rPr lang="en-US" dirty="0" err="1"/>
              <a:t>elem.fig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94870E-F894-454D-842E-0A28D643D393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205352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cfig</a:t>
            </a:r>
            <a:r>
              <a:rPr lang="en-US" dirty="0"/>
              <a:t>/</a:t>
            </a:r>
            <a:r>
              <a:rPr lang="en-US" dirty="0" err="1"/>
              <a:t>elem.fig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94870E-F894-454D-842E-0A28D643D393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6574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cfig</a:t>
            </a:r>
            <a:r>
              <a:rPr lang="en-US" dirty="0"/>
              <a:t>/</a:t>
            </a:r>
            <a:r>
              <a:rPr lang="en-US" dirty="0" err="1"/>
              <a:t>elem.fig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94870E-F894-454D-842E-0A28D643D393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74141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cfig</a:t>
            </a:r>
            <a:r>
              <a:rPr lang="en-US" dirty="0"/>
              <a:t>/</a:t>
            </a:r>
            <a:r>
              <a:rPr lang="en-US" dirty="0" err="1"/>
              <a:t>elem.fig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94870E-F894-454D-842E-0A28D643D39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43775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cfig</a:t>
            </a:r>
            <a:r>
              <a:rPr lang="en-US" dirty="0"/>
              <a:t>/</a:t>
            </a:r>
            <a:r>
              <a:rPr lang="en-US" dirty="0" err="1"/>
              <a:t>elem.fig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94870E-F894-454D-842E-0A28D643D393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14029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cfig</a:t>
            </a:r>
            <a:r>
              <a:rPr lang="en-US" dirty="0"/>
              <a:t>/</a:t>
            </a:r>
            <a:r>
              <a:rPr lang="en-US" dirty="0" err="1"/>
              <a:t>pt.fig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94870E-F894-454D-842E-0A28D643D393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38445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94870E-F894-454D-842E-0A28D643D393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52628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594870E-F894-454D-842E-0A28D643D393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70560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D83E1D-1EC4-4E8D-BBBE-06011889C8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3FA7F3-B5D2-4344-94AD-7F0756A60F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52436E-98A4-4B99-A16C-11CDB3AEBE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37016-19BB-4EC1-80D1-AF179FF2FB75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A1CA48-AF2C-46E6-B7A3-F786A049A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E3AD36-0874-42E9-9224-10027866D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EEFB0-BEEF-497F-93AE-861303939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501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21F4B-3A71-44E7-9A43-C083327E5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FE4C59-4614-436F-B823-458631C976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C28E4D-9A0F-4F69-8DC7-5EDAC43A45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37016-19BB-4EC1-80D1-AF179FF2FB75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6BD855-214A-41D8-853C-B6F2E00C2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CB733A-20D2-4700-8D34-44A943D662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EEFB0-BEEF-497F-93AE-861303939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954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F1A3B40-F673-4409-AB67-ED91545E03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44FA287-BA03-4DAB-886F-2113C240DF0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59D1E1-8709-44E6-A300-ADC6D64A18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37016-19BB-4EC1-80D1-AF179FF2FB75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664753-55EA-473F-9E0A-A083FAB09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120D7D-18A4-472A-A951-C9948F4F2F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EEFB0-BEEF-497F-93AE-861303939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892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542A27-9026-42B4-8AB3-107E17D630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40A88E-2EE4-4A28-8CC5-D33F7D589F1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47B8C8-14BF-41E6-811B-DFA79E2CE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37016-19BB-4EC1-80D1-AF179FF2FB75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9DA9848-05CA-4F2C-9734-44D34A4A7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BC486E-4BE8-479D-B55B-7966013E92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EEFB0-BEEF-497F-93AE-861303939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525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37B263-3ED8-4404-9630-C419120D4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B3A6D6C-1047-4035-BAD1-129CF46ED2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FDCE44-9F05-413C-AB66-CDCAC8AE1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37016-19BB-4EC1-80D1-AF179FF2FB75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77FDB1-1179-4DD0-B0C7-F49E218FF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E29E95-9B30-4683-8914-6C0458B2E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EEFB0-BEEF-497F-93AE-861303939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683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BA5C94-C4AD-4BEA-83E4-884DE3C5C5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05AD54-D016-4B84-9404-640B40CE6B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8F9391-D7C4-4243-ACAC-B8ED6CE3B7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0187A20-D15C-4BA2-86BE-8CDB690893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37016-19BB-4EC1-80D1-AF179FF2FB75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EE07A9-2F63-4FF0-AF84-DA3B7C4981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6F44DDB-4944-46DE-BFAF-9DCDD82ECC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EEFB0-BEEF-497F-93AE-861303939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004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390758-61B4-4596-AA92-678ED61307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DC6B478-3D9C-49B4-855B-F6C8C829B9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D9B281-1DD2-4BA6-83DA-9125058520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13B23F7-1A58-4E85-8B1E-C505CCDEB8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3BA4A8-17DE-4B19-9C80-59E0BCF8B0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905DD2A-0FA0-498A-B574-68E857C65F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37016-19BB-4EC1-80D1-AF179FF2FB75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ED6AE6C-54DC-4549-8122-B884B04267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87E8200-2961-4E49-A4DD-D360420D8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EEFB0-BEEF-497F-93AE-861303939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9746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30BFCC2-1C73-4653-A232-0E97DB494E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DE8123-988F-4E94-9704-9C6D779EB0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37016-19BB-4EC1-80D1-AF179FF2FB75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FBE1755-A661-49D5-B1D2-80CDA908E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23E633F-50DF-41DB-A010-E44717A78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EEFB0-BEEF-497F-93AE-861303939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2783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C74F4E3-04E3-426B-AE46-FCABB7755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37016-19BB-4EC1-80D1-AF179FF2FB75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21D7420-24FA-4077-8159-77B191F169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9A5AC90-599B-413D-9525-B527990B8A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EEFB0-BEEF-497F-93AE-861303939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262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AB2A62-71D7-4C16-88BB-4772A2D991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EF5571-3266-41C0-B9CE-3A5E55CBB6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CECC376-985D-4C58-B29C-7F91C9F4FA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7B34EA7-4D27-4ACD-BD3D-FB5C7B9BC2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37016-19BB-4EC1-80D1-AF179FF2FB75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35CEB5-7132-4397-920D-861639CC78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1697C2-1392-4C06-A47B-542AC4A548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EEFB0-BEEF-497F-93AE-861303939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46080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B7F99-BD99-49BD-A0F4-541E43AD3A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2372C8A-D165-48DC-9AEE-EE5528242B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1C5C132-9268-4EF1-88E9-46BE2917D2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C3DE19-43EF-49B6-B544-9D5EE3D4B9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F37016-19BB-4EC1-80D1-AF179FF2FB75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A7E49E4-D80D-4F82-85AF-8A3B529A3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0BE5A7-8D7B-4051-93D7-7187B65AB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6EEFB0-BEEF-497F-93AE-861303939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5990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FCCCE16-984D-48E7-9B1C-DCFA52B2F6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FBCF85B-9A62-45F5-B6B3-B44DDFB124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886D36-7434-45B4-A14B-CAF0C2FB7AE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F37016-19BB-4EC1-80D1-AF179FF2FB75}" type="datetimeFigureOut">
              <a:rPr lang="en-US" smtClean="0"/>
              <a:t>7/23/2021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DDE930-ECD5-42FD-8857-17BAFEAF24A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4CE02C-D4C0-4F5B-8F7A-918DC95912E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6EEFB0-BEEF-497F-93AE-861303939FA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35958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1.png"/><Relationship Id="rId4" Type="http://schemas.openxmlformats.org/officeDocument/2006/relationships/image" Target="../media/image20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C280C3-40D9-467C-AA0D-382F3AB5315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AC Power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5EAC4D-F4E6-4B2C-BF40-34D6CD2FDC4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Instantaneous Power, Average Power, RMS Values.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F1C43A52-E8FA-4A73-9D3C-66F8C60BE1CA}"/>
              </a:ext>
            </a:extLst>
          </p:cNvPr>
          <p:cNvSpPr txBox="1">
            <a:spLocks/>
          </p:cNvSpPr>
          <p:nvPr/>
        </p:nvSpPr>
        <p:spPr>
          <a:xfrm>
            <a:off x="193830" y="5666150"/>
            <a:ext cx="9218428" cy="707299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M.V. Iordache, </a:t>
            </a:r>
            <a:r>
              <a:rPr lang="en-US" i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EEGR2053 Electric Circuits</a:t>
            </a:r>
            <a:r>
              <a:rPr lang="en-US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Spring 2020, LeTourneau University</a:t>
            </a:r>
          </a:p>
        </p:txBody>
      </p:sp>
    </p:spTree>
    <p:extLst>
      <p:ext uri="{BB962C8B-B14F-4D97-AF65-F5344CB8AC3E}">
        <p14:creationId xmlns:p14="http://schemas.microsoft.com/office/powerpoint/2010/main" val="20951061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53041-E05F-419D-B19D-C51E6CE93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1870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RMS Voltages and Currents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26996"/>
                <a:ext cx="10515600" cy="5043215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sz="2400" dirty="0"/>
                  <a:t>Let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be a current or a voltage.</a:t>
                </a:r>
              </a:p>
              <a:p>
                <a:r>
                  <a:rPr lang="en-US" sz="2400" dirty="0"/>
                  <a:t>The </a:t>
                </a:r>
                <a:r>
                  <a:rPr lang="en-US" sz="2400" i="1" dirty="0">
                    <a:solidFill>
                      <a:srgbClr val="C00000"/>
                    </a:solidFill>
                  </a:rPr>
                  <a:t>root mean square</a:t>
                </a:r>
                <a:r>
                  <a:rPr lang="en-US" sz="2400" dirty="0">
                    <a:solidFill>
                      <a:srgbClr val="C00000"/>
                    </a:solidFill>
                  </a:rPr>
                  <a:t> value </a:t>
                </a:r>
                <a:r>
                  <a:rPr lang="en-US" sz="2400" dirty="0"/>
                  <a:t>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, also known as </a:t>
                </a:r>
                <a:r>
                  <a:rPr lang="en-US" sz="2400" i="1" dirty="0">
                    <a:solidFill>
                      <a:srgbClr val="C00000"/>
                    </a:solidFill>
                  </a:rPr>
                  <a:t>rms</a:t>
                </a:r>
                <a:r>
                  <a:rPr lang="en-US" sz="2400" dirty="0">
                    <a:solidFill>
                      <a:srgbClr val="C00000"/>
                    </a:solidFill>
                  </a:rPr>
                  <a:t> value </a:t>
                </a:r>
                <a:r>
                  <a:rPr lang="en-US" sz="2400" dirty="0"/>
                  <a:t>or </a:t>
                </a:r>
                <a:r>
                  <a:rPr lang="en-US" sz="2400" i="1" dirty="0">
                    <a:solidFill>
                      <a:srgbClr val="C00000"/>
                    </a:solidFill>
                  </a:rPr>
                  <a:t>effective</a:t>
                </a:r>
                <a:r>
                  <a:rPr lang="en-US" sz="2400" dirty="0"/>
                  <a:t> </a:t>
                </a:r>
                <a:r>
                  <a:rPr lang="en-US" sz="2400" dirty="0">
                    <a:solidFill>
                      <a:srgbClr val="C00000"/>
                    </a:solidFill>
                  </a:rPr>
                  <a:t>value</a:t>
                </a:r>
                <a:r>
                  <a:rPr lang="en-US" sz="2400" dirty="0"/>
                  <a:t> is informally defined as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𝑟𝑚𝑠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𝐴𝑣𝑒𝑟𝑎𝑔𝑒</m:t>
                          </m:r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𝑜𝑓</m:t>
                          </m:r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𝑢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C0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</m:e>
                      </m:rad>
                    </m:oMath>
                  </m:oMathPara>
                </a14:m>
                <a:endParaRPr lang="en-US" sz="2400" dirty="0">
                  <a:solidFill>
                    <a:srgbClr val="C00000"/>
                  </a:solidFill>
                </a:endParaRPr>
              </a:p>
              <a:p>
                <a:r>
                  <a:rPr lang="en-US" sz="2400" dirty="0"/>
                  <a:t>Formally,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𝑟𝑚𝑠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unc>
                            <m:func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uncPr>
                            <m:fName>
                              <m:limLow>
                                <m:limLowPr>
                                  <m:ctrlP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limLowPr>
                                <m:e>
                                  <m:r>
                                    <m:rPr>
                                      <m:sty m:val="p"/>
                                    </m:rPr>
                                    <a:rPr lang="en-US" sz="2400" b="0" i="0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lim</m:t>
                                  </m:r>
                                </m:e>
                                <m:lim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→∞</m:t>
                                  </m:r>
                                </m:lim>
                              </m:limLow>
                            </m:fName>
                            <m:e>
                              <m:f>
                                <m:fPr>
                                  <m:ctrlP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</m:den>
                              </m:f>
                              <m:nary>
                                <m:naryPr>
                                  <m:ctrlP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naryPr>
                                <m:sub>
                                  <m:r>
                                    <m:rPr>
                                      <m:brk m:alnAt="23"/>
                                    </m:rP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−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/2</m:t>
                                  </m:r>
                                </m:sub>
                                <m:sup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𝑇</m:t>
                                  </m:r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/2</m:t>
                                  </m:r>
                                </m:sup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𝑢</m:t>
                                  </m:r>
                                  <m:sSup>
                                    <m:sSupPr>
                                      <m:ctrlPr>
                                        <a:rPr lang="en-US" sz="24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d>
                                        <m:dPr>
                                          <m:ctrlPr>
                                            <a:rPr lang="en-US" sz="2400" b="0" i="1" smtClean="0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</m:ctrlPr>
                                        </m:dPr>
                                        <m:e>
                                          <m:r>
                                            <a:rPr lang="en-US" sz="2400" b="0" i="1" smtClean="0">
                                              <a:solidFill>
                                                <a:srgbClr val="0070C0"/>
                                              </a:solidFill>
                                              <a:latin typeface="Cambria Math" panose="02040503050406030204" pitchFamily="18" charset="0"/>
                                            </a:rPr>
                                            <m:t>𝑡</m:t>
                                          </m:r>
                                        </m:e>
                                      </m:d>
                                    </m:e>
                                    <m:sup>
                                      <m:r>
                                        <a:rPr lang="en-US" sz="24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p>
                                  </m:sSup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𝑑𝑡</m:t>
                                  </m:r>
                                </m:e>
                              </m:nary>
                            </m:e>
                          </m:func>
                        </m:e>
                      </m:rad>
                    </m:oMath>
                  </m:oMathPara>
                </a14:m>
                <a:endParaRPr lang="en-US" sz="2400" dirty="0"/>
              </a:p>
              <a:p>
                <a:r>
                  <a:rPr lang="en-US" sz="2400" dirty="0"/>
                  <a:t>If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is periodic and has the period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sz="2400" dirty="0"/>
                  <a:t>, the formula can be simplified to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𝑈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𝑟𝑚𝑠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den>
                          </m:f>
                          <m:nary>
                            <m:nary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/2</m:t>
                              </m:r>
                            </m:sub>
                            <m:sup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/2</m:t>
                              </m:r>
                            </m:sup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𝑢</m:t>
                              </m:r>
                              <m:sSup>
                                <m:sSupPr>
                                  <m:ctrlP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d>
                                    <m:dPr>
                                      <m:ctrlPr>
                                        <a:rPr lang="en-US" sz="24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e>
                                  </m:d>
                                </m:e>
                                <m:sup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p>
                              </m:sSup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𝑑𝑡</m:t>
                              </m:r>
                            </m:e>
                          </m:nary>
                        </m:e>
                      </m:rad>
                    </m:oMath>
                  </m:oMathPara>
                </a14:m>
                <a:endParaRPr lang="en-US" sz="2400" dirty="0"/>
              </a:p>
              <a:p>
                <a:r>
                  <a:rPr lang="en-US" sz="2400" dirty="0"/>
                  <a:t>If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cos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𝛼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, then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𝑟𝑚𝑠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𝑈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/</m:t>
                    </m:r>
                    <m:rad>
                      <m:radPr>
                        <m:degHide m:val="on"/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</m:oMath>
                </a14:m>
                <a:r>
                  <a:rPr lang="en-US" sz="2400" dirty="0"/>
                  <a:t>.</a:t>
                </a:r>
              </a:p>
              <a:p>
                <a:endParaRPr lang="en-US" sz="2400" dirty="0"/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26996"/>
                <a:ext cx="10515600" cy="5043215"/>
              </a:xfrm>
              <a:blipFill>
                <a:blip r:embed="rId3"/>
                <a:stretch>
                  <a:fillRect l="-812" t="-2297" r="-6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03639191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53041-E05F-419D-B19D-C51E6CE93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1870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RMS Voltages and Currents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26996"/>
                <a:ext cx="10515600" cy="5043215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/>
                  <a:t>Let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𝑟𝑚𝑠</m:t>
                        </m:r>
                      </m:sub>
                    </m:sSub>
                  </m:oMath>
                </a14:m>
                <a:r>
                  <a:rPr lang="en-US" sz="2400" dirty="0"/>
                  <a:t> be the rms value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cos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</a:t>
                </a:r>
                <a:r>
                  <a:rPr lang="en-US" sz="2400" dirty="0"/>
                  <a:t>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𝑟𝑚𝑠</m:t>
                        </m:r>
                      </m:sub>
                    </m:sSub>
                  </m:oMath>
                </a14:m>
                <a:r>
                  <a:rPr lang="en-US" sz="2400" dirty="0"/>
                  <a:t> the rms value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cos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. Then: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𝑟𝑚𝑠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num>
                      <m:den>
                        <m:rad>
                          <m:radPr>
                            <m:degHide m:val="on"/>
                            <m:ctrlP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den>
                    </m:f>
                  </m:oMath>
                </a14:m>
                <a:r>
                  <a:rPr lang="en-US" sz="2400" dirty="0"/>
                  <a:t> a</a:t>
                </a:r>
                <a:r>
                  <a:rPr lang="en-US" sz="2400" b="0" dirty="0"/>
                  <a:t>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𝑟𝑚𝑠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num>
                      <m:den>
                        <m:rad>
                          <m:radPr>
                            <m:degHide m:val="on"/>
                            <m:ctrlP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den>
                    </m:f>
                  </m:oMath>
                </a14:m>
                <a:endParaRPr lang="en-US" sz="2400" dirty="0"/>
              </a:p>
              <a:p>
                <a:r>
                  <a:rPr lang="en-US" sz="2400" dirty="0"/>
                  <a:t>The </a:t>
                </a:r>
                <a:r>
                  <a:rPr lang="en-US" sz="2400" dirty="0">
                    <a:solidFill>
                      <a:srgbClr val="C00000"/>
                    </a:solidFill>
                  </a:rPr>
                  <a:t>average power </a:t>
                </a:r>
                <a:r>
                  <a:rPr lang="en-US" sz="2400" dirty="0"/>
                  <a:t>is: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𝛼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𝛼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𝑟𝑚𝑠</m:t>
                          </m:r>
                        </m:sub>
                      </m:sSub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𝑟𝑚𝑠</m:t>
                          </m:r>
                        </m:sub>
                      </m:sSub>
                      <m:r>
                        <m:rPr>
                          <m:sty m:val="p"/>
                        </m:rPr>
                        <a:rPr lang="en-US" sz="2400" b="0" i="0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cos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⁡(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sSub>
                        <m:sSub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>
                  <a:solidFill>
                    <a:srgbClr val="0070C0"/>
                  </a:solidFill>
                </a:endParaRPr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26996"/>
                <a:ext cx="10515600" cy="5043215"/>
              </a:xfrm>
              <a:blipFill>
                <a:blip r:embed="rId3"/>
                <a:stretch>
                  <a:fillRect l="-812" t="-16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0586452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53041-E05F-419D-B19D-C51E6CE93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1870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RMS Voltages and Currents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26996"/>
                <a:ext cx="10515600" cy="5043215"/>
              </a:xfrm>
            </p:spPr>
            <p:txBody>
              <a:bodyPr>
                <a:normAutofit/>
              </a:bodyPr>
              <a:lstStyle/>
              <a:p>
                <a:r>
                  <a:rPr lang="en-US" sz="2400" i="1" dirty="0">
                    <a:solidFill>
                      <a:srgbClr val="002060"/>
                    </a:solidFill>
                  </a:rPr>
                  <a:t>The rms value of a signal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 is the DC value that would produce the same average power on a resistor as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𝑢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.</m:t>
                    </m:r>
                  </m:oMath>
                </a14:m>
                <a:endParaRPr lang="en-US" sz="2400" i="1" dirty="0">
                  <a:solidFill>
                    <a:srgbClr val="002060"/>
                  </a:solidFill>
                </a:endParaRPr>
              </a:p>
              <a:p>
                <a:pPr lvl="1"/>
                <a:r>
                  <a:rPr lang="en-US" sz="2000" i="1" dirty="0">
                    <a:solidFill>
                      <a:srgbClr val="002060"/>
                    </a:solidFill>
                  </a:rPr>
                  <a:t>The rms value is the DC equivalent of an AC signal.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The wall outlet voltage is 120 V </a:t>
                </a:r>
                <a:r>
                  <a:rPr lang="en-US" sz="2400" i="1" dirty="0">
                    <a:solidFill>
                      <a:srgbClr val="C00000"/>
                    </a:solidFill>
                  </a:rPr>
                  <a:t>rms</a:t>
                </a:r>
                <a:r>
                  <a:rPr lang="en-US" sz="2400" i="1" dirty="0">
                    <a:solidFill>
                      <a:srgbClr val="002060"/>
                    </a:solidFill>
                  </a:rPr>
                  <a:t>! </a:t>
                </a:r>
              </a:p>
              <a:p>
                <a:pPr lvl="1"/>
                <a:r>
                  <a:rPr lang="en-US" sz="2000" i="1" dirty="0">
                    <a:solidFill>
                      <a:srgbClr val="002060"/>
                    </a:solidFill>
                  </a:rPr>
                  <a:t>The amplitude of the wall outlet voltage is therefore </a:t>
                </a:r>
                <a14:m>
                  <m:oMath xmlns:m="http://schemas.openxmlformats.org/officeDocument/2006/math">
                    <m:r>
                      <a:rPr lang="en-US" sz="20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120</m:t>
                    </m:r>
                    <m:rad>
                      <m:radPr>
                        <m:degHide m:val="on"/>
                        <m:ctrlPr>
                          <a:rPr lang="en-US" sz="20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0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rad>
                    <m:r>
                      <a:rPr lang="en-US" sz="20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=169.71 </m:t>
                    </m:r>
                    <m:r>
                      <a:rPr lang="en-US" sz="20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000" i="1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When measuring the value of AC signals, multimeters display the </a:t>
                </a:r>
                <a:r>
                  <a:rPr lang="en-US" sz="2400" i="1" dirty="0">
                    <a:solidFill>
                      <a:srgbClr val="C00000"/>
                    </a:solidFill>
                  </a:rPr>
                  <a:t>rms</a:t>
                </a:r>
                <a:r>
                  <a:rPr lang="en-US" sz="2400" i="1" dirty="0">
                    <a:solidFill>
                      <a:srgbClr val="002060"/>
                    </a:solidFill>
                  </a:rPr>
                  <a:t> value.</a:t>
                </a:r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26996"/>
                <a:ext cx="10515600" cy="5043215"/>
              </a:xfrm>
              <a:blipFill>
                <a:blip r:embed="rId3"/>
                <a:stretch>
                  <a:fillRect l="-812" t="-16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379100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53041-E05F-419D-B19D-C51E6CE93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1870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RMS Voltages and Currents—Examples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81514" y="1326996"/>
                <a:ext cx="10628971" cy="504321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i="1" dirty="0">
                    <a:solidFill>
                      <a:srgbClr val="002060"/>
                    </a:solidFill>
                  </a:rPr>
                  <a:t>Example: Assume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=50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𝑐𝑜𝑠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2400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30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∘</m:t>
                                </m:r>
                              </m:sup>
                            </m:sSup>
                          </m:e>
                        </m:d>
                      </m:e>
                    </m:func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400" i="1" dirty="0">
                    <a:solidFill>
                      <a:srgbClr val="00B050"/>
                    </a:solidFill>
                  </a:rPr>
                  <a:t> </a:t>
                </a:r>
                <a:r>
                  <a:rPr lang="en-US" sz="2400" i="1" dirty="0">
                    <a:solidFill>
                      <a:srgbClr val="002060"/>
                    </a:solidFill>
                  </a:rPr>
                  <a:t>and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=4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𝑐𝑜𝑠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2400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75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∘</m:t>
                                </m:r>
                              </m:sup>
                            </m:sSup>
                          </m:e>
                        </m:d>
                      </m:e>
                    </m:func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The rms value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𝑟𝑚𝑠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den>
                    </m:f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=2.83 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i="1" dirty="0">
                    <a:solidFill>
                      <a:srgbClr val="C00000"/>
                    </a:solidFill>
                  </a:rPr>
                  <a:t>.</a:t>
                </a:r>
                <a:endParaRPr lang="en-US" sz="2400" i="1" dirty="0">
                  <a:solidFill>
                    <a:srgbClr val="002060"/>
                  </a:solidFill>
                </a:endParaRP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The rms value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𝑟𝑚𝑠</m:t>
                        </m:r>
                      </m:sub>
                    </m:sSub>
                    <m:r>
                      <a:rPr lang="en-US" sz="24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dirty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50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4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dirty="0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den>
                    </m:f>
                    <m:r>
                      <a:rPr lang="en-US" sz="24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=35.35 </m:t>
                    </m:r>
                    <m:r>
                      <a:rPr lang="en-US" sz="2400" b="0" i="1" dirty="0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The average absorbed power is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𝑟𝑚𝑠</m:t>
                        </m:r>
                      </m:sub>
                    </m:sSub>
                    <m:sSub>
                      <m:sSubPr>
                        <m:ctrlP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𝑟𝑚𝑠</m:t>
                        </m:r>
                      </m:sub>
                    </m:sSub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cos</m:t>
                    </m:r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⁡(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b="0" i="1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The minus sign is due to the fact that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 enters the component</a:t>
                </a:r>
              </a:p>
              <a:p>
                <a:pPr marL="0" indent="234950">
                  <a:buNone/>
                </a:pPr>
                <a:r>
                  <a:rPr lang="en-US" sz="2400" i="1" dirty="0">
                    <a:solidFill>
                      <a:srgbClr val="002060"/>
                    </a:solidFill>
                  </a:rPr>
                  <a:t>at the terminal where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 has the minus sign.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Substituting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30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 and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75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: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50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den>
                    </m:f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num>
                      <m:den>
                        <m:rad>
                          <m:radPr>
                            <m:degHide m:val="on"/>
                            <m:ctrlP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radPr>
                          <m:deg/>
                          <m:e>
                            <m: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e>
                        </m:rad>
                      </m:den>
                    </m:f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p>
                              <m:sSupPr>
                                <m:ctrlPr>
                                  <a:rPr lang="en-US" sz="24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30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∘</m:t>
                                </m:r>
                              </m:sup>
                            </m:sSup>
                            <m: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sz="24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75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solidFill>
                                      <a:srgbClr val="C00000"/>
                                    </a:solidFill>
                                    <a:latin typeface="Cambria Math" panose="02040503050406030204" pitchFamily="18" charset="0"/>
                                  </a:rPr>
                                  <m:t>∘</m:t>
                                </m:r>
                              </m:sup>
                            </m:sSup>
                          </m:e>
                        </m:d>
                      </m:e>
                    </m:func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=−70.71 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𝑊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Thus, the component generates on the average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=70.71 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𝑊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81514" y="1326996"/>
                <a:ext cx="10628971" cy="5043215"/>
              </a:xfrm>
              <a:blipFill>
                <a:blip r:embed="rId3"/>
                <a:stretch>
                  <a:fillRect l="-860" t="-16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B4D5A445-7D05-4A0C-814E-30303B0E8C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04816" y="1804968"/>
            <a:ext cx="1148984" cy="24659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7158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53041-E05F-419D-B19D-C51E6CE93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1870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RMS Voltages and Currents—Examples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81514" y="1326996"/>
                <a:ext cx="10628971" cy="504321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i="1" dirty="0">
                    <a:solidFill>
                      <a:srgbClr val="002060"/>
                    </a:solidFill>
                  </a:rPr>
                  <a:t>Example: Find the rms value of the DC voltage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=3 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𝑟𝑚𝑠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𝐴𝑣𝑒𝑟𝑎𝑔𝑒</m:t>
                        </m:r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𝑜𝑓</m:t>
                        </m:r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sSup>
                          <m:sSupPr>
                            <m:ctrlP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  <m:sup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e>
                          <m:sup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=3 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  <a:p>
                <a:pPr marL="0" indent="0">
                  <a:buNone/>
                </a:pPr>
                <a:r>
                  <a:rPr lang="en-US" sz="2400" i="1" dirty="0">
                    <a:solidFill>
                      <a:srgbClr val="002060"/>
                    </a:solidFill>
                  </a:rPr>
                  <a:t>____________________________________________________________________</a:t>
                </a:r>
              </a:p>
              <a:p>
                <a:pPr marL="0" indent="0">
                  <a:buNone/>
                </a:pPr>
                <a:r>
                  <a:rPr lang="en-US" sz="2400" i="1" dirty="0">
                    <a:solidFill>
                      <a:srgbClr val="002060"/>
                    </a:solidFill>
                  </a:rPr>
                  <a:t>Example: Find the rms value of the shown current.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𝑟𝑚</m:t>
                        </m:r>
                        <m:r>
                          <a:rPr lang="en-US" sz="2400" i="1" dirty="0" err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sz="24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𝐴𝑣𝑒𝑟𝑎𝑔𝑒</m:t>
                        </m:r>
                        <m:r>
                          <a:rPr lang="en-US" sz="24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𝑜𝑓</m:t>
                        </m:r>
                        <m:r>
                          <a:rPr lang="en-US" sz="24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sSup>
                          <m:sSupPr>
                            <m:ctrlPr>
                              <a:rPr lang="en-US" sz="24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p>
                            <m:r>
                              <a:rPr lang="en-US" sz="24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n-US" sz="24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24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  <m:sup>
                            <m:r>
                              <a:rPr lang="en-US" sz="24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sz="24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⋅1/4</m:t>
                        </m:r>
                      </m:e>
                    </m:rad>
                    <m:r>
                      <a:rPr lang="en-US" sz="24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=2.5 </m:t>
                    </m:r>
                    <m:r>
                      <a:rPr lang="en-US" sz="24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  <a:p>
                <a:pPr marL="0" indent="0">
                  <a:buNone/>
                </a:pPr>
                <a:endParaRPr lang="en-US" sz="2400" i="1" dirty="0">
                  <a:solidFill>
                    <a:srgbClr val="002060"/>
                  </a:solidFill>
                </a:endParaRPr>
              </a:p>
              <a:p>
                <a:pPr marL="0" indent="0">
                  <a:buNone/>
                </a:pPr>
                <a:r>
                  <a:rPr lang="en-US" sz="2400" i="1" dirty="0">
                    <a:solidFill>
                      <a:srgbClr val="002060"/>
                    </a:solidFill>
                  </a:rPr>
                  <a:t>____________________________________________________________________</a:t>
                </a:r>
              </a:p>
              <a:p>
                <a:pPr marL="0" indent="0">
                  <a:buNone/>
                </a:pPr>
                <a:r>
                  <a:rPr lang="en-US" sz="2400" i="1" dirty="0">
                    <a:solidFill>
                      <a:srgbClr val="002060"/>
                    </a:solidFill>
                  </a:rPr>
                  <a:t>Example: Find the rms value of the shown current.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𝑟𝑚</m:t>
                        </m:r>
                        <m:r>
                          <a:rPr lang="en-US" sz="2400" i="1" dirty="0" err="1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𝑠</m:t>
                        </m:r>
                      </m:sub>
                    </m:sSub>
                    <m:r>
                      <a:rPr lang="en-US" sz="24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𝐴𝑣𝑒𝑟𝑎𝑔𝑒</m:t>
                        </m:r>
                        <m:r>
                          <a:rPr lang="en-US" sz="24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𝑜𝑓</m:t>
                        </m:r>
                        <m:r>
                          <a:rPr lang="en-US" sz="24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sSup>
                          <m:sSupPr>
                            <m:ctrlPr>
                              <a:rPr lang="en-US" sz="24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𝑖</m:t>
                            </m:r>
                          </m:e>
                          <m:sup>
                            <m:r>
                              <a:rPr lang="en-US" sz="24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n-US" sz="24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400" b="0" dirty="0">
                    <a:solidFill>
                      <a:srgbClr val="002060"/>
                    </a:solidFill>
                  </a:rPr>
                  <a:t> 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sz="24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𝐴𝑣𝑒𝑟𝑎𝑔𝑒</m:t>
                        </m:r>
                        <m:r>
                          <a:rPr lang="en-US" sz="24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𝑜𝑓</m:t>
                        </m:r>
                        <m:r>
                          <a:rPr lang="en-US" sz="24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sSup>
                          <m:sSupPr>
                            <m:ctrlPr>
                              <a:rPr lang="en-US" sz="24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  <m:sup>
                            <m:r>
                              <a:rPr lang="en-US" sz="24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en-US" sz="2400" b="0" i="1" dirty="0">
                  <a:solidFill>
                    <a:srgbClr val="002060"/>
                  </a:solidFill>
                  <a:latin typeface="Cambria Math" panose="02040503050406030204" pitchFamily="18" charset="0"/>
                </a:endParaRP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US" sz="24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b="0" i="1" dirty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sz="24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5</m:t>
                            </m:r>
                          </m:e>
                          <m:sup>
                            <m:r>
                              <a:rPr lang="en-US" sz="2400" b="0" i="1" dirty="0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  <m:r>
                      <a:rPr lang="en-US" sz="24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=5 </m:t>
                    </m:r>
                    <m:r>
                      <a:rPr lang="en-US" sz="2400" b="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  <a:p>
                <a:pPr marL="0" indent="0"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81514" y="1326996"/>
                <a:ext cx="10628971" cy="5043215"/>
              </a:xfrm>
              <a:blipFill>
                <a:blip r:embed="rId3"/>
                <a:stretch>
                  <a:fillRect l="-860" t="-1693" r="-1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90ACDB60-D1FC-402F-86C3-D7A24B3515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506415" y="2750428"/>
            <a:ext cx="4238605" cy="167660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9A26BBD3-ED66-4758-ADC8-34D553A0B4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7315200" y="4731556"/>
            <a:ext cx="4429820" cy="16896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71286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53041-E05F-419D-B19D-C51E6CE93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1870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RMS Voltages and Currents—Examples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781514" y="1326996"/>
                <a:ext cx="10628971" cy="504321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i="1" dirty="0">
                    <a:solidFill>
                      <a:srgbClr val="002060"/>
                    </a:solidFill>
                  </a:rPr>
                  <a:t>Example: Find the rms value of the DC voltage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=5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e>
                    </m:func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+3 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𝑟𝑚𝑠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𝐴𝑣𝑒𝑟𝑎𝑔𝑒</m:t>
                        </m:r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𝑜𝑓</m:t>
                        </m:r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 (</m:t>
                        </m:r>
                        <m:sSup>
                          <m:sSupPr>
                            <m:ctrlP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5</m:t>
                            </m:r>
                            <m:func>
                              <m:funcPr>
                                <m:ctrlPr>
                                  <a:rPr lang="en-US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uncPr>
                              <m:fName>
                                <m:r>
                                  <m:rPr>
                                    <m:sty m:val="p"/>
                                  </m:rPr>
                                  <a:rPr lang="en-US" sz="2400" b="0" i="0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cos</m:t>
                                </m:r>
                              </m:fName>
                              <m:e>
                                <m:d>
                                  <m:dPr>
                                    <m:ctrlPr>
                                      <a:rPr lang="en-US" sz="2400" b="0" i="1" smtClean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i="1" smtClean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𝜔</m:t>
                                    </m:r>
                                    <m:r>
                                      <a:rPr lang="en-US" sz="2400" b="0" i="1" smtClean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𝑡</m:t>
                                    </m:r>
                                  </m:e>
                                </m:d>
                              </m:e>
                            </m:func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+3)</m:t>
                            </m:r>
                          </m:e>
                          <m:sup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en-US" sz="2400" i="1" dirty="0">
                  <a:solidFill>
                    <a:srgbClr val="002060"/>
                  </a:solidFill>
                </a:endParaRPr>
              </a:p>
              <a:p>
                <a:pPr marL="0" indent="0">
                  <a:lnSpc>
                    <a:spcPct val="15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206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𝐴𝑣𝑒𝑟𝑎𝑔𝑒</m:t>
                          </m:r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𝑜𝑓</m:t>
                          </m:r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 25</m:t>
                          </m:r>
                          <m:sSup>
                            <m:sSupPr>
                              <m:ctrlP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pPr>
                            <m:e>
                              <m:func>
                                <m:funcPr>
                                  <m:ctrlPr>
                                    <a:rPr lang="en-US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uncPr>
                                <m:fName>
                                  <m:r>
                                    <a:rPr lang="en-US" sz="2400" b="0" i="0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(</m:t>
                                  </m:r>
                                  <m:r>
                                    <m:rPr>
                                      <m:sty m:val="p"/>
                                    </m:rPr>
                                    <a:rPr lang="en-US" sz="2400" b="0" i="0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cos</m:t>
                                  </m:r>
                                </m:fName>
                                <m:e>
                                  <m:d>
                                    <m:dPr>
                                      <m:ctrlPr>
                                        <a:rPr lang="en-US" sz="2400" b="0" i="1" smtClean="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𝜔</m:t>
                                      </m:r>
                                      <m:r>
                                        <a:rPr lang="en-US" sz="2400" b="0" i="1" smtClean="0">
                                          <a:solidFill>
                                            <a:srgbClr val="00206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𝑡</m:t>
                                      </m:r>
                                    </m:e>
                                  </m:d>
                                  <m:r>
                                    <a:rPr lang="en-US" sz="2400" b="0" i="1" smtClean="0">
                                      <a:solidFill>
                                        <a:srgbClr val="002060"/>
                                      </a:solidFill>
                                      <a:latin typeface="Cambria Math" panose="02040503050406030204" pitchFamily="18" charset="0"/>
                                    </a:rPr>
                                    <m:t>)</m:t>
                                  </m:r>
                                </m:e>
                              </m:func>
                            </m:e>
                            <m:sup>
                              <m:r>
                                <a:rPr lang="en-US" sz="2400" b="0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sup>
                          </m:sSup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+9+30</m:t>
                          </m:r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⁡(</m:t>
                          </m:r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𝜔</m:t>
                          </m:r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400" b="0" i="1" smtClean="0">
                              <a:solidFill>
                                <a:srgbClr val="00206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rad>
                    </m:oMath>
                  </m:oMathPara>
                </a14:m>
                <a:endParaRPr lang="en-US" sz="2400" b="0" i="1" dirty="0">
                  <a:solidFill>
                    <a:srgbClr val="002060"/>
                  </a:solidFill>
                </a:endParaRPr>
              </a:p>
              <a:p>
                <a:pPr marL="0" indent="0" algn="ctr">
                  <a:lnSpc>
                    <a:spcPct val="100000"/>
                  </a:lnSpc>
                  <a:buNone/>
                </a:pP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radPr>
                      <m:deg/>
                      <m:e>
                        <m:f>
                          <m:fPr>
                            <m:ctrlP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25</m:t>
                            </m:r>
                          </m:num>
                          <m:den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+9+0</m:t>
                        </m:r>
                      </m:e>
                    </m:rad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=4.63 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  <a:p>
                <a:pPr marL="0" indent="0"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781514" y="1326996"/>
                <a:ext cx="10628971" cy="5043215"/>
              </a:xfrm>
              <a:blipFill>
                <a:blip r:embed="rId3"/>
                <a:stretch>
                  <a:fillRect l="-860" t="-16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01687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53041-E05F-419D-B19D-C51E6CE93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1870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Instantaneous Power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49659"/>
                <a:ext cx="10515600" cy="4727304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/>
                  <a:t>The </a:t>
                </a:r>
                <a:r>
                  <a:rPr lang="en-US" sz="2400" dirty="0">
                    <a:solidFill>
                      <a:srgbClr val="C00000"/>
                    </a:solidFill>
                  </a:rPr>
                  <a:t>instantaneous power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is the power at time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</m:oMath>
                </a14:m>
                <a:r>
                  <a:rPr lang="en-US" sz="2400" dirty="0"/>
                  <a:t>.</a:t>
                </a:r>
              </a:p>
              <a:p>
                <a:r>
                  <a:rPr lang="en-US" sz="2400" dirty="0"/>
                  <a:t>It is calculated the same way as for DC circuits: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𝑣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𝑖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)</m:t>
                      </m:r>
                    </m:oMath>
                  </m:oMathPara>
                </a14:m>
                <a:endParaRPr lang="en-US" sz="2400" dirty="0">
                  <a:solidFill>
                    <a:srgbClr val="C00000"/>
                  </a:solidFill>
                </a:endParaRPr>
              </a:p>
              <a:p>
                <a:r>
                  <a:rPr lang="en-US" sz="2400" dirty="0"/>
                  <a:t>In the figure, since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enters the component at the terminal</a:t>
                </a:r>
              </a:p>
              <a:p>
                <a:pPr marL="0" indent="234950">
                  <a:buNone/>
                </a:pPr>
                <a:r>
                  <a:rPr lang="en-US" sz="2400" dirty="0"/>
                  <a:t>where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has the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2400" dirty="0"/>
                  <a:t> sign,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𝑣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is </a:t>
                </a:r>
                <a:r>
                  <a:rPr lang="en-US" sz="2400" i="1" dirty="0">
                    <a:solidFill>
                      <a:srgbClr val="C00000"/>
                    </a:solidFill>
                  </a:rPr>
                  <a:t>absorbed</a:t>
                </a:r>
                <a:r>
                  <a:rPr lang="en-US" sz="2400" dirty="0"/>
                  <a:t> power.</a:t>
                </a:r>
              </a:p>
              <a:p>
                <a:r>
                  <a:rPr lang="en-US" sz="2400" dirty="0"/>
                  <a:t>In the figure, the generated power is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𝑣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.</a:t>
                </a:r>
              </a:p>
              <a:p>
                <a:pPr marL="0" indent="0">
                  <a:buNone/>
                </a:pPr>
                <a:r>
                  <a:rPr lang="en-US" sz="2400" dirty="0"/>
                  <a:t>___________________________________________________________________</a:t>
                </a:r>
              </a:p>
              <a:p>
                <a:pPr marL="0" indent="0">
                  <a:buNone/>
                </a:pPr>
                <a:r>
                  <a:rPr lang="en-US" sz="2400" i="1" dirty="0">
                    <a:solidFill>
                      <a:srgbClr val="00B050"/>
                    </a:solidFill>
                  </a:rPr>
                  <a:t>Example: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=30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𝑐𝑜𝑠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e>
                    </m:func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=10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𝑐𝑜𝑠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30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∘</m:t>
                                </m:r>
                              </m:sup>
                            </m:sSup>
                          </m:e>
                        </m:d>
                      </m:e>
                    </m:func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 </a:t>
                </a:r>
              </a:p>
              <a:p>
                <a:pPr marL="0" indent="0">
                  <a:buNone/>
                </a:pPr>
                <a:r>
                  <a:rPr lang="en-US" sz="2400" i="1" dirty="0">
                    <a:solidFill>
                      <a:srgbClr val="002060"/>
                    </a:solidFill>
                  </a:rPr>
                  <a:t>If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=400 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𝑟𝑎𝑑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, then the absorbed power at time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=1.2 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 is</a:t>
                </a:r>
              </a:p>
              <a:p>
                <a:pPr marL="0" indent="0" algn="r">
                  <a:buNone/>
                </a:pP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1.2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=30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𝑐𝑜𝑠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400⋅1.2</m:t>
                            </m:r>
                          </m:e>
                        </m:d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⋅10</m:t>
                        </m:r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𝑐𝑜𝑠</m:t>
                        </m:r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002060"/>
                                </a:solidFill>
                                <a:latin typeface="Cambria Math" panose="02040503050406030204" pitchFamily="18" charset="0"/>
                              </a:rPr>
                              <m:t>400⋅1.2+</m:t>
                            </m:r>
                            <m:f>
                              <m:fPr>
                                <m:ctrlPr>
                                  <a:rPr lang="en-US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𝜋</m:t>
                                </m:r>
                              </m:num>
                              <m:den>
                                <m:r>
                                  <a:rPr lang="en-US" sz="2400" b="0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</a:rPr>
                                  <m:t>6</m:t>
                                </m:r>
                              </m:den>
                            </m:f>
                          </m:e>
                        </m:d>
                      </m:e>
                    </m:func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=234 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𝑊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49659"/>
                <a:ext cx="10515600" cy="4727304"/>
              </a:xfrm>
              <a:blipFill>
                <a:blip r:embed="rId3"/>
                <a:stretch>
                  <a:fillRect l="-928" t="-1806" r="-87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 descr="A picture containing clock, drawing&#10;&#10;Description automatically generated">
            <a:extLst>
              <a:ext uri="{FF2B5EF4-FFF2-40B4-BE49-F238E27FC236}">
                <a16:creationId xmlns:a16="http://schemas.microsoft.com/office/drawing/2014/main" id="{C5EF4479-EACA-4D0B-B71B-49229893D7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670362" y="922532"/>
            <a:ext cx="1157472" cy="2484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88985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53041-E05F-419D-B19D-C51E6CE93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1870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Instantaneous Power—Example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49659"/>
                <a:ext cx="10515600" cy="4727304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i="1" dirty="0">
                    <a:solidFill>
                      <a:srgbClr val="00B050"/>
                    </a:solidFill>
                  </a:rPr>
                  <a:t>Example: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=10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𝑐𝑜𝑠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2400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30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solidFill>
                                      <a:srgbClr val="00B050"/>
                                    </a:solidFill>
                                    <a:latin typeface="Cambria Math" panose="02040503050406030204" pitchFamily="18" charset="0"/>
                                  </a:rPr>
                                  <m:t>∘</m:t>
                                </m:r>
                              </m:sup>
                            </m:sSup>
                          </m:e>
                        </m:d>
                      </m:e>
                    </m:func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i="1" dirty="0">
                    <a:solidFill>
                      <a:srgbClr val="00B050"/>
                    </a:solidFill>
                  </a:rPr>
                  <a:t>. Find the instantaneous generated power at time t = 2 s. Assume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=500 </m:t>
                    </m:r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𝑟𝑎𝑑</m:t>
                    </m:r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sz="2400" i="1" dirty="0">
                    <a:solidFill>
                      <a:srgbClr val="00B050"/>
                    </a:solidFill>
                  </a:rPr>
                  <a:t>.</a:t>
                </a:r>
              </a:p>
              <a:p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𝑽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𝒁𝑰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, where the minus sign is due to the fact that</a:t>
                </a:r>
              </a:p>
              <a:p>
                <a:pPr marL="0" indent="234950">
                  <a:buNone/>
                </a:pP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4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 enters the component at the terminal where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400" i="1" dirty="0">
                  <a:solidFill>
                    <a:srgbClr val="002060"/>
                  </a:solidFill>
                </a:endParaRPr>
              </a:p>
              <a:p>
                <a:pPr marL="0" indent="234950">
                  <a:buNone/>
                </a:pPr>
                <a:r>
                  <a:rPr lang="en-US" sz="2400" i="1" dirty="0">
                    <a:solidFill>
                      <a:srgbClr val="002060"/>
                    </a:solidFill>
                  </a:rPr>
                  <a:t>has the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 sign. </a:t>
                </a:r>
              </a:p>
              <a:p>
                <a14:m>
                  <m:oMath xmlns:m="http://schemas.openxmlformats.org/officeDocument/2006/math"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𝑽</m:t>
                    </m:r>
                    <m:r>
                      <a:rPr lang="en-US" sz="2400" b="1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30∠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20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⋅10∠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30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=300∠−</m:t>
                    </m:r>
                    <m:sSup>
                      <m:sSup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130</m:t>
                        </m:r>
                      </m:e>
                      <m:sup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∘</m:t>
                        </m:r>
                      </m:sup>
                    </m:sSup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⇒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=300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sz="24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130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∘</m:t>
                                </m:r>
                              </m:sup>
                            </m:sSup>
                          </m:e>
                        </m:d>
                      </m:e>
                    </m:func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The absorbed power is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The minus sign is because 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4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i="1" dirty="0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 enters the component at the terminal where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400" i="1" dirty="0">
                  <a:solidFill>
                    <a:srgbClr val="002060"/>
                  </a:solidFill>
                </a:endParaRPr>
              </a:p>
              <a:p>
                <a:pPr marL="0" indent="234950">
                  <a:buNone/>
                </a:pPr>
                <a:r>
                  <a:rPr lang="en-US" sz="2400" i="1" dirty="0">
                    <a:solidFill>
                      <a:srgbClr val="002060"/>
                    </a:solidFill>
                  </a:rPr>
                  <a:t>has the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−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 sign. </a:t>
                </a:r>
              </a:p>
              <a:p>
                <a:endParaRPr lang="en-US" sz="2400" i="1" dirty="0">
                  <a:solidFill>
                    <a:srgbClr val="002060"/>
                  </a:solidFill>
                </a:endParaRPr>
              </a:p>
              <a:p>
                <a:pPr marL="0" indent="0"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49659"/>
                <a:ext cx="10515600" cy="4727304"/>
              </a:xfrm>
              <a:blipFill>
                <a:blip r:embed="rId3"/>
                <a:stretch>
                  <a:fillRect l="-928" t="-18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2F8CC187-7AFF-4DE5-8C68-BC0948EAD3C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8441472" y="2161126"/>
            <a:ext cx="2912327" cy="12221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372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53041-E05F-419D-B19D-C51E6CE93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1870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Instantaneous Power—Example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449659"/>
                <a:ext cx="10515600" cy="4727304"/>
              </a:xfrm>
            </p:spPr>
            <p:txBody>
              <a:bodyPr>
                <a:normAutofit/>
              </a:bodyPr>
              <a:lstStyle/>
              <a:p>
                <a:r>
                  <a:rPr lang="en-US" sz="2400" i="1" dirty="0">
                    <a:solidFill>
                      <a:srgbClr val="002060"/>
                    </a:solidFill>
                  </a:rPr>
                  <a:t>The absorbed power is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𝑣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𝑖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The generated power is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</m:oMath>
                </a14:m>
                <a:r>
                  <a:rPr lang="en-US" sz="2400" b="0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300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p>
                              <m:sSupPr>
                                <m:ctrlPr>
                                  <a:rPr lang="en-US" sz="24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130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∘</m:t>
                                </m:r>
                              </m:sup>
                            </m:sSup>
                          </m:e>
                        </m:d>
                      </m:e>
                    </m:func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⋅10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+</m:t>
                            </m:r>
                            <m:sSup>
                              <m:sSupPr>
                                <m:ctrlPr>
                                  <a:rPr lang="en-US" sz="24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sz="24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30</m:t>
                                </m:r>
                              </m:e>
                              <m:sup>
                                <m:r>
                                  <a:rPr lang="en-US" sz="24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∘</m:t>
                                </m:r>
                              </m:sup>
                            </m:sSup>
                          </m:e>
                        </m:d>
                      </m:e>
                    </m:func>
                  </m:oMath>
                </a14:m>
                <a:endParaRPr lang="en-US" sz="2400" i="1" dirty="0">
                  <a:solidFill>
                    <a:srgbClr val="002060"/>
                  </a:solidFill>
                </a:endParaRP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Substituting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=2 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 and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=500 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𝑟𝑎𝑑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sz="2400" b="0" i="1" smtClean="0">
                        <a:solidFill>
                          <a:srgbClr val="002060"/>
                        </a:solidFill>
                        <a:latin typeface="Cambria Math" panose="02040503050406030204" pitchFamily="18" charset="0"/>
                      </a:rPr>
                      <m:t>𝑠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,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−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=3000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500⋅2−</m:t>
                              </m:r>
                              <m:sSup>
                                <m:sSupPr>
                                  <m:ctrlP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130</m:t>
                                  </m:r>
                                </m:e>
                                <m:sup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∘</m:t>
                                  </m:r>
                                </m:sup>
                              </m:sSup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⋅</m:t>
                              </m:r>
                              <m:f>
                                <m:fPr>
                                  <m:ctrlP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sSup>
                                    <m:sSupPr>
                                      <m:ctrlPr>
                                        <a:rPr lang="en-US" sz="24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pPr>
                                    <m:e>
                                      <m:r>
                                        <a:rPr lang="en-US" sz="24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180</m:t>
                                      </m:r>
                                    </m:e>
                                    <m:sup>
                                      <m:r>
                                        <a:rPr lang="en-US" sz="2400" b="0" i="1" smtClean="0">
                                          <a:solidFill>
                                            <a:srgbClr val="0070C0"/>
                                          </a:solidFill>
                                          <a:latin typeface="Cambria Math" panose="02040503050406030204" pitchFamily="18" charset="0"/>
                                        </a:rPr>
                                        <m:t>∘</m:t>
                                      </m:r>
                                    </m:sup>
                                  </m:sSup>
                                </m:den>
                              </m:f>
                            </m:e>
                          </m:d>
                        </m:e>
                      </m:func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500⋅2+</m:t>
                              </m:r>
                              <m:f>
                                <m:fPr>
                                  <m:ctrlP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𝜋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6</m:t>
                                  </m:r>
                                </m:den>
                              </m:f>
                            </m:e>
                          </m:d>
                        </m:e>
                      </m:func>
                    </m:oMath>
                  </m:oMathPara>
                </a14:m>
                <a:endParaRPr lang="en-US" sz="2400" i="1" dirty="0">
                  <a:solidFill>
                    <a:srgbClr val="002060"/>
                  </a:solidFill>
                </a:endParaRP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Therefore, the generated power is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𝑝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𝑔</m:t>
                        </m:r>
                      </m:sub>
                    </m:sSub>
                    <m:d>
                      <m:d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=60 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𝑊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  <a:p>
                <a:r>
                  <a:rPr lang="en-US" sz="2400" i="1" dirty="0">
                    <a:solidFill>
                      <a:srgbClr val="002060"/>
                    </a:solidFill>
                  </a:rPr>
                  <a:t>In other words, the absorbed power is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=−60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𝑊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449659"/>
                <a:ext cx="10515600" cy="4727304"/>
              </a:xfrm>
              <a:blipFill>
                <a:blip r:embed="rId3"/>
                <a:stretch>
                  <a:fillRect l="-812" t="-180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57890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53041-E05F-419D-B19D-C51E6CE93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1870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Instantaneous Power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3007067"/>
                <a:ext cx="10515600" cy="3169895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/>
                  <a:t>For components with multiple terminals, the absorbed instantaneous power is 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C0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𝑘</m:t>
                          </m:r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=0</m:t>
                          </m:r>
                        </m:sub>
                        <m:sup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𝑛</m:t>
                          </m:r>
                        </m:sup>
                        <m:e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𝑣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𝑖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C00000"/>
                                  </a:solidFill>
                                  <a:latin typeface="Cambria Math" panose="02040503050406030204" pitchFamily="18" charset="0"/>
                                </a:rPr>
                                <m:t>𝑘</m:t>
                              </m:r>
                            </m:sub>
                          </m:sSub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(</m:t>
                          </m:r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400" b="0" i="1" smtClean="0">
                              <a:solidFill>
                                <a:srgbClr val="C00000"/>
                              </a:solidFill>
                              <a:latin typeface="Cambria Math" panose="02040503050406030204" pitchFamily="18" charset="0"/>
                            </a:rPr>
                            <m:t>)</m:t>
                          </m:r>
                        </m:e>
                      </m:nary>
                    </m:oMath>
                  </m:oMathPara>
                </a14:m>
                <a:endParaRPr lang="en-US" sz="2400" dirty="0"/>
              </a:p>
              <a:p>
                <a:r>
                  <a:rPr lang="en-US" sz="2400" dirty="0"/>
                  <a:t>The product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has the plus sign when the current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sz="2400" dirty="0"/>
                  <a:t> enters the component at the terminal where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</m:oMath>
                </a14:m>
                <a:r>
                  <a:rPr lang="en-US" sz="2400" dirty="0"/>
                  <a:t> has the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sz="2400" dirty="0"/>
                  <a:t> sign.</a:t>
                </a:r>
              </a:p>
              <a:p>
                <a:r>
                  <a:rPr lang="en-US" sz="2400" dirty="0"/>
                  <a:t>Note that all voltages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𝑘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are with respect to the </a:t>
                </a:r>
                <a:r>
                  <a:rPr lang="en-US" sz="2400" i="1" dirty="0"/>
                  <a:t>same</a:t>
                </a:r>
                <a:r>
                  <a:rPr lang="en-US" sz="2400" dirty="0"/>
                  <a:t> GND reference.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3007067"/>
                <a:ext cx="10515600" cy="3169895"/>
              </a:xfrm>
              <a:blipFill>
                <a:blip r:embed="rId3"/>
                <a:stretch>
                  <a:fillRect l="-812" t="-269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Picture 4">
            <a:extLst>
              <a:ext uri="{FF2B5EF4-FFF2-40B4-BE49-F238E27FC236}">
                <a16:creationId xmlns:a16="http://schemas.microsoft.com/office/drawing/2014/main" id="{C5EF4479-EACA-4D0B-B71B-49229893D7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5658296" y="539783"/>
            <a:ext cx="6183258" cy="2467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3779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C5EF4479-EACA-4D0B-B71B-49229893D7E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400804" y="1326996"/>
            <a:ext cx="1952996" cy="246728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E053041-E05F-419D-B19D-C51E6CE93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1870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Instantaneous Power—Example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26996"/>
                <a:ext cx="10515600" cy="5043215"/>
              </a:xfrm>
            </p:spPr>
            <p:txBody>
              <a:bodyPr>
                <a:normAutofit/>
              </a:bodyPr>
              <a:lstStyle/>
              <a:p>
                <a:pPr marL="0" indent="0">
                  <a:buNone/>
                </a:pPr>
                <a:r>
                  <a:rPr lang="en-US" sz="2400" i="1" dirty="0">
                    <a:solidFill>
                      <a:srgbClr val="002060"/>
                    </a:solidFill>
                  </a:rPr>
                  <a:t>Example: The component shown in the figure is a bipolar transistor</a:t>
                </a:r>
              </a:p>
              <a:p>
                <a:pPr marL="0" indent="0">
                  <a:buNone/>
                </a:pPr>
                <a:r>
                  <a:rPr lang="en-US" sz="2400" i="1" dirty="0">
                    <a:solidFill>
                      <a:srgbClr val="002060"/>
                    </a:solidFill>
                  </a:rPr>
                  <a:t>operating at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=1.04−0.502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𝑐𝑜𝑠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func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,</a:t>
                </a:r>
                <a:r>
                  <a:rPr lang="en-US" sz="2400" i="1" dirty="0"/>
                  <a:t> 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=40−20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𝑐𝑜𝑠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sz="2400" b="0" i="1" smtClean="0">
                                <a:solidFill>
                                  <a:srgbClr val="C0000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sz="2400" b="0" i="1" smtClean="0">
                            <a:solidFill>
                              <a:srgbClr val="C00000"/>
                            </a:solidFill>
                            <a:latin typeface="Cambria Math" panose="02040503050406030204" pitchFamily="18" charset="0"/>
                          </a:rPr>
                          <m:t>𝑚𝐴</m:t>
                        </m:r>
                      </m:e>
                    </m:func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,</a:t>
                </a:r>
                <a:r>
                  <a:rPr lang="en-US" sz="2400" i="1" dirty="0"/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b="0" i="1" dirty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𝐵𝐸</m:t>
                        </m:r>
                      </m:sub>
                    </m:sSub>
                    <m:r>
                      <a:rPr lang="en-US" sz="2400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=0.7 </m:t>
                    </m:r>
                    <m:r>
                      <a:rPr lang="en-US" sz="2400" b="0" i="1" dirty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, and</a:t>
                </a:r>
              </a:p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𝐸𝐶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=−5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a:rPr lang="en-US" sz="2400" b="0" i="1" smtClean="0">
                            <a:solidFill>
                              <a:srgbClr val="00B050"/>
                            </a:solidFill>
                            <a:latin typeface="Cambria Math" panose="02040503050406030204" pitchFamily="18" charset="0"/>
                          </a:rPr>
                          <m:t>𝑐𝑜𝑠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sz="2400" b="0" i="1" smtClean="0">
                                <a:solidFill>
                                  <a:srgbClr val="00B05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e>
                    </m:func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−10 </m:t>
                    </m:r>
                    <m:r>
                      <a:rPr lang="en-US" sz="2400" b="0" i="1" smtClean="0">
                        <a:solidFill>
                          <a:srgbClr val="00B050"/>
                        </a:solidFill>
                        <a:latin typeface="Cambria Math" panose="02040503050406030204" pitchFamily="18" charset="0"/>
                      </a:rPr>
                      <m:t>𝑉</m:t>
                    </m:r>
                  </m:oMath>
                </a14:m>
                <a:r>
                  <a:rPr lang="en-US" sz="2400" i="1" dirty="0"/>
                  <a:t>. </a:t>
                </a:r>
                <a:r>
                  <a:rPr lang="en-US" sz="2400" i="1" dirty="0">
                    <a:solidFill>
                      <a:srgbClr val="002060"/>
                    </a:solidFill>
                  </a:rPr>
                  <a:t>Find the dissipated power when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206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sub>
                    </m:sSub>
                  </m:oMath>
                </a14:m>
                <a:r>
                  <a:rPr lang="en-US" sz="2400" i="1" dirty="0">
                    <a:solidFill>
                      <a:srgbClr val="002060"/>
                    </a:solidFill>
                  </a:rPr>
                  <a:t> is </a:t>
                </a:r>
              </a:p>
              <a:p>
                <a:pPr marL="0" indent="0">
                  <a:buNone/>
                </a:pPr>
                <a:r>
                  <a:rPr lang="en-US" sz="2400" i="1" dirty="0">
                    <a:solidFill>
                      <a:srgbClr val="002060"/>
                    </a:solidFill>
                  </a:rPr>
                  <a:t>maximum.</a:t>
                </a:r>
              </a:p>
              <a:p>
                <a:r>
                  <a:rPr lang="en-US" sz="2400" i="1" dirty="0">
                    <a:solidFill>
                      <a:srgbClr val="7030A0"/>
                    </a:solidFill>
                  </a:rPr>
                  <a:t>Using the lower terminal as a reference, the instantaneous power is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𝐵𝐸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sub>
                    </m:sSub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𝐸𝐶</m:t>
                        </m:r>
                      </m:sub>
                    </m:sSub>
                  </m:oMath>
                </a14:m>
                <a:r>
                  <a:rPr lang="en-US" sz="2400" i="1" dirty="0">
                    <a:solidFill>
                      <a:srgbClr val="7030A0"/>
                    </a:solidFill>
                  </a:rPr>
                  <a:t>.</a:t>
                </a:r>
              </a:p>
              <a:p>
                <a:r>
                  <a:rPr lang="en-US" sz="2400" i="1" dirty="0">
                    <a:solidFill>
                      <a:srgbClr val="7030A0"/>
                    </a:solidFill>
                  </a:rPr>
                  <a:t> By KCL,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𝐶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−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𝐵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=1−0.5</m:t>
                    </m:r>
                    <m:func>
                      <m:func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e>
                    </m:func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sz="2400" i="1" dirty="0">
                    <a:solidFill>
                      <a:srgbClr val="7030A0"/>
                    </a:solidFill>
                  </a:rPr>
                  <a:t>.</a:t>
                </a:r>
              </a:p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𝐸</m:t>
                        </m:r>
                      </m:sub>
                    </m:sSub>
                  </m:oMath>
                </a14:m>
                <a:r>
                  <a:rPr lang="en-US" sz="2400" i="1" dirty="0">
                    <a:solidFill>
                      <a:srgbClr val="7030A0"/>
                    </a:solidFill>
                  </a:rPr>
                  <a:t> is maximum when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𝜔</m:t>
                            </m:r>
                            <m:r>
                              <a:rPr lang="en-US" sz="2400" b="0" i="1" smtClean="0">
                                <a:solidFill>
                                  <a:srgbClr val="7030A0"/>
                                </a:solidFill>
                                <a:latin typeface="Cambria Math" panose="02040503050406030204" pitchFamily="18" charset="0"/>
                              </a:rPr>
                              <m:t>𝑡</m:t>
                            </m:r>
                          </m:e>
                        </m:d>
                      </m:e>
                    </m:func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=−1</m:t>
                    </m:r>
                  </m:oMath>
                </a14:m>
                <a:r>
                  <a:rPr lang="en-US" sz="2400" i="1" dirty="0">
                    <a:solidFill>
                      <a:srgbClr val="7030A0"/>
                    </a:solidFill>
                  </a:rPr>
                  <a:t>, which results in an absorbed power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=0.06⋅0.7−1.5</m:t>
                    </m:r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⋅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7030A0"/>
                            </a:solidFill>
                            <a:latin typeface="Cambria Math" panose="02040503050406030204" pitchFamily="18" charset="0"/>
                          </a:rPr>
                          <m:t>−5</m:t>
                        </m:r>
                      </m:e>
                    </m:d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7.54 </m:t>
                    </m:r>
                    <m:r>
                      <a:rPr lang="en-US" sz="2400" b="0" i="1" smtClean="0">
                        <a:solidFill>
                          <a:srgbClr val="C00000"/>
                        </a:solidFill>
                        <a:latin typeface="Cambria Math" panose="02040503050406030204" pitchFamily="18" charset="0"/>
                      </a:rPr>
                      <m:t>𝑊</m:t>
                    </m:r>
                  </m:oMath>
                </a14:m>
                <a:r>
                  <a:rPr lang="en-US" sz="2400" i="1" dirty="0">
                    <a:solidFill>
                      <a:srgbClr val="7030A0"/>
                    </a:solidFill>
                  </a:rPr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26996"/>
                <a:ext cx="10515600" cy="5043215"/>
              </a:xfrm>
              <a:blipFill>
                <a:blip r:embed="rId4"/>
                <a:stretch>
                  <a:fillRect l="-928" t="-1693" b="-1572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7383755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53041-E05F-419D-B19D-C51E6CE93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1870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Average Power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26996"/>
                <a:ext cx="10515600" cy="5043215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/>
                  <a:t>Assuming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𝑣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cos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and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𝑖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cos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, the instantaneous power is:</a:t>
                </a:r>
              </a:p>
              <a:p>
                <a:pPr marL="0" indent="0" algn="ctr">
                  <a:lnSpc>
                    <a:spcPct val="100000"/>
                  </a:lnSpc>
                  <a:buNone/>
                </a:pP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cos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b="0" dirty="0">
                    <a:solidFill>
                      <a:srgbClr val="0070C0"/>
                    </a:solidFill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m:rPr>
                        <m:sty m:val="p"/>
                      </m:rPr>
                      <a:rPr lang="en-US" sz="2400" b="0" i="0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cos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400" dirty="0">
                  <a:solidFill>
                    <a:srgbClr val="0070C0"/>
                  </a:solidFill>
                </a:endParaRPr>
              </a:p>
              <a:p>
                <a:pPr>
                  <a:lnSpc>
                    <a:spcPct val="100000"/>
                  </a:lnSpc>
                </a:pPr>
                <a:r>
                  <a:rPr lang="en-US" sz="2400" dirty="0">
                    <a:solidFill>
                      <a:schemeClr val="tx1"/>
                    </a:solidFill>
                  </a:rPr>
                  <a:t>Applying the formula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</m:d>
                      </m:e>
                    </m:func>
                    <m:func>
                      <m:func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</m:e>
                    </m:func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func>
                      <m:func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𝑥</m:t>
                            </m:r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n-US" sz="2400" b="0" i="1" smtClean="0">
                                <a:solidFill>
                                  <a:schemeClr val="tx1"/>
                                </a:solidFill>
                                <a:latin typeface="Cambria Math" panose="02040503050406030204" pitchFamily="18" charset="0"/>
                              </a:rPr>
                              <m:t>𝑦</m:t>
                            </m:r>
                          </m:e>
                        </m:d>
                      </m:e>
                    </m:func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sz="2400" b="0" i="1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r>
                      <m:rPr>
                        <m:sty m:val="p"/>
                      </m:rPr>
                      <a:rPr lang="en-US" sz="2400" b="0" i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cos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</a:rPr>
                  <a:t>:</a:t>
                </a:r>
              </a:p>
              <a:p>
                <a:pPr marL="0" indent="0" algn="ctr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(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)=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𝛼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𝛼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𝛼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𝛼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</m:oMath>
                  </m:oMathPara>
                </a14:m>
                <a:endParaRPr lang="en-US" sz="2400" dirty="0"/>
              </a:p>
              <a:p>
                <a:pPr>
                  <a:lnSpc>
                    <a:spcPct val="100000"/>
                  </a:lnSpc>
                </a:pPr>
                <a:r>
                  <a:rPr lang="en-US" sz="2400" dirty="0"/>
                  <a:t>We could write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as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𝑝</m:t>
                      </m:r>
                      <m:d>
                        <m:d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𝑡</m:t>
                          </m:r>
                        </m:e>
                      </m:d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+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𝜔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𝛼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𝛼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</m:oMath>
                  </m:oMathPara>
                </a14:m>
                <a:endParaRPr lang="en-US" sz="2400" dirty="0"/>
              </a:p>
              <a:p>
                <a:pPr marL="0" indent="234950">
                  <a:lnSpc>
                    <a:spcPct val="100000"/>
                  </a:lnSpc>
                  <a:buNone/>
                </a:pPr>
                <a:r>
                  <a:rPr lang="en-US" sz="2400" dirty="0"/>
                  <a:t>where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𝑃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  <m:sSub>
                          <m:sSubPr>
                            <m:ctrlP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𝐼</m:t>
                            </m:r>
                          </m:e>
                          <m:sub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𝑚</m:t>
                            </m:r>
                          </m:sub>
                        </m:sSub>
                      </m:num>
                      <m:den>
                        <m: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  <m:func>
                      <m:funcPr>
                        <m:ctrlPr>
                          <a:rPr lang="en-US" sz="2400" b="0" i="1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</m:ctrlPr>
                      </m:funcPr>
                      <m:fName>
                        <m:r>
                          <m:rPr>
                            <m:sty m:val="p"/>
                          </m:rPr>
                          <a:rPr lang="en-US" sz="2400" b="0" i="0" smtClean="0">
                            <a:solidFill>
                              <a:srgbClr val="0070C0"/>
                            </a:solidFill>
                            <a:latin typeface="Cambria Math" panose="02040503050406030204" pitchFamily="18" charset="0"/>
                          </a:rPr>
                          <m:t>cos</m:t>
                        </m:r>
                      </m:fName>
                      <m:e>
                        <m:d>
                          <m:dPr>
                            <m:ctrlP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sSub>
                              <m:sSubPr>
                                <m:ctrlPr>
                                  <a:rPr lang="en-US" sz="24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𝛼</m:t>
                                </m:r>
                              </m:e>
                              <m:sub>
                                <m:r>
                                  <a:rPr lang="en-US" sz="24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𝑣</m:t>
                                </m:r>
                              </m:sub>
                            </m:sSub>
                            <m:r>
                              <a:rPr lang="en-US" sz="2400" b="0" i="1" smtClean="0">
                                <a:solidFill>
                                  <a:srgbClr val="0070C0"/>
                                </a:solidFill>
                                <a:latin typeface="Cambria Math" panose="02040503050406030204" pitchFamily="18" charset="0"/>
                              </a:rPr>
                              <m:t>−</m:t>
                            </m:r>
                            <m:sSub>
                              <m:sSubPr>
                                <m:ctrlPr>
                                  <a:rPr lang="en-US" sz="24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sz="24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𝛼</m:t>
                                </m:r>
                              </m:e>
                              <m:sub>
                                <m:r>
                                  <a:rPr lang="en-US" sz="2400" b="0" i="1" smtClean="0">
                                    <a:solidFill>
                                      <a:srgbClr val="0070C0"/>
                                    </a:solidFill>
                                    <a:latin typeface="Cambria Math" panose="02040503050406030204" pitchFamily="18" charset="0"/>
                                  </a:rPr>
                                  <m:t>𝑖</m:t>
                                </m:r>
                              </m:sub>
                            </m:sSub>
                          </m:e>
                        </m:d>
                      </m:e>
                    </m:func>
                  </m:oMath>
                </a14:m>
                <a:r>
                  <a:rPr lang="en-US" sz="2400" dirty="0"/>
                  <a:t> is the average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𝑝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</m:oMath>
                </a14:m>
                <a:r>
                  <a:rPr lang="en-US" sz="2400" dirty="0"/>
                  <a:t> and is called </a:t>
                </a:r>
                <a:r>
                  <a:rPr lang="en-US" sz="2400" dirty="0">
                    <a:solidFill>
                      <a:srgbClr val="C00000"/>
                    </a:solidFill>
                  </a:rPr>
                  <a:t>average power</a:t>
                </a:r>
                <a:r>
                  <a:rPr lang="en-US" sz="2400" dirty="0"/>
                  <a:t>.</a:t>
                </a:r>
              </a:p>
              <a:p>
                <a:pPr marL="0" indent="234950">
                  <a:lnSpc>
                    <a:spcPct val="100000"/>
                  </a:lnSpc>
                  <a:buNone/>
                </a:pPr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26996"/>
                <a:ext cx="10515600" cy="5043215"/>
              </a:xfrm>
              <a:blipFill>
                <a:blip r:embed="rId3"/>
                <a:stretch>
                  <a:fillRect l="-812" t="-16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1812197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53041-E05F-419D-B19D-C51E6CE93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1870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Average Power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26996"/>
                <a:ext cx="10515600" cy="5043215"/>
              </a:xfrm>
            </p:spPr>
            <p:txBody>
              <a:bodyPr>
                <a:normAutofit/>
              </a:bodyPr>
              <a:lstStyle/>
              <a:p>
                <a:r>
                  <a:rPr lang="en-US" sz="2400" b="0" dirty="0"/>
                  <a:t>The instantaneous power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>
                    <a:solidFill>
                      <a:srgbClr val="0070C0"/>
                    </a:solidFill>
                  </a:rPr>
                  <a:t> </a:t>
                </a:r>
                <a:r>
                  <a:rPr lang="en-US" sz="2400" dirty="0"/>
                  <a:t>may have both positive and negative values.</a:t>
                </a:r>
              </a:p>
              <a:p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7030A0"/>
                        </a:solidFill>
                        <a:latin typeface="Cambria Math" panose="02040503050406030204" pitchFamily="18" charset="0"/>
                      </a:rPr>
                      <m:t>𝑃</m:t>
                    </m:r>
                  </m:oMath>
                </a14:m>
                <a:r>
                  <a:rPr lang="en-US" sz="2400" dirty="0"/>
                  <a:t> is its average of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𝑝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solidFill>
                          <a:srgbClr val="0070C0"/>
                        </a:solidFill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26996"/>
                <a:ext cx="10515600" cy="5043215"/>
              </a:xfrm>
              <a:blipFill>
                <a:blip r:embed="rId3"/>
                <a:stretch>
                  <a:fillRect l="-812" t="-16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>
            <a:extLst>
              <a:ext uri="{FF2B5EF4-FFF2-40B4-BE49-F238E27FC236}">
                <a16:creationId xmlns:a16="http://schemas.microsoft.com/office/drawing/2014/main" id="{B4A1983E-B617-499C-BB3A-9CCCDE23A6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1087" y="2288867"/>
            <a:ext cx="8808832" cy="44270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90988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53041-E05F-419D-B19D-C51E6CE937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961870"/>
          </a:xfrm>
        </p:spPr>
        <p:txBody>
          <a:bodyPr/>
          <a:lstStyle/>
          <a:p>
            <a:r>
              <a:rPr lang="en-US" dirty="0">
                <a:solidFill>
                  <a:srgbClr val="0070C0"/>
                </a:solidFill>
              </a:rPr>
              <a:t>Average Power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326996"/>
                <a:ext cx="10515600" cy="5043215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/>
                  <a:t>In the case of signals that are not periodic, the average power can be calculated with the formula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limLow>
                            <m:limLow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limLowPr>
                            <m:e>
                              <m:r>
                                <m:rPr>
                                  <m:sty m:val="p"/>
                                </m:rPr>
                                <a:rPr lang="en-US" sz="2400" b="0" i="0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lim</m:t>
                              </m:r>
                            </m:e>
                            <m:lim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→∞</m:t>
                              </m:r>
                            </m:lim>
                          </m:limLow>
                        </m:fName>
                        <m:e>
                          <m:f>
                            <m:f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num>
                            <m:den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</m:den>
                          </m:f>
                          <m:nary>
                            <m:nary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naryPr>
                            <m:sub>
                              <m:r>
                                <m:rPr>
                                  <m:brk m:alnAt="23"/>
                                </m:r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/2</m:t>
                              </m:r>
                            </m:sub>
                            <m:sup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𝑇</m:t>
                              </m:r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/2</m:t>
                              </m:r>
                            </m:sup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𝑝</m:t>
                              </m:r>
                              <m:d>
                                <m:dPr>
                                  <m:ctrlP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𝑡</m:t>
                                  </m:r>
                                </m:e>
                              </m:d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𝑑𝑡</m:t>
                              </m:r>
                            </m:e>
                          </m:nary>
                        </m:e>
                      </m:func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n-US" sz="2400" dirty="0"/>
              </a:p>
              <a:p>
                <a:r>
                  <a:rPr lang="en-US" sz="2400" dirty="0"/>
                  <a:t>In the case of periodic signals of period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𝑇</m:t>
                    </m:r>
                  </m:oMath>
                </a14:m>
                <a:r>
                  <a:rPr lang="en-US" sz="2400" dirty="0"/>
                  <a:t>, the formula can be simplified to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</m:den>
                      </m:f>
                      <m:nary>
                        <m:nary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/2</m:t>
                          </m:r>
                        </m:sub>
                        <m:sup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𝑇</m:t>
                          </m:r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/2</m:t>
                          </m:r>
                        </m:sup>
                        <m:e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𝑝</m:t>
                          </m:r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𝑡</m:t>
                              </m:r>
                            </m:e>
                          </m:d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𝑑𝑡</m:t>
                          </m:r>
                        </m:e>
                      </m:nary>
                    </m:oMath>
                  </m:oMathPara>
                </a14:m>
                <a:endParaRPr lang="en-US" sz="2400" dirty="0"/>
              </a:p>
              <a:p>
                <a:pPr>
                  <a:lnSpc>
                    <a:spcPct val="100000"/>
                  </a:lnSpc>
                </a:pPr>
                <a:r>
                  <a:rPr lang="en-US" sz="2400" dirty="0"/>
                  <a:t>We have shown that if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𝑣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cos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𝑣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 and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𝑖</m:t>
                    </m:r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𝑡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𝐼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𝑚</m:t>
                        </m:r>
                      </m:sub>
                    </m:sSub>
                    <m:r>
                      <m:rPr>
                        <m:sty m:val="p"/>
                      </m:rPr>
                      <a:rPr lang="en-US" sz="2400" b="0" i="0" smtClean="0">
                        <a:latin typeface="Cambria Math" panose="02040503050406030204" pitchFamily="18" charset="0"/>
                      </a:rPr>
                      <m:t>cos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⁡(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𝜔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𝑡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+</m:t>
                    </m:r>
                    <m:sSub>
                      <m:sSub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𝛼</m:t>
                        </m:r>
                      </m:e>
                      <m:sub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𝑖</m:t>
                        </m:r>
                      </m:sub>
                    </m:sSub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sz="2400" dirty="0"/>
                  <a:t>, the average power is:</a:t>
                </a:r>
              </a:p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𝑃</m:t>
                      </m:r>
                      <m:r>
                        <a:rPr lang="en-US" sz="2400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𝑉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𝐼</m:t>
                              </m:r>
                            </m:e>
                            <m: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𝑚</m:t>
                              </m:r>
                            </m:sub>
                          </m:sSub>
                        </m:num>
                        <m:den>
                          <m: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  <m:func>
                        <m:funcPr>
                          <m:ctrlPr>
                            <a:rPr lang="en-US" sz="2400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funcPr>
                        <m:fName>
                          <m:r>
                            <m:rPr>
                              <m:sty m:val="p"/>
                            </m:rPr>
                            <a:rPr lang="en-US" sz="2400" b="0" i="0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cos</m:t>
                          </m:r>
                        </m:fName>
                        <m:e>
                          <m:d>
                            <m:dPr>
                              <m:ctrlP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𝛼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𝑣</m:t>
                                  </m:r>
                                </m:sub>
                              </m:sSub>
                              <m:r>
                                <a:rPr lang="en-US" sz="2400" b="0" i="1" smtClean="0">
                                  <a:solidFill>
                                    <a:srgbClr val="0070C0"/>
                                  </a:solidFill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sSub>
                                <m:sSubPr>
                                  <m:ctrlP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𝛼</m:t>
                                  </m:r>
                                </m:e>
                                <m:sub>
                                  <m:r>
                                    <a:rPr lang="en-US" sz="2400" b="0" i="1" smtClean="0">
                                      <a:solidFill>
                                        <a:srgbClr val="0070C0"/>
                                      </a:solidFill>
                                      <a:latin typeface="Cambria Math" panose="02040503050406030204" pitchFamily="18" charset="0"/>
                                    </a:rPr>
                                    <m:t>𝑖</m:t>
                                  </m:r>
                                </m:sub>
                              </m:sSub>
                            </m:e>
                          </m:d>
                        </m:e>
                      </m:func>
                    </m:oMath>
                  </m:oMathPara>
                </a14:m>
                <a:endParaRPr lang="en-US" sz="2400" dirty="0"/>
              </a:p>
              <a:p>
                <a:pPr lvl="1"/>
                <a:r>
                  <a:rPr lang="en-US" dirty="0"/>
                  <a:t>This formula is simplest when written in terms of </a:t>
                </a:r>
                <a:r>
                  <a:rPr lang="en-US" i="1" dirty="0">
                    <a:solidFill>
                      <a:srgbClr val="7030A0"/>
                    </a:solidFill>
                  </a:rPr>
                  <a:t>rms voltages and currents</a:t>
                </a:r>
                <a:r>
                  <a:rPr lang="en-US" dirty="0"/>
                  <a:t>. </a:t>
                </a:r>
              </a:p>
              <a:p>
                <a:endParaRPr lang="en-US" sz="2400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85CCD156-2178-4201-BBF2-0F6E0EF71468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326996"/>
                <a:ext cx="10515600" cy="5043215"/>
              </a:xfrm>
              <a:blipFill>
                <a:blip r:embed="rId3"/>
                <a:stretch>
                  <a:fillRect l="-812" t="-169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4822164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1389</TotalTime>
  <Words>1316</Words>
  <Application>Microsoft Office PowerPoint</Application>
  <PresentationFormat>Widescreen</PresentationFormat>
  <Paragraphs>135</Paragraphs>
  <Slides>15</Slides>
  <Notes>14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Times New Roman</vt:lpstr>
      <vt:lpstr>Office Theme</vt:lpstr>
      <vt:lpstr>AC Power</vt:lpstr>
      <vt:lpstr>Instantaneous Power</vt:lpstr>
      <vt:lpstr>Instantaneous Power—Example</vt:lpstr>
      <vt:lpstr>Instantaneous Power—Example</vt:lpstr>
      <vt:lpstr>Instantaneous Power</vt:lpstr>
      <vt:lpstr>Instantaneous Power—Example </vt:lpstr>
      <vt:lpstr>Average Power</vt:lpstr>
      <vt:lpstr>Average Power</vt:lpstr>
      <vt:lpstr>Average Power</vt:lpstr>
      <vt:lpstr>RMS Voltages and Currents</vt:lpstr>
      <vt:lpstr>RMS Voltages and Currents</vt:lpstr>
      <vt:lpstr>RMS Voltages and Currents</vt:lpstr>
      <vt:lpstr>RMS Voltages and Currents—Examples </vt:lpstr>
      <vt:lpstr>RMS Voltages and Currents—Examples </vt:lpstr>
      <vt:lpstr>RMS Voltages and Currents—Examples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 Power</dc:title>
  <dc:creator>Iordache, Marian</dc:creator>
  <cp:lastModifiedBy>Iordache, Marian</cp:lastModifiedBy>
  <cp:revision>45</cp:revision>
  <dcterms:created xsi:type="dcterms:W3CDTF">2020-04-06T20:31:22Z</dcterms:created>
  <dcterms:modified xsi:type="dcterms:W3CDTF">2021-07-24T03:19:47Z</dcterms:modified>
</cp:coreProperties>
</file>