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E0ED2-40CE-431A-AFAD-2C11BFC3287E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8A772F-E91E-456F-B49D-D3B51FD0D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30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kvl.fig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A772F-E91E-456F-B49D-D3B51FD0DF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925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kcl.fig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A772F-E91E-456F-B49D-D3B51FD0DF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72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/kcl2.fig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A772F-E91E-456F-B49D-D3B51FD0DF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161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/phasor2.fig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A772F-E91E-456F-B49D-D3B51FD0DF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2476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A772F-E91E-456F-B49D-D3B51FD0DF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16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acnodal.fig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A772F-E91E-456F-B49D-D3B51FD0DF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28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/acnodal2.fig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A772F-E91E-456F-B49D-D3B51FD0DFA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5164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/>
              <a:t>/acnodal3.fig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A772F-E91E-456F-B49D-D3B51FD0DF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746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8A772F-E91E-456F-B49D-D3B51FD0DF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45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B0C33-2134-4ED5-B768-8400C91232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6EAD39-F037-4A86-ACA6-4219B2131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CD903-BAC1-417A-9042-77B9900FD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DE9A-AA60-4E31-B3D4-A7F4D194B7F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8283AC-F280-4453-AFC2-CA169B948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8AB27-C444-4C63-B35C-33D45D68A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5165-9330-40E9-BB4C-AE394FF99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973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48902-6F82-49FD-8882-71AB7F20D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C9E939-8959-4CA6-B3F2-D27720B821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59BCB-06DF-436B-B252-666CE86C2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DE9A-AA60-4E31-B3D4-A7F4D194B7F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FF7CB-E8D7-467E-8B3F-E5DBE1DC9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5B051-CAEA-49C5-9C5F-BC78E83A3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5165-9330-40E9-BB4C-AE394FF99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806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B9C7C2-9974-4A3F-8A67-8F508E1DF7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15CC02-1563-426C-917D-1896A03EC0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2690D-822F-427B-B75F-B274477F7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DE9A-AA60-4E31-B3D4-A7F4D194B7F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EF9CC-548C-4D48-AB44-A90A464BF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236F5-A2B9-4228-A11E-6DA54D8D0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5165-9330-40E9-BB4C-AE394FF99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9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EB73E-DDD0-47C3-8CD1-749036638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633EC-ABBB-4464-9853-75FDAEB66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73C6E8-BBDD-4ADD-97AC-F3B7E89D6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DE9A-AA60-4E31-B3D4-A7F4D194B7F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F80DA-E1A8-4C32-9DE1-35FF5BD06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04F82-C39B-4DA8-87B0-A9F24BC6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5165-9330-40E9-BB4C-AE394FF99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07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C8E26-9604-4F22-9775-8F63A2E00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54893A-A8F0-49E2-B2CE-E114CB858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191C9-0DF8-44AE-9F67-2DB93AC00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DE9A-AA60-4E31-B3D4-A7F4D194B7F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730C9-69ED-4130-9DBC-AA9EACDA4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7DA93-E45C-48AB-AFBA-894A45A1C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5165-9330-40E9-BB4C-AE394FF99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331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5372F-3946-4AA6-9C78-1F9A64052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A8E69-D135-4FBB-B880-3065AD2F8F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9BAEBD-A5CC-46A9-827B-D55EEAAF9F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3FBB13-26AE-4492-BA54-D74CA7F85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DE9A-AA60-4E31-B3D4-A7F4D194B7F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214CFA-7497-432F-B2A5-823FD75CD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1C4C3-0ADE-44C3-BD36-DF71407CD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5165-9330-40E9-BB4C-AE394FF99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55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0839D-771A-4C39-80C8-D3960CEF7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6551C2-9E3D-4948-8DE8-70F431BF5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F77933-9AF0-4948-BA06-7083A8DF26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F17117-01BF-418C-AB28-B239D1D445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A8CC61-0446-4052-9163-EF39F91253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E66B19-9183-4588-9501-713910620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DE9A-AA60-4E31-B3D4-A7F4D194B7F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E6DB08-AC87-49C2-A70A-82200B5D0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4F3E08-9C55-4354-8DC2-D01429D32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5165-9330-40E9-BB4C-AE394FF99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48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7B688-827F-4A55-9B3D-91A4857AD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B2FEB0-CD85-408F-8B5E-A671375CB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DE9A-AA60-4E31-B3D4-A7F4D194B7F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7A0910-B94D-4B74-90BA-65B5712E3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36AE7C-6083-4AB5-8B9D-05577DDBA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5165-9330-40E9-BB4C-AE394FF99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9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00192F-F68B-41C8-BB6B-2EE4C396D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DE9A-AA60-4E31-B3D4-A7F4D194B7F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FAE07C-E609-4D4C-BDB0-82C81572D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262036-0EF5-4DED-AF6D-89CB9BCA9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5165-9330-40E9-BB4C-AE394FF99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4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AC5E2-DEC3-4B17-B469-647910588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180E1-BE8E-45E5-9133-8B8E98250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356085-8726-4D54-8ED2-B4EC560EE1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1AFA06-36D6-4B4E-8DFA-FA6616390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DE9A-AA60-4E31-B3D4-A7F4D194B7F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CEE83F-3B7C-46D6-A537-137ADCB0A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6ABEE6-0FC6-4CFA-A52D-9AAB89FE9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5165-9330-40E9-BB4C-AE394FF99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6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BD32D-B859-4A77-9AF5-5683F689D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FAC4CC-121D-4DB5-ABA4-360A31802C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2F6F3B-93F6-46EA-AC26-56C2EDEA3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44C306-95B2-44F2-9219-E6AA0F6B4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3DE9A-AA60-4E31-B3D4-A7F4D194B7F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F690F-2A20-4B60-AAA3-410C5AB97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5E0BA-0589-4E95-9D0D-72877B543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55165-9330-40E9-BB4C-AE394FF99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10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024260-7761-4494-9913-E31E3074A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89E5C-A405-4886-88F1-C4F66BFF0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B2050-8287-4CA5-BFED-307D90ABAC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3DE9A-AA60-4E31-B3D4-A7F4D194B7F6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1589B-9A76-4E66-9873-7A9F59459C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1EE08-E3DC-43B5-A98D-245B1A137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55165-9330-40E9-BB4C-AE394FF99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047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D07C7-AFA9-49F3-86F6-4621DCCD6B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AC Analysis of Circuits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4B044E-08D4-4A91-B53F-763BD28B5B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KVL, KCL, Nodal Analysis, Mesh Analysis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9ECCA74-EA70-4DEF-BD0B-08BFFA38A354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EEGR2053 Electric Circuits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2020,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826936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BA8F-64ED-4C55-A7D1-98C9256F6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3451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Nodal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636F2A-7F93-4334-B851-1DF4D88508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48576"/>
                <a:ext cx="10515600" cy="144506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i="1" u="sng" dirty="0">
                    <a:solidFill>
                      <a:srgbClr val="00B050"/>
                    </a:solidFill>
                  </a:rPr>
                  <a:t>Example:</a:t>
                </a:r>
                <a:r>
                  <a:rPr lang="en-US" i="1" dirty="0">
                    <a:solidFill>
                      <a:srgbClr val="00B050"/>
                    </a:solidFill>
                  </a:rPr>
                  <a:t> </a:t>
                </a:r>
                <a:r>
                  <a:rPr lang="en-US" i="1" dirty="0">
                    <a:solidFill>
                      <a:srgbClr val="0070C0"/>
                    </a:solidFill>
                  </a:rPr>
                  <a:t>Find the voltage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i="1" dirty="0">
                    <a:solidFill>
                      <a:srgbClr val="0070C0"/>
                    </a:solidFill>
                  </a:rPr>
                  <a:t> using nodal analysis. Assume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=5</m:t>
                    </m:r>
                    <m:func>
                      <m:func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func>
                  </m:oMath>
                </a14:m>
                <a:r>
                  <a:rPr lang="en-US" i="1" dirty="0">
                    <a:solidFill>
                      <a:srgbClr val="0070C0"/>
                    </a:solidFill>
                  </a:rPr>
                  <a:t>. Reactance values are marked for each inductor and capacitor.</a:t>
                </a:r>
              </a:p>
              <a:p>
                <a:pPr marL="0" indent="0">
                  <a:buNone/>
                </a:pPr>
                <a:endParaRPr lang="en-US" i="1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636F2A-7F93-4334-B851-1DF4D88508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48576"/>
                <a:ext cx="10515600" cy="1445067"/>
              </a:xfrm>
              <a:blipFill>
                <a:blip r:embed="rId3"/>
                <a:stretch>
                  <a:fillRect l="-1217" t="-6751" r="-1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F6B2F0DA-2C3E-439C-B4AB-3F47B176FB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9780" y="2422110"/>
            <a:ext cx="11041715" cy="2239426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6AE99AB-15F4-4CBF-9682-8C7FBEF07226}"/>
              </a:ext>
            </a:extLst>
          </p:cNvPr>
          <p:cNvSpPr txBox="1">
            <a:spLocks/>
          </p:cNvSpPr>
          <p:nvPr/>
        </p:nvSpPr>
        <p:spPr>
          <a:xfrm>
            <a:off x="838200" y="4986890"/>
            <a:ext cx="10515600" cy="144506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/>
              <a:t>In general, the first step is calculating inductor and capacitor impedances.</a:t>
            </a:r>
          </a:p>
          <a:p>
            <a:r>
              <a:rPr lang="en-US" i="1" dirty="0"/>
              <a:t>This step is not carried out here, since the reactances are given.</a:t>
            </a:r>
          </a:p>
          <a:p>
            <a:r>
              <a:rPr lang="en-US" i="1" dirty="0"/>
              <a:t>We will first draw the circuit in the frequency domain.</a:t>
            </a:r>
          </a:p>
        </p:txBody>
      </p:sp>
    </p:spTree>
    <p:extLst>
      <p:ext uri="{BB962C8B-B14F-4D97-AF65-F5344CB8AC3E}">
        <p14:creationId xmlns:p14="http://schemas.microsoft.com/office/powerpoint/2010/main" val="3230046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BA8F-64ED-4C55-A7D1-98C9256F6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3451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Nodal Analysis—Example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6AE99AB-15F4-4CBF-9682-8C7FBEF072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2527" y="3088887"/>
                <a:ext cx="11062490" cy="34039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i="1" dirty="0"/>
                  <a:t>In the frequency domain:</a:t>
                </a:r>
              </a:p>
              <a:p>
                <a:pPr lvl="1"/>
                <a:r>
                  <a:rPr lang="en-US" i="1" dirty="0"/>
                  <a:t>Each resistor, inductor, and capacitor is replaced by an impedance.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=5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</m:func>
                  </m:oMath>
                </a14:m>
                <a:r>
                  <a:rPr lang="en-US" i="1" dirty="0"/>
                  <a:t> becomes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𝒔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=5∠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b="1" i="1" dirty="0"/>
                  <a:t>.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i="1" dirty="0"/>
                  <a:t> becomes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sub>
                    </m:sSub>
                  </m:oMath>
                </a14:m>
                <a:r>
                  <a:rPr lang="en-US" i="1" dirty="0"/>
                  <a:t>.</a:t>
                </a:r>
              </a:p>
              <a:p>
                <a:r>
                  <a:rPr lang="en-US" sz="2400" i="1" dirty="0"/>
                  <a:t>Before applying nodal analysis, let’s simplify the circuit as much as possible.</a:t>
                </a:r>
              </a:p>
              <a:p>
                <a:pPr lvl="1"/>
                <a:r>
                  <a:rPr lang="en-US" i="1" dirty="0"/>
                  <a:t>Let’s combine the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i="1" dirty="0"/>
                  <a:t>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i="1" dirty="0">
                    <a:solidFill>
                      <a:srgbClr val="0070C0"/>
                    </a:solidFill>
                  </a:rPr>
                  <a:t> </a:t>
                </a:r>
                <a:r>
                  <a:rPr lang="en-US" i="1" dirty="0"/>
                  <a:t>impedances into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+(−2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)=−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i="1" dirty="0"/>
                  <a:t>.</a:t>
                </a:r>
              </a:p>
              <a:p>
                <a:pPr lvl="1"/>
                <a:r>
                  <a:rPr lang="en-US" i="1" dirty="0"/>
                  <a:t>Let’s combine the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−6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i="1" dirty="0"/>
                  <a:t>and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i="1" dirty="0">
                    <a:solidFill>
                      <a:srgbClr val="0070C0"/>
                    </a:solidFill>
                  </a:rPr>
                  <a:t> </a:t>
                </a:r>
                <a:r>
                  <a:rPr lang="en-US" i="1" dirty="0"/>
                  <a:t>impedances into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𝒁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−6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||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(2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)=3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n-US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i="1" dirty="0"/>
                  <a:t>.</a:t>
                </a: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6AE99AB-15F4-4CBF-9682-8C7FBEF072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527" y="3088887"/>
                <a:ext cx="11062490" cy="3403988"/>
              </a:xfrm>
              <a:prstGeom prst="rect">
                <a:avLst/>
              </a:prstGeom>
              <a:blipFill>
                <a:blip r:embed="rId3"/>
                <a:stretch>
                  <a:fillRect l="-716" t="-25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ACEBAE4C-5C56-42C4-930B-2657E24A15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641" y="1148576"/>
            <a:ext cx="10755376" cy="1763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525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BA8F-64ED-4C55-A7D1-98C9256F6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3451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Nodal Analysis—Example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6AE99AB-15F4-4CBF-9682-8C7FBEF072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2527" y="3088887"/>
                <a:ext cx="11062490" cy="34039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i="1" dirty="0"/>
                  <a:t>Let’s place the reference where the unknown voltage has the minus sign.</a:t>
                </a:r>
              </a:p>
              <a:p>
                <a:r>
                  <a:rPr lang="en-US" sz="2400" i="1" dirty="0"/>
                  <a:t>The nodal equations are: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sub>
                          </m:sSub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sub>
                          </m:sSub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i="1" dirty="0">
                  <a:solidFill>
                    <a:srgbClr val="0070C0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sub>
                          </m:sSub>
                          <m:r>
                            <a:rPr lang="en-US" sz="24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sz="2400" b="1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2400" b="1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−5</m:t>
                          </m:r>
                          <m:r>
                            <a:rPr lang="en-US" sz="24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den>
                      </m:f>
                      <m:r>
                        <a:rPr lang="en-US" sz="2400" i="1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i="1" dirty="0">
                  <a:solidFill>
                    <a:srgbClr val="00B050"/>
                  </a:solidFill>
                </a:endParaRPr>
              </a:p>
              <a:p>
                <a:pPr marL="457200" lvl="1" indent="0">
                  <a:lnSpc>
                    <a:spcPct val="150000"/>
                  </a:lnSpc>
                  <a:buNone/>
                </a:pPr>
                <a:r>
                  <a:rPr lang="en-US" sz="2200" i="1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b>
                    </m:sSub>
                    <m:r>
                      <a:rPr lang="en-US" sz="26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6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26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𝒔</m:t>
                            </m:r>
                          </m:sub>
                        </m:sSub>
                        <m:r>
                          <a:rPr lang="en-US" sz="2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6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n-US" sz="26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sub>
                        </m:sSub>
                      </m:num>
                      <m:den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den>
                    </m:f>
                  </m:oMath>
                </a14:m>
                <a:r>
                  <a:rPr lang="en-US" sz="2200" b="1" i="1" dirty="0"/>
                  <a:t>.</a:t>
                </a:r>
              </a:p>
              <a:p>
                <a:pPr marL="0" indent="0">
                  <a:buNone/>
                </a:pPr>
                <a:endParaRPr lang="en-US" sz="2400" i="1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6AE99AB-15F4-4CBF-9682-8C7FBEF072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527" y="3088887"/>
                <a:ext cx="11062490" cy="3403988"/>
              </a:xfrm>
              <a:prstGeom prst="rect">
                <a:avLst/>
              </a:prstGeom>
              <a:blipFill>
                <a:blip r:embed="rId3"/>
                <a:stretch>
                  <a:fillRect l="-606" t="-30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ACEBAE4C-5C56-42C4-930B-2657E24A15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13001" y="1236979"/>
            <a:ext cx="7965997" cy="1763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666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BA8F-64ED-4C55-A7D1-98C9256F6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3451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Nodal Analysis—Example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6AE99AB-15F4-4CBF-9682-8C7FBEF0722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2527" y="1360449"/>
                <a:ext cx="11062490" cy="513242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dirty="0"/>
                  <a:t>Complicated systems of equations could be solved with software (MATLAB, Octave, etc.) or advanced calculators.</a:t>
                </a:r>
              </a:p>
              <a:p>
                <a:r>
                  <a:rPr lang="en-US" sz="2400" dirty="0"/>
                  <a:t>It is recommended that you solve simple systems of equations by hand with a TI-30.</a:t>
                </a:r>
              </a:p>
              <a:p>
                <a:r>
                  <a:rPr lang="en-US" sz="2400" dirty="0"/>
                  <a:t>The TI-30 can perform conversions between rectangular and polar formats of complex numbers.  </a:t>
                </a:r>
              </a:p>
              <a:p>
                <a:r>
                  <a:rPr lang="en-US" sz="2400" dirty="0"/>
                  <a:t>By solving the system of equations: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200" b="1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fr-FR" sz="2200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2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5.2</m:t>
                      </m:r>
                      <m:r>
                        <a:rPr lang="fr-FR" sz="220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∠</m:t>
                      </m:r>
                      <m:r>
                        <a:rPr lang="fr-FR" sz="2200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fr-FR" sz="22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32</m:t>
                          </m:r>
                          <m:r>
                            <a:rPr lang="fr-FR" sz="22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22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62</m:t>
                          </m:r>
                        </m:e>
                        <m:sup>
                          <m:r>
                            <a:rPr lang="fr-FR" sz="220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p>
                      <m:r>
                        <a:rPr lang="en-US" sz="22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2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200" dirty="0">
                  <a:solidFill>
                    <a:schemeClr val="accent1"/>
                  </a:solidFill>
                </a:endParaRPr>
              </a:p>
              <a:p>
                <a:r>
                  <a:rPr lang="en-US" sz="2200" dirty="0"/>
                  <a:t>The final answer is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=5.2</m:t>
                      </m:r>
                      <m:func>
                        <m:funcPr>
                          <m:ctrlPr>
                            <a:rPr lang="en-US" sz="2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2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32.62</m:t>
                                  </m:r>
                                </m:e>
                                <m:sup>
                                  <m:r>
                                    <a:rPr lang="en-US" sz="22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sz="2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2200" dirty="0">
                  <a:solidFill>
                    <a:srgbClr val="C00000"/>
                  </a:solidFill>
                </a:endParaRPr>
              </a:p>
              <a:p>
                <a:pPr marL="0" indent="0">
                  <a:buNone/>
                </a:pPr>
                <a:endParaRPr lang="en-US" sz="2400" i="1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6AE99AB-15F4-4CBF-9682-8C7FBEF072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527" y="1360449"/>
                <a:ext cx="11062490" cy="5132426"/>
              </a:xfrm>
              <a:prstGeom prst="rect">
                <a:avLst/>
              </a:prstGeom>
              <a:blipFill>
                <a:blip r:embed="rId3"/>
                <a:stretch>
                  <a:fillRect l="-716" t="-1663" r="-12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4664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BA8F-64ED-4C55-A7D1-98C9256F6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KVL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636F2A-7F93-4334-B851-1DF4D88508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60811"/>
                <a:ext cx="10515600" cy="481732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KVL can be written </a:t>
                </a:r>
              </a:p>
              <a:p>
                <a:pPr lvl="1"/>
                <a:r>
                  <a:rPr lang="en-US" dirty="0"/>
                  <a:t>with instantaneous values in the time domain;</a:t>
                </a:r>
              </a:p>
              <a:p>
                <a:pPr lvl="1"/>
                <a:r>
                  <a:rPr lang="en-US" dirty="0"/>
                  <a:t>with phasors in the frequency domain.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i="1" dirty="0">
                    <a:solidFill>
                      <a:srgbClr val="00B050"/>
                    </a:solidFill>
                  </a:rPr>
                  <a:t>Example of KVL in the time domain:</a:t>
                </a:r>
              </a:p>
              <a:p>
                <a:pPr marL="0" indent="0">
                  <a:buNone/>
                </a:pPr>
                <a:endParaRPr lang="en-US" sz="2400" b="0" i="1" dirty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i="1" dirty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=3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90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e>
                            </m:d>
                          </m:e>
                        </m:func>
                      </m:e>
                    </m:func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V.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636F2A-7F93-4334-B851-1DF4D88508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60811"/>
                <a:ext cx="10515600" cy="4817326"/>
              </a:xfrm>
              <a:blipFill>
                <a:blip r:embed="rId3"/>
                <a:stretch>
                  <a:fillRect l="-1217" t="-2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D2CF926-75AB-454E-8298-D5ACD1FC4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790" y="3135411"/>
            <a:ext cx="5559083" cy="25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154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BA8F-64ED-4C55-A7D1-98C9256F6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KVL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636F2A-7F93-4334-B851-1DF4D88508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60811"/>
                <a:ext cx="10515600" cy="503206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KVL can be written </a:t>
                </a:r>
              </a:p>
              <a:p>
                <a:pPr lvl="1"/>
                <a:r>
                  <a:rPr lang="en-US" dirty="0"/>
                  <a:t>with instantaneous values in the time domain;</a:t>
                </a:r>
              </a:p>
              <a:p>
                <a:pPr lvl="1"/>
                <a:r>
                  <a:rPr lang="en-US" dirty="0"/>
                  <a:t>with phasors in the frequency domain.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i="1" dirty="0">
                    <a:solidFill>
                      <a:srgbClr val="00B050"/>
                    </a:solidFill>
                  </a:rPr>
                  <a:t>KVL example in the frequency domain:</a:t>
                </a:r>
              </a:p>
              <a:p>
                <a:pPr marL="0" indent="0">
                  <a:buNone/>
                </a:pPr>
                <a:endParaRPr lang="en-US" sz="2400" b="0" i="1" dirty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sz="2400" b="1" i="1" dirty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=3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∠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fName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4∠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func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/>
                  <a:t>.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 </a:t>
                </a:r>
                <a:endParaRPr lang="en-US" sz="2400" i="1" dirty="0"/>
              </a:p>
              <a:p>
                <a:pPr marL="0" indent="0">
                  <a:buNone/>
                </a:pPr>
                <a:r>
                  <a:rPr lang="en-US" sz="2400" dirty="0"/>
                  <a:t>So</a:t>
                </a:r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=3+4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sz="2400" i="1" dirty="0"/>
                  <a:t> V, that is,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=5∠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53.1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en-US" sz="2400" i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636F2A-7F93-4334-B851-1DF4D88508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60811"/>
                <a:ext cx="10515600" cy="5032064"/>
              </a:xfrm>
              <a:blipFill>
                <a:blip r:embed="rId2"/>
                <a:stretch>
                  <a:fillRect l="-1217" t="-2061" b="-12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D2CF926-75AB-454E-8298-D5ACD1FC4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9487" y="3804485"/>
            <a:ext cx="5559083" cy="25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357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BA8F-64ED-4C55-A7D1-98C9256F6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KVL Does </a:t>
            </a:r>
            <a:r>
              <a:rPr lang="en-US" b="1" u="sng" dirty="0">
                <a:solidFill>
                  <a:srgbClr val="C00000"/>
                </a:solidFill>
              </a:rPr>
              <a:t>NOT</a:t>
            </a:r>
            <a:r>
              <a:rPr lang="en-US" b="1" dirty="0">
                <a:solidFill>
                  <a:srgbClr val="C00000"/>
                </a:solidFill>
              </a:rPr>
              <a:t> Apply to Amplitudes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636F2A-7F93-4334-B851-1DF4D88508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60811"/>
                <a:ext cx="10515600" cy="481732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dirty="0"/>
                  <a:t>Suppose:</a:t>
                </a:r>
              </a:p>
              <a:p>
                <a:pPr marL="0" indent="0">
                  <a:buNone/>
                </a:pPr>
                <a:r>
                  <a:rPr lang="en-US" sz="2400" dirty="0"/>
                  <a:t>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𝑥𝑚</m:t>
                        </m:r>
                      </m:sub>
                    </m:sSub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endParaRPr lang="en-US" sz="2400" dirty="0"/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 as in the previous example.</a:t>
                </a:r>
              </a:p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FF0000"/>
                    </a:solidFill>
                  </a:rPr>
                  <a:t>In general,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FF0000"/>
                    </a:solidFill>
                  </a:rPr>
                  <a:t>!</a:t>
                </a:r>
              </a:p>
              <a:p>
                <a:pPr marL="0" indent="0">
                  <a:buNone/>
                </a:pPr>
                <a:r>
                  <a:rPr lang="en-US" sz="2400" dirty="0"/>
                  <a:t>Depending on the phase difference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, the amplitude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𝑥𝑚</m:t>
                        </m:r>
                      </m:sub>
                    </m:sSub>
                  </m:oMath>
                </a14:m>
                <a:r>
                  <a:rPr lang="en-US" sz="2400" dirty="0"/>
                  <a:t> is in the range: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𝑥𝑚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en-US" i="1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:endParaRPr lang="en-US" sz="2400" i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636F2A-7F93-4334-B851-1DF4D88508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60811"/>
                <a:ext cx="10515600" cy="4817326"/>
              </a:xfrm>
              <a:blipFill>
                <a:blip r:embed="rId2"/>
                <a:stretch>
                  <a:fillRect l="-928" t="-17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8C8445-AFB7-47B7-8797-4A9AF41F70B2}"/>
                  </a:ext>
                </a:extLst>
              </p:cNvPr>
              <p:cNvSpPr txBox="1"/>
              <p:nvPr/>
            </p:nvSpPr>
            <p:spPr>
              <a:xfrm>
                <a:off x="1473089" y="5846544"/>
                <a:ext cx="2440989" cy="64633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𝑥𝑚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/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|=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endParaRPr lang="en-US" b="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48C8445-AFB7-47B7-8797-4A9AF41F70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3089" y="5846544"/>
                <a:ext cx="2440989" cy="646331"/>
              </a:xfrm>
              <a:prstGeom prst="rect">
                <a:avLst/>
              </a:prstGeom>
              <a:blipFill>
                <a:blip r:embed="rId3"/>
                <a:stretch>
                  <a:fillRect l="-1990" b="-12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70BBDAF-FA5D-4435-8F2E-5E551AB1D167}"/>
                  </a:ext>
                </a:extLst>
              </p:cNvPr>
              <p:cNvSpPr txBox="1"/>
              <p:nvPr/>
            </p:nvSpPr>
            <p:spPr>
              <a:xfrm>
                <a:off x="8553914" y="5878234"/>
                <a:ext cx="1866152" cy="64633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𝑥𝑚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endParaRPr lang="en-US" dirty="0"/>
              </a:p>
              <a:p>
                <a:r>
                  <a:rPr lang="en-US" dirty="0"/>
                  <a:t>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b="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70BBDAF-FA5D-4435-8F2E-5E551AB1D1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3914" y="5878234"/>
                <a:ext cx="1866152" cy="646331"/>
              </a:xfrm>
              <a:prstGeom prst="rect">
                <a:avLst/>
              </a:prstGeom>
              <a:blipFill>
                <a:blip r:embed="rId4"/>
                <a:stretch>
                  <a:fillRect l="-2273" b="-12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C4CB54C-59E5-41D2-AA12-0F83C1D9D258}"/>
              </a:ext>
            </a:extLst>
          </p:cNvPr>
          <p:cNvCxnSpPr/>
          <p:nvPr/>
        </p:nvCxnSpPr>
        <p:spPr>
          <a:xfrm flipV="1">
            <a:off x="3914078" y="5586761"/>
            <a:ext cx="769434" cy="5829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9C6409C-D8E6-4012-839E-08E780B2E23C}"/>
              </a:ext>
            </a:extLst>
          </p:cNvPr>
          <p:cNvCxnSpPr>
            <a:cxnSpLocks/>
          </p:cNvCxnSpPr>
          <p:nvPr/>
        </p:nvCxnSpPr>
        <p:spPr>
          <a:xfrm flipH="1" flipV="1">
            <a:off x="7591192" y="5586761"/>
            <a:ext cx="962722" cy="58294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536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BA8F-64ED-4C55-A7D1-98C9256F6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5754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KCL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636F2A-7F93-4334-B851-1DF4D88508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70878"/>
                <a:ext cx="10515600" cy="532199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KCL can be written </a:t>
                </a:r>
              </a:p>
              <a:p>
                <a:pPr lvl="1"/>
                <a:r>
                  <a:rPr lang="en-US" dirty="0"/>
                  <a:t>with instantaneous values in the time domain;</a:t>
                </a:r>
              </a:p>
              <a:p>
                <a:pPr lvl="1"/>
                <a:r>
                  <a:rPr lang="en-US" dirty="0"/>
                  <a:t>with phasors in the frequency domain.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i="1" dirty="0">
                    <a:solidFill>
                      <a:srgbClr val="00B050"/>
                    </a:solidFill>
                  </a:rPr>
                  <a:t>KCL example:</a:t>
                </a:r>
              </a:p>
              <a:p>
                <a:pPr marL="0" indent="0">
                  <a:buNone/>
                </a:pPr>
                <a:endParaRPr lang="en-US" sz="2400" b="0" i="1" dirty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i="1" dirty="0">
                  <a:solidFill>
                    <a:srgbClr val="7030A0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=5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𝜔</m:t>
                                </m:r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90</m:t>
                                    </m:r>
                                  </m:e>
                                  <m:sup>
                                    <m: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∘</m:t>
                                    </m:r>
                                  </m:sup>
                                </m:sSup>
                              </m:e>
                            </m:d>
                          </m:e>
                        </m:func>
                      </m:e>
                    </m:func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A.</a:t>
                </a:r>
              </a:p>
              <a:p>
                <a:pPr marL="0" indent="0">
                  <a:buNone/>
                </a:pPr>
                <a:endParaRPr lang="en-US" sz="2400" i="1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n-US" sz="2400" i="1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=5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∠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fName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12∠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90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∘</m:t>
                            </m:r>
                          </m:sup>
                        </m:sSup>
                      </m:e>
                    </m:func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=13∠−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67.4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/>
                  <a:t>.</a:t>
                </a:r>
                <a:endParaRPr lang="en-US" sz="2400" i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636F2A-7F93-4334-B851-1DF4D88508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70878"/>
                <a:ext cx="10515600" cy="5321995"/>
              </a:xfrm>
              <a:blipFill>
                <a:blip r:embed="rId3"/>
                <a:stretch>
                  <a:fillRect l="-1217" t="-1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D2CF926-75AB-454E-8298-D5ACD1FC4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09354" y="3135411"/>
            <a:ext cx="5363954" cy="255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577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BA8F-64ED-4C55-A7D1-98C9256F6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KCL Does </a:t>
            </a:r>
            <a:r>
              <a:rPr lang="en-US" b="1" u="sng" dirty="0">
                <a:solidFill>
                  <a:srgbClr val="C00000"/>
                </a:solidFill>
              </a:rPr>
              <a:t>NOT</a:t>
            </a:r>
            <a:r>
              <a:rPr lang="en-US" b="1" dirty="0">
                <a:solidFill>
                  <a:srgbClr val="C00000"/>
                </a:solidFill>
              </a:rPr>
              <a:t> Apply to Amplitudes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636F2A-7F93-4334-B851-1DF4D88508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60811"/>
                <a:ext cx="10515600" cy="481732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/>
                  <a:t>In the previous example: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i="1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r>
                  <a:rPr lang="en-US" sz="2400" i="1" dirty="0"/>
                  <a:t>that is,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13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67.4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−12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90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</m:oMath>
                  </m:oMathPara>
                </a14:m>
                <a:endParaRPr lang="en-US" sz="2400" b="0" i="1" dirty="0">
                  <a:solidFill>
                    <a:srgbClr val="0070C0"/>
                  </a:solidFill>
                </a:endParaRPr>
              </a:p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FF0000"/>
                    </a:solidFill>
                  </a:rPr>
                  <a:t>Note that KCL does not apply to the amplitudes: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13≠5−12</m:t>
                      </m:r>
                    </m:oMath>
                  </m:oMathPara>
                </a14:m>
                <a:endParaRPr lang="en-US" sz="2400" i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636F2A-7F93-4334-B851-1DF4D88508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60811"/>
                <a:ext cx="10515600" cy="4817326"/>
              </a:xfrm>
              <a:blipFill>
                <a:blip r:embed="rId2"/>
                <a:stretch>
                  <a:fillRect l="-928" t="-17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1845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BA8F-64ED-4C55-A7D1-98C9256F6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KCL Does </a:t>
            </a:r>
            <a:r>
              <a:rPr lang="en-US" b="1" u="sng" dirty="0">
                <a:solidFill>
                  <a:srgbClr val="C00000"/>
                </a:solidFill>
              </a:rPr>
              <a:t>NOT</a:t>
            </a:r>
            <a:r>
              <a:rPr lang="en-US" b="1" dirty="0">
                <a:solidFill>
                  <a:srgbClr val="C00000"/>
                </a:solidFill>
              </a:rPr>
              <a:t> Apply to Amplitudes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636F2A-7F93-4334-B851-1DF4D88508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60811"/>
                <a:ext cx="10515600" cy="196818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u="sng" dirty="0">
                    <a:solidFill>
                      <a:srgbClr val="00B050"/>
                    </a:solidFill>
                  </a:rPr>
                  <a:t>Example:</a:t>
                </a:r>
                <a:r>
                  <a:rPr lang="en-US" sz="2400" i="1" dirty="0">
                    <a:solidFill>
                      <a:srgbClr val="00B050"/>
                    </a:solidFill>
                  </a:rPr>
                  <a:t> </a:t>
                </a:r>
                <a:r>
                  <a:rPr lang="en-US" sz="2400" i="1" dirty="0">
                    <a:solidFill>
                      <a:srgbClr val="0070C0"/>
                    </a:solidFill>
                  </a:rPr>
                  <a:t>Note that multimeters measure the rms value of AC currents, which for a sinusoidal current is the amplitude divided by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. Suppose that by measuring the currents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we found the following amplitudes: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=4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=5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𝑥𝑚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=6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. What is the phase difference between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636F2A-7F93-4334-B851-1DF4D88508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60811"/>
                <a:ext cx="10515600" cy="1968189"/>
              </a:xfrm>
              <a:blipFill>
                <a:blip r:embed="rId3"/>
                <a:stretch>
                  <a:fillRect l="-928" t="-43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519686C-E556-43C6-A64D-0EC054F33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3106" y="3649543"/>
            <a:ext cx="3417963" cy="262859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5E0CC3B7-481C-4FD5-900B-9F8439F27B1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2990775"/>
                <a:ext cx="7023410" cy="35021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i="1" dirty="0"/>
                  <a:t>The three currents have the form: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=4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i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=5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i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=6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func>
                    </m:oMath>
                  </m:oMathPara>
                </a14:m>
                <a:endParaRPr lang="en-US" sz="2400" b="0" i="1" dirty="0"/>
              </a:p>
              <a:p>
                <a:r>
                  <a:rPr lang="en-US" sz="2400" i="1" dirty="0"/>
                  <a:t>The problem asks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i="1" dirty="0"/>
                  <a:t>.</a:t>
                </a:r>
              </a:p>
              <a:p>
                <a:r>
                  <a:rPr lang="en-US" sz="2400" i="1" dirty="0"/>
                  <a:t>In phasor form: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=4∠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b="0" i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=5∠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i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𝑰</m:t>
                          </m:r>
                        </m:e>
                        <m:sub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=6∠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n-US" sz="2400" i="1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5E0CC3B7-481C-4FD5-900B-9F8439F27B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990775"/>
                <a:ext cx="7023410" cy="3502100"/>
              </a:xfrm>
              <a:prstGeom prst="rect">
                <a:avLst/>
              </a:prstGeom>
              <a:blipFill>
                <a:blip r:embed="rId5"/>
                <a:stretch>
                  <a:fillRect l="-1215" t="-2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3334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BA8F-64ED-4C55-A7D1-98C9256F6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3023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Example—Continued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636F2A-7F93-4334-B851-1DF4D885084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60811"/>
                <a:ext cx="10515600" cy="2403470"/>
              </a:xfrm>
            </p:spPr>
            <p:txBody>
              <a:bodyPr>
                <a:normAutofit/>
              </a:bodyPr>
              <a:lstStyle/>
              <a:p>
                <a:r>
                  <a:rPr lang="en-US" sz="2400" i="1" dirty="0"/>
                  <a:t>By KCL: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𝑰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endParaRPr lang="en-US" sz="2400" b="1" i="1" dirty="0"/>
              </a:p>
              <a:p>
                <a:r>
                  <a:rPr lang="en-US" sz="2400" i="1" dirty="0"/>
                  <a:t>Applying the law of cosines to the phasor diagrams: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2⋅4⋅5</m:t>
                          </m:r>
                        </m:den>
                      </m:f>
                    </m:oMath>
                  </m:oMathPara>
                </a14:m>
                <a:endParaRPr lang="en-US" sz="2400" i="1" dirty="0"/>
              </a:p>
              <a:p>
                <a:r>
                  <a:rPr lang="en-US" sz="2400" i="1" dirty="0"/>
                  <a:t>Therefore,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=±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82.82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i="1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636F2A-7F93-4334-B851-1DF4D885084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60811"/>
                <a:ext cx="10515600" cy="2403470"/>
              </a:xfrm>
              <a:blipFill>
                <a:blip r:embed="rId3"/>
                <a:stretch>
                  <a:fillRect l="-812" t="-35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519686C-E556-43C6-A64D-0EC054F33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9532" y="1090556"/>
            <a:ext cx="3040679" cy="233844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D8038E9-E5F9-424F-A944-7CB9B3788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59934" y="3706424"/>
            <a:ext cx="10272132" cy="3024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852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BA8F-64ED-4C55-A7D1-98C9256F6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3451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Analysis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36F2A-7F93-4334-B851-1DF4D8850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8576"/>
            <a:ext cx="10515600" cy="5129561"/>
          </a:xfrm>
        </p:spPr>
        <p:txBody>
          <a:bodyPr>
            <a:normAutofit/>
          </a:bodyPr>
          <a:lstStyle/>
          <a:p>
            <a:r>
              <a:rPr lang="en-US" sz="2400" dirty="0"/>
              <a:t>We consider here methods for the steady-state analysis of circuits with sinusoidal sources of voltage and current.</a:t>
            </a:r>
          </a:p>
          <a:p>
            <a:r>
              <a:rPr lang="en-US" sz="2400" dirty="0"/>
              <a:t>The following apply</a:t>
            </a:r>
            <a:r>
              <a:rPr lang="en-US" sz="2400" dirty="0">
                <a:solidFill>
                  <a:srgbClr val="C00000"/>
                </a:solidFill>
              </a:rPr>
              <a:t> only in the frequency domain</a:t>
            </a:r>
            <a:r>
              <a:rPr lang="en-US" sz="2400" dirty="0"/>
              <a:t>.</a:t>
            </a:r>
          </a:p>
          <a:p>
            <a:pPr lvl="1"/>
            <a:r>
              <a:rPr lang="en-US" i="1" dirty="0"/>
              <a:t>Nodal analysis</a:t>
            </a:r>
          </a:p>
          <a:p>
            <a:pPr lvl="1"/>
            <a:r>
              <a:rPr lang="en-US" i="1" dirty="0"/>
              <a:t>Mesh analysis</a:t>
            </a:r>
          </a:p>
          <a:p>
            <a:pPr lvl="1"/>
            <a:r>
              <a:rPr lang="en-US" i="1" dirty="0"/>
              <a:t>Voltage division</a:t>
            </a:r>
          </a:p>
          <a:p>
            <a:pPr lvl="1"/>
            <a:r>
              <a:rPr lang="en-US" i="1" dirty="0"/>
              <a:t>Current division</a:t>
            </a:r>
          </a:p>
          <a:p>
            <a:pPr lvl="1"/>
            <a:r>
              <a:rPr lang="en-US" i="1" dirty="0"/>
              <a:t>Source transformations</a:t>
            </a:r>
          </a:p>
          <a:p>
            <a:r>
              <a:rPr lang="en-US" sz="2400" dirty="0"/>
              <a:t>Superposition can be used in both frequency and time domains.</a:t>
            </a:r>
          </a:p>
          <a:p>
            <a:r>
              <a:rPr lang="en-US" sz="2400" dirty="0"/>
              <a:t>The Thevenin equivalent will be introduced later.</a:t>
            </a:r>
          </a:p>
          <a:p>
            <a:r>
              <a:rPr lang="en-US" sz="2400" i="1" dirty="0">
                <a:solidFill>
                  <a:srgbClr val="0070C0"/>
                </a:solidFill>
              </a:rPr>
              <a:t>Analysis methods are applied exactly the same way as for DC circuits.</a:t>
            </a:r>
          </a:p>
          <a:p>
            <a:pPr lvl="1"/>
            <a:r>
              <a:rPr lang="en-US" i="1" dirty="0">
                <a:solidFill>
                  <a:srgbClr val="00B050"/>
                </a:solidFill>
              </a:rPr>
              <a:t>The only difference is that we work with complex numbers.</a:t>
            </a:r>
          </a:p>
        </p:txBody>
      </p:sp>
    </p:spTree>
    <p:extLst>
      <p:ext uri="{BB962C8B-B14F-4D97-AF65-F5344CB8AC3E}">
        <p14:creationId xmlns:p14="http://schemas.microsoft.com/office/powerpoint/2010/main" val="2502940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925</Words>
  <Application>Microsoft Office PowerPoint</Application>
  <PresentationFormat>Widescreen</PresentationFormat>
  <Paragraphs>129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Office Theme</vt:lpstr>
      <vt:lpstr>AC Analysis of Circuits</vt:lpstr>
      <vt:lpstr>KVL</vt:lpstr>
      <vt:lpstr>KVL</vt:lpstr>
      <vt:lpstr>KVL Does NOT Apply to Amplitudes</vt:lpstr>
      <vt:lpstr>KCL</vt:lpstr>
      <vt:lpstr>KCL Does NOT Apply to Amplitudes</vt:lpstr>
      <vt:lpstr>KCL Does NOT Apply to Amplitudes</vt:lpstr>
      <vt:lpstr>Example—Continued </vt:lpstr>
      <vt:lpstr>Analysis Methods</vt:lpstr>
      <vt:lpstr>Nodal Analysis</vt:lpstr>
      <vt:lpstr>Nodal Analysis—Example </vt:lpstr>
      <vt:lpstr>Nodal Analysis—Example </vt:lpstr>
      <vt:lpstr>Nodal Analysis—Example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 Analysis of Circuits</dc:title>
  <dc:creator>Iordache, Marian</dc:creator>
  <cp:lastModifiedBy>Iordache, Marian</cp:lastModifiedBy>
  <cp:revision>44</cp:revision>
  <dcterms:created xsi:type="dcterms:W3CDTF">2020-03-30T19:00:41Z</dcterms:created>
  <dcterms:modified xsi:type="dcterms:W3CDTF">2021-07-24T03:18:18Z</dcterms:modified>
</cp:coreProperties>
</file>