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9" r:id="rId3"/>
    <p:sldId id="262" r:id="rId4"/>
    <p:sldId id="267" r:id="rId5"/>
    <p:sldId id="263" r:id="rId6"/>
    <p:sldId id="265" r:id="rId7"/>
    <p:sldId id="268" r:id="rId8"/>
    <p:sldId id="269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73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247EC2-F4E4-4090-981F-E02624B16215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0FCB7C-E11E-4978-B881-E645FBE83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354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out2-sine.png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436692-C4B4-48A1-A024-CC6FC81FED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6510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/imp2.fig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0FCB7C-E11E-4978-B881-E645FBE83C5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7009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436692-C4B4-48A1-A024-CC6FC81FED2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8182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436692-C4B4-48A1-A024-CC6FC81FED2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7247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436692-C4B4-48A1-A024-CC6FC81FED2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0115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</a:t>
            </a:r>
            <a:r>
              <a:rPr lang="en-US" dirty="0" err="1"/>
              <a:t>acdiv.fig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0FCB7C-E11E-4978-B881-E645FBE83C5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807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</a:t>
            </a:r>
            <a:r>
              <a:rPr lang="en-US" dirty="0" err="1"/>
              <a:t>acdivf.fig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0FCB7C-E11E-4978-B881-E645FBE83C5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3638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</a:t>
            </a:r>
            <a:r>
              <a:rPr lang="en-US" dirty="0" err="1"/>
              <a:t>acdivf.fig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0FCB7C-E11E-4978-B881-E645FBE83C5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1758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</a:t>
            </a:r>
            <a:r>
              <a:rPr lang="en-US" dirty="0" err="1"/>
              <a:t>acdivf.fig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0FCB7C-E11E-4978-B881-E645FBE83C5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3141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</a:t>
            </a:r>
            <a:r>
              <a:rPr lang="en-US" dirty="0" err="1"/>
              <a:t>acdivf.fig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0FCB7C-E11E-4978-B881-E645FBE83C5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0924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</a:t>
            </a:r>
            <a:r>
              <a:rPr lang="en-US" dirty="0" err="1"/>
              <a:t>acdivf.fig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0FCB7C-E11E-4978-B881-E645FBE83C5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6323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436692-C4B4-48A1-A024-CC6FC81FED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098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436692-C4B4-48A1-A024-CC6FC81FED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0710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436692-C4B4-48A1-A024-CC6FC81FED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9683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cfig</a:t>
            </a:r>
            <a:r>
              <a:rPr lang="en-US" dirty="0"/>
              <a:t>/</a:t>
            </a:r>
            <a:r>
              <a:rPr lang="en-US" dirty="0" err="1"/>
              <a:t>impedances.fig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436692-C4B4-48A1-A024-CC6FC81FED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7603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/imp1.fig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0FCB7C-E11E-4978-B881-E645FBE83C5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4134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/complex3.fig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0FCB7C-E11E-4978-B881-E645FBE83C5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9488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0FCB7C-E11E-4978-B881-E645FBE83C5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7701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/complex4.fig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0FCB7C-E11E-4978-B881-E645FBE83C5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421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88204-842A-49CF-A2F3-DFFD7FD2AD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D5AC11-BED7-4BF8-B7EC-07B985CD18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F33C7-1A32-4FBB-A1F8-8263A7F18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D0008-9770-4F3D-91E7-C7B222F09BA4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389548-872A-4757-B626-F19EE089F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9DE5AD-6B0D-4B95-8E0B-2B4E93FD9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FC48F-7A54-4F4B-8346-500A6EF87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919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1A4DD-7196-4CF0-BC52-61754CC15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AD2F85-3C8A-488C-A63B-E9430EE4F6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0A77C3-7DB4-4E37-98E8-37116D2A4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D0008-9770-4F3D-91E7-C7B222F09BA4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ACA39A-FEC6-4694-83DC-CE489E134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4554E-2C66-4EF6-B8D7-80D769468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FC48F-7A54-4F4B-8346-500A6EF87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987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9EA490-6202-4825-9F26-CBD90FF687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3AF133-B866-47F6-B0F6-020644B351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D8EDC-8CD3-45E9-81D6-3CF68DD23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D0008-9770-4F3D-91E7-C7B222F09BA4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08683-728C-4509-AB3D-A11A67FB9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B6132-DD17-4D5A-BF07-1941A4927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FC48F-7A54-4F4B-8346-500A6EF87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19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68CA3-8081-4113-B5EE-93E41C1DD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3AF427-76AC-4987-94AE-58B62B71D2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D7B3D6-BC97-4009-B8D5-1139CFF71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D0008-9770-4F3D-91E7-C7B222F09BA4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2ACA1A-5698-4CC8-A0FD-ED602AF31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D21BC-8D3A-4CE9-A6FF-2DC9A3AD6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FC48F-7A54-4F4B-8346-500A6EF87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039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D44CE-1A94-4C24-A5DF-7F50B6A95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0177B1-281C-49C7-BED7-B45AEED07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3534DA-46D9-4CBE-8502-A27DF294A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D0008-9770-4F3D-91E7-C7B222F09BA4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B2E10A-9178-4F5D-BFC7-49CF111F1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19CAD-BE43-485D-9F90-7E6F79B97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FC48F-7A54-4F4B-8346-500A6EF87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062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2C5EF-5694-41E2-8139-DBBC9C89C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DDEF8E-86E6-4A21-A4C5-388C91D88F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D08DD9-0D32-4AF9-831A-E22092BBD1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B4265-D03C-42DD-B7A8-7CFC49B49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D0008-9770-4F3D-91E7-C7B222F09BA4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513949-4E1E-4C13-B77B-5C76AE7E3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3395AA-2AAD-4946-A32D-D9FEDB6D8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FC48F-7A54-4F4B-8346-500A6EF87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282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B58A8-E54A-4BB3-9449-4BF66964F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3D329D-48E2-47CE-B35D-E0D74D9EAD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51A3A5-C809-476E-98DA-B5687921B0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DD356C-0908-4ED4-BDF2-D94F5D6F29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EC6877-55B7-4C14-899F-99D05815C9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1F249F-907A-41A3-A75F-39EC7E024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D0008-9770-4F3D-91E7-C7B222F09BA4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F02EA9-4901-4013-8B14-077F28ED5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4155DB-3377-4975-BFEA-FB89AC212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FC48F-7A54-4F4B-8346-500A6EF87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393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F2FF9-8324-44BD-B486-C1A2A55CB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709796-3799-40B6-8ADA-8D1E64707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D0008-9770-4F3D-91E7-C7B222F09BA4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E6C302-3461-451A-9A18-F5A634C45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6D5CB6-DEAF-4E01-9AD4-3CF678320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FC48F-7A54-4F4B-8346-500A6EF87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075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6AE009-510D-44C7-AF3F-1B531FE2D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D0008-9770-4F3D-91E7-C7B222F09BA4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859D79-AFA3-4426-BEDB-2423BDA2C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B46F07-1B7F-4AD5-9A1F-026C91D6A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FC48F-7A54-4F4B-8346-500A6EF87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0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DBD85-590B-43B7-A595-3A7046A30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EB8DA-1986-424C-B3A1-1FCD9D670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0DE47A-AA33-43E0-8392-700DBB1683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DFEFC1-3D4E-4160-94B4-6A94A8A23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D0008-9770-4F3D-91E7-C7B222F09BA4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A0DCEA-8AFA-42D1-A092-14C5B2DF2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2DF0FE-5FAC-433F-B4F8-E06BE79BE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FC48F-7A54-4F4B-8346-500A6EF87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437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EC5FA-7535-4DDC-99A7-BC133B62E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5CDA8B-BF0B-4546-82E6-7149616DB0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320D37-4846-4AA0-8287-BFC0B13AA8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FE3D98-E470-4BF7-A83F-948A16040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D0008-9770-4F3D-91E7-C7B222F09BA4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57E512-1C4A-44D4-AE78-06C188A90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D44B7-D42C-43D0-ADC2-F238B17BE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FC48F-7A54-4F4B-8346-500A6EF87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412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832D7A-2822-4B5D-AB77-EDAF4869F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927C09-D382-4F81-B6BB-63142502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4D6A20-5FED-43E3-AD40-F9CA86B70E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D0008-9770-4F3D-91E7-C7B222F09BA4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7ABB15-1404-47E3-8FC8-15191B104E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550B6-37AA-4532-91DF-7EBC177B7C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FC48F-7A54-4F4B-8346-500A6EF87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89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656B8-C04B-4B69-9DC0-BC7F81EC37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The Impedance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A18310-E35E-4321-9FE9-CFE30197DE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Impedance Review. Complex Number Review. Admittance. Application to Voltage and Current Division.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2DCF192-E81A-472A-8256-7CCC6B8B95A6}"/>
              </a:ext>
            </a:extLst>
          </p:cNvPr>
          <p:cNvSpPr txBox="1">
            <a:spLocks/>
          </p:cNvSpPr>
          <p:nvPr/>
        </p:nvSpPr>
        <p:spPr>
          <a:xfrm>
            <a:off x="193830" y="5666150"/>
            <a:ext cx="9218428" cy="7072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M.V. Iordache, </a:t>
            </a:r>
            <a:r>
              <a:rPr lang="en-US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EEGR2053 Electric Circuits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Spring 2020, LeTourneau University</a:t>
            </a:r>
          </a:p>
        </p:txBody>
      </p:sp>
    </p:spTree>
    <p:extLst>
      <p:ext uri="{BB962C8B-B14F-4D97-AF65-F5344CB8AC3E}">
        <p14:creationId xmlns:p14="http://schemas.microsoft.com/office/powerpoint/2010/main" val="21522219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20137B3-4200-4204-95BA-E8C49DA7D2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08852" y="762425"/>
            <a:ext cx="2800289" cy="353108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1264246-F569-4C6B-B698-5C7EE426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3021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Complex Numbers—Review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82B44B1-1D3B-4507-AC14-B7ACE6E1E44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38145"/>
                <a:ext cx="10335322" cy="5154729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Given a complex number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𝑗𝑛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400" dirty="0"/>
                  <a:t>,</a:t>
                </a:r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b="0" i="1" dirty="0">
                    <a:latin typeface="Cambria Math" panose="02040503050406030204" pitchFamily="18" charset="0"/>
                  </a:rPr>
                  <a:t> </a:t>
                </a:r>
                <a:r>
                  <a:rPr lang="en-US" b="0" dirty="0">
                    <a:latin typeface="Cambria Math" panose="02040503050406030204" pitchFamily="18" charset="0"/>
                  </a:rPr>
                  <a:t>is the </a:t>
                </a:r>
                <a:r>
                  <a:rPr lang="en-US" b="0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magnitude</a:t>
                </a:r>
                <a:r>
                  <a:rPr lang="en-US" b="0" dirty="0">
                    <a:latin typeface="Cambria Math" panose="02040503050406030204" pitchFamily="18" charset="0"/>
                  </a:rPr>
                  <a:t> (aka </a:t>
                </a:r>
                <a:r>
                  <a:rPr lang="en-US" b="0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absolute value</a:t>
                </a:r>
                <a:r>
                  <a:rPr lang="en-US" b="0" dirty="0">
                    <a:latin typeface="Cambria Math" panose="02040503050406030204" pitchFamily="18" charset="0"/>
                  </a:rPr>
                  <a:t>) of c</a:t>
                </a:r>
                <a:r>
                  <a:rPr lang="en-US" b="0" dirty="0">
                    <a:solidFill>
                      <a:srgbClr val="0070C0"/>
                    </a:solidFill>
                    <a:latin typeface="Cambria Math" panose="02040503050406030204" pitchFamily="18" charset="0"/>
                  </a:rPr>
                  <a:t>.</a:t>
                </a:r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𝑗𝑛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:r>
                  <a:rPr lang="en-US" dirty="0"/>
                  <a:t>is the </a:t>
                </a:r>
                <a:r>
                  <a:rPr lang="en-US" dirty="0">
                    <a:solidFill>
                      <a:srgbClr val="FF0000"/>
                    </a:solidFill>
                  </a:rPr>
                  <a:t>rectangular form </a:t>
                </a:r>
                <a:r>
                  <a:rPr lang="en-US" dirty="0"/>
                  <a:t>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/>
                  <a:t>.</a:t>
                </a:r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:r>
                  <a:rPr lang="en-US" dirty="0"/>
                  <a:t>is the </a:t>
                </a:r>
                <a:r>
                  <a:rPr lang="en-US" dirty="0">
                    <a:solidFill>
                      <a:srgbClr val="FF0000"/>
                    </a:solidFill>
                  </a:rPr>
                  <a:t>polar form </a:t>
                </a:r>
                <a:r>
                  <a:rPr lang="en-US" dirty="0"/>
                  <a:t>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/>
                  <a:t>.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𝑗𝑛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∠−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:r>
                  <a:rPr lang="en-US" dirty="0"/>
                  <a:t>is the </a:t>
                </a:r>
                <a:r>
                  <a:rPr lang="en-US" dirty="0">
                    <a:solidFill>
                      <a:srgbClr val="FF0000"/>
                    </a:solidFill>
                  </a:rPr>
                  <a:t>complex conjugate </a:t>
                </a:r>
                <a:r>
                  <a:rPr lang="en-US" dirty="0"/>
                  <a:t>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/>
                  <a:t>.</a:t>
                </a:r>
              </a:p>
              <a:p>
                <a:pPr lvl="1"/>
                <a:r>
                  <a:rPr lang="en-US" dirty="0"/>
                  <a:t>Note that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.</a:t>
                </a:r>
              </a:p>
              <a:p>
                <a:pPr lvl="1"/>
                <a:endParaRPr lang="en-US" dirty="0"/>
              </a:p>
              <a:p>
                <a:pPr marL="0" indent="0">
                  <a:buNone/>
                </a:pPr>
                <a:r>
                  <a:rPr lang="en-US" sz="2400" dirty="0"/>
                  <a:t>To finish our example: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𝒁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𝒁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+(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𝒁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d>
                        <m:dPr>
                          <m:begChr m:val="|"/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𝒁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𝑹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Ω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707.11∠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45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∘</m:t>
                          </m:r>
                        </m:sup>
                      </m:sSup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82B44B1-1D3B-4507-AC14-B7ACE6E1E44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38145"/>
                <a:ext cx="10335322" cy="5154729"/>
              </a:xfrm>
              <a:blipFill>
                <a:blip r:embed="rId4"/>
                <a:stretch>
                  <a:fillRect l="-944" t="-16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6731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CF08533-CE08-4861-838B-829AE99096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28731" y="469870"/>
            <a:ext cx="5206586" cy="26792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1264246-F569-4C6B-B698-5C7EE426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809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Impedance Combinations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465A7199-C5B9-4117-BB0B-0CD42B3C5FD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1124055"/>
                <a:ext cx="5257800" cy="21559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2400" i="1" dirty="0">
                    <a:solidFill>
                      <a:srgbClr val="00B050"/>
                    </a:solidFill>
                  </a:rPr>
                  <a:t>Example: Find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b="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i="1" dirty="0">
                    <a:solidFill>
                      <a:srgbClr val="00B050"/>
                    </a:solidFill>
                  </a:rPr>
                  <a:t>. Assume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</m:den>
                    </m:f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𝑘𝐻𝑧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400" i="1" dirty="0">
                  <a:solidFill>
                    <a:srgbClr val="00B050"/>
                  </a:solidFill>
                </a:endParaRPr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The source has a phasor voltage: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𝒔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=3∠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𝜔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V</m:t>
                      </m:r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</a:endParaRPr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Using the abbreviated notation: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𝒔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=3∠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∘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V</m:t>
                      </m:r>
                    </m:oMath>
                  </m:oMathPara>
                </a14:m>
                <a:endParaRPr lang="en-US" sz="2400" i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465A7199-C5B9-4117-BB0B-0CD42B3C5F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124055"/>
                <a:ext cx="5257800" cy="2155902"/>
              </a:xfrm>
              <a:prstGeom prst="rect">
                <a:avLst/>
              </a:prstGeom>
              <a:blipFill>
                <a:blip r:embed="rId4"/>
                <a:stretch>
                  <a:fillRect l="-1856" t="-5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0E61E924-3252-4858-A66E-0761B264635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3307343"/>
                <a:ext cx="10301868" cy="318553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400" dirty="0">
                    <a:solidFill>
                      <a:schemeClr val="tx1"/>
                    </a:solidFill>
                  </a:rPr>
                  <a:t>The total impedance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𝒁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is known from the previous example: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∠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45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∘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</a:endParaRPr>
              </a:p>
              <a:p>
                <a:r>
                  <a:rPr lang="en-US" sz="2400" dirty="0"/>
                  <a:t>The phasor current is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𝑰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sub>
                          </m:sSub>
                        </m:num>
                        <m:den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𝒁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3∠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∘</m:t>
                              </m:r>
                            </m:sup>
                          </m:sSup>
                        </m:num>
                        <m:den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den>
                          </m:f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∠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45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∘</m:t>
                              </m:r>
                            </m:sup>
                          </m:sSup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=4.24∠−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45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∘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𝑚𝐴</m:t>
                      </m:r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</a:endParaRPr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Therefore, in the time domain,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=4.24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45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𝑚𝐴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0E61E924-3252-4858-A66E-0761B26463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307343"/>
                <a:ext cx="10301868" cy="3185532"/>
              </a:xfrm>
              <a:prstGeom prst="rect">
                <a:avLst/>
              </a:prstGeom>
              <a:blipFill>
                <a:blip r:embed="rId5"/>
                <a:stretch>
                  <a:fillRect l="-829" t="-26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636771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20E49-580E-44C5-AD73-7A72DA7D2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73" y="309369"/>
            <a:ext cx="10680027" cy="8949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Reactance</a:t>
            </a:r>
            <a:endParaRPr lang="en-US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EAB4F189-E147-48C2-9E97-BB407B44CF3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3773" y="1204331"/>
                <a:ext cx="10844453" cy="4895386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Consider the rectangular form of the impedance: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𝑗𝑋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r>
                  <a:rPr lang="en-US" sz="2400" dirty="0"/>
                  <a:t>The real part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2400" dirty="0"/>
                  <a:t> is called </a:t>
                </a:r>
                <a:r>
                  <a:rPr lang="en-US" sz="2400" dirty="0">
                    <a:solidFill>
                      <a:srgbClr val="FF0000"/>
                    </a:solidFill>
                  </a:rPr>
                  <a:t>resistance</a:t>
                </a:r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The imaginary part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2400" dirty="0"/>
                  <a:t> is called </a:t>
                </a:r>
                <a:r>
                  <a:rPr lang="en-US" sz="2400" dirty="0">
                    <a:solidFill>
                      <a:srgbClr val="FF0000"/>
                    </a:solidFill>
                  </a:rPr>
                  <a:t>reactance</a:t>
                </a:r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The unit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2400" dirty="0"/>
                  <a:t>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2400" dirty="0"/>
                  <a:t> is </a:t>
                </a:r>
                <a:r>
                  <a:rPr lang="en-US" sz="2400" dirty="0">
                    <a:solidFill>
                      <a:srgbClr val="00B050"/>
                    </a:solidFill>
                  </a:rPr>
                  <a:t>Ohms [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sz="2400" dirty="0">
                    <a:solidFill>
                      <a:srgbClr val="00B050"/>
                    </a:solidFill>
                  </a:rPr>
                  <a:t>]</a:t>
                </a:r>
                <a:r>
                  <a:rPr lang="en-US" sz="2400" dirty="0"/>
                  <a:t>.</a:t>
                </a:r>
              </a:p>
              <a:p>
                <a:endParaRPr lang="en-US" sz="2400" dirty="0"/>
              </a:p>
              <a:p>
                <a:r>
                  <a:rPr lang="en-US" sz="2400" dirty="0">
                    <a:solidFill>
                      <a:srgbClr val="0070C0"/>
                    </a:solidFill>
                  </a:rPr>
                  <a:t>Example: </a:t>
                </a:r>
                <a:r>
                  <a:rPr lang="en-US" sz="2400" i="1" dirty="0"/>
                  <a:t>For an inductor,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𝒁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sz="2400" i="1" dirty="0"/>
                  <a:t>. The reactance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sz="2400" i="1" dirty="0"/>
                  <a:t>.</a:t>
                </a:r>
              </a:p>
              <a:p>
                <a:r>
                  <a:rPr lang="en-US" sz="2400" dirty="0">
                    <a:solidFill>
                      <a:srgbClr val="0070C0"/>
                    </a:solidFill>
                  </a:rPr>
                  <a:t>Example: </a:t>
                </a:r>
                <a:r>
                  <a:rPr lang="en-US" sz="2400" i="1" dirty="0"/>
                  <a:t>For a capacitor,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𝒁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den>
                    </m:f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den>
                    </m:f>
                  </m:oMath>
                </a14:m>
                <a:r>
                  <a:rPr lang="en-US" sz="2400" i="1" dirty="0"/>
                  <a:t>. The reactance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den>
                    </m:f>
                  </m:oMath>
                </a14:m>
                <a:r>
                  <a:rPr lang="en-US" sz="2400" i="1" dirty="0"/>
                  <a:t>.</a:t>
                </a:r>
              </a:p>
              <a:p>
                <a:endParaRPr lang="en-US" sz="2400" i="1" dirty="0"/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EAB4F189-E147-48C2-9E97-BB407B44CF3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3773" y="1204331"/>
                <a:ext cx="10844453" cy="4895386"/>
              </a:xfrm>
              <a:blipFill>
                <a:blip r:embed="rId3"/>
                <a:stretch>
                  <a:fillRect l="-787" t="-17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3925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20E49-580E-44C5-AD73-7A72DA7D2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73" y="309369"/>
            <a:ext cx="10680027" cy="8949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Admittance, Conductance, Susceptance</a:t>
            </a:r>
            <a:endParaRPr lang="en-US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EAB4F189-E147-48C2-9E97-BB407B44CF3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3773" y="1204331"/>
                <a:ext cx="10844453" cy="5263376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The </a:t>
                </a:r>
                <a:r>
                  <a:rPr lang="en-US" sz="2400" dirty="0">
                    <a:solidFill>
                      <a:srgbClr val="FF0000"/>
                    </a:solidFill>
                  </a:rPr>
                  <a:t>admittance</a:t>
                </a:r>
                <a:r>
                  <a:rPr lang="en-US" sz="2400" dirty="0"/>
                  <a:t> is defined as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𝒀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𝒁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r>
                  <a:rPr lang="en-US" sz="2400" dirty="0"/>
                  <a:t>Consider the rectangular form of the admittance: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𝒀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𝑗𝐵</m:t>
                      </m:r>
                    </m:oMath>
                  </m:oMathPara>
                </a14:m>
                <a:endParaRPr lang="en-US" sz="2400" dirty="0"/>
              </a:p>
              <a:p>
                <a:r>
                  <a:rPr lang="en-US" sz="2400" dirty="0"/>
                  <a:t>The real part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sz="2400" dirty="0"/>
                  <a:t> is called </a:t>
                </a:r>
                <a:r>
                  <a:rPr lang="en-US" sz="2400" dirty="0">
                    <a:solidFill>
                      <a:srgbClr val="FF0000"/>
                    </a:solidFill>
                  </a:rPr>
                  <a:t>conductance</a:t>
                </a:r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The imaginary part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400" dirty="0"/>
                  <a:t> is called </a:t>
                </a:r>
                <a:r>
                  <a:rPr lang="en-US" sz="2400" dirty="0">
                    <a:solidFill>
                      <a:srgbClr val="FF0000"/>
                    </a:solidFill>
                  </a:rPr>
                  <a:t>susceptance</a:t>
                </a:r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The unit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sz="2400" dirty="0"/>
                  <a:t>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400" dirty="0"/>
                  <a:t> is </a:t>
                </a:r>
                <a:r>
                  <a:rPr lang="en-US" sz="2400" dirty="0">
                    <a:solidFill>
                      <a:srgbClr val="00B050"/>
                    </a:solidFill>
                  </a:rPr>
                  <a:t>Siemens [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S</m:t>
                    </m:r>
                  </m:oMath>
                </a14:m>
                <a:r>
                  <a:rPr lang="en-US" sz="2400" dirty="0">
                    <a:solidFill>
                      <a:srgbClr val="00B050"/>
                    </a:solidFill>
                  </a:rPr>
                  <a:t>]</a:t>
                </a:r>
                <a:r>
                  <a:rPr lang="en-US" sz="2400" dirty="0"/>
                  <a:t> or </a:t>
                </a:r>
                <a:r>
                  <a:rPr lang="en-US" sz="2400" dirty="0">
                    <a:solidFill>
                      <a:srgbClr val="00B050"/>
                    </a:solidFill>
                  </a:rPr>
                  <a:t>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Ω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rgbClr val="00B050"/>
                    </a:solidFill>
                  </a:rPr>
                  <a:t>]</a:t>
                </a:r>
                <a:r>
                  <a:rPr lang="en-US" sz="2400" dirty="0"/>
                  <a:t>. </a:t>
                </a:r>
              </a:p>
              <a:p>
                <a:endParaRPr lang="en-US" sz="2400" i="1" dirty="0"/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EAB4F189-E147-48C2-9E97-BB407B44CF3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3773" y="1204331"/>
                <a:ext cx="10844453" cy="5263376"/>
              </a:xfrm>
              <a:blipFill>
                <a:blip r:embed="rId3"/>
                <a:stretch>
                  <a:fillRect l="-787" t="-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42445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20E49-580E-44C5-AD73-7A72DA7D2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73" y="309369"/>
            <a:ext cx="10680027" cy="8949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Admittance, Conductance, Susceptance</a:t>
            </a:r>
            <a:endParaRPr lang="en-US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EAB4F189-E147-48C2-9E97-BB407B44CF3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3773" y="1285255"/>
                <a:ext cx="10844453" cy="526337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i="1" u="sng" dirty="0">
                    <a:solidFill>
                      <a:srgbClr val="00B050"/>
                    </a:solidFill>
                  </a:rPr>
                  <a:t>Example:</a:t>
                </a:r>
                <a:r>
                  <a:rPr lang="en-US" sz="2400" i="1" dirty="0">
                    <a:solidFill>
                      <a:srgbClr val="00B050"/>
                    </a:solidFill>
                  </a:rPr>
                  <a:t> Find the conductance and the susceptance of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𝒁</m:t>
                    </m:r>
                    <m:r>
                      <a:rPr lang="en-US" sz="2400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=4−3</m:t>
                    </m:r>
                    <m:r>
                      <a:rPr lang="en-US" sz="2400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2400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𝛺</m:t>
                    </m:r>
                  </m:oMath>
                </a14:m>
                <a:r>
                  <a:rPr lang="en-US" sz="2400" b="1" i="1" dirty="0">
                    <a:solidFill>
                      <a:srgbClr val="00B050"/>
                    </a:solidFill>
                  </a:rPr>
                  <a:t>.</a:t>
                </a:r>
              </a:p>
              <a:p>
                <a:r>
                  <a:rPr lang="en-US" sz="2400" dirty="0"/>
                  <a:t>The admittance is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𝒀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4−3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4−3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4+3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4+3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4+3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−3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=160+120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𝑚𝑆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r>
                  <a:rPr lang="en-US" sz="2400" dirty="0"/>
                  <a:t>Therefore,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=160 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𝑚𝑆</m:t>
                    </m:r>
                  </m:oMath>
                </a14:m>
                <a:r>
                  <a:rPr lang="en-US" sz="2400" dirty="0">
                    <a:solidFill>
                      <a:srgbClr val="C00000"/>
                    </a:solidFill>
                  </a:rPr>
                  <a:t> </a:t>
                </a:r>
                <a:r>
                  <a:rPr lang="en-US" sz="2400" dirty="0"/>
                  <a:t>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=120 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𝑚𝑆</m:t>
                    </m:r>
                  </m:oMath>
                </a14:m>
                <a:r>
                  <a:rPr lang="en-US" sz="2400" dirty="0"/>
                  <a:t>. </a:t>
                </a:r>
              </a:p>
              <a:p>
                <a:r>
                  <a:rPr lang="en-US" sz="2400" dirty="0"/>
                  <a:t>In this example the resistance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=4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  <a:r>
                  <a:rPr lang="en-US" sz="2400" dirty="0"/>
                  <a:t>and the reactance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=−3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It is important to note that in general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≠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den>
                    </m:f>
                  </m:oMath>
                </a14:m>
                <a:r>
                  <a:rPr lang="en-US" sz="2400" dirty="0"/>
                  <a:t> and always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≠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den>
                    </m:f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endParaRPr lang="en-US" sz="2400" i="1" dirty="0"/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EAB4F189-E147-48C2-9E97-BB407B44CF3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3773" y="1285255"/>
                <a:ext cx="10844453" cy="5263376"/>
              </a:xfrm>
              <a:blipFill>
                <a:blip r:embed="rId3"/>
                <a:stretch>
                  <a:fillRect l="-900" t="-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71473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B0FAE7A-CBE2-4545-97FD-35A13FAAE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13307" y="2453392"/>
            <a:ext cx="8939365" cy="225260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1264246-F569-4C6B-B698-5C7EE426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365125"/>
            <a:ext cx="10515600" cy="973021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Voltage and Current Division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B44B1-1D3B-4507-AC14-B7ACE6E1E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468" y="1338146"/>
            <a:ext cx="10917044" cy="1237786"/>
          </a:xfrm>
        </p:spPr>
        <p:txBody>
          <a:bodyPr>
            <a:normAutofit/>
          </a:bodyPr>
          <a:lstStyle/>
          <a:p>
            <a:r>
              <a:rPr lang="en-US" sz="2400" dirty="0"/>
              <a:t>The methods learned for DC circuits apply also to AC circuits </a:t>
            </a:r>
            <a:r>
              <a:rPr lang="en-US" sz="2400" i="1" dirty="0">
                <a:solidFill>
                  <a:srgbClr val="7030A0"/>
                </a:solidFill>
              </a:rPr>
              <a:t>in the frequency domain</a:t>
            </a:r>
            <a:r>
              <a:rPr lang="en-US" sz="2400" dirty="0"/>
              <a:t>.</a:t>
            </a:r>
          </a:p>
          <a:p>
            <a:r>
              <a:rPr lang="en-US" sz="2400" dirty="0"/>
              <a:t>In particular, this is true of voltage and current division.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2D70CCBC-A750-4DAA-B98D-83BC9E41B73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7478" y="4722879"/>
                <a:ext cx="10917044" cy="188455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2400" i="1" dirty="0">
                    <a:solidFill>
                      <a:srgbClr val="00B050"/>
                    </a:solidFill>
                  </a:rPr>
                  <a:t>Example: Find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sz="2400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i="1" dirty="0">
                    <a:solidFill>
                      <a:srgbClr val="00B050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2400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i="1" dirty="0">
                    <a:solidFill>
                      <a:srgbClr val="00B050"/>
                    </a:solidFill>
                  </a:rPr>
                  <a:t>. Assume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400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100</m:t>
                        </m:r>
                      </m:num>
                      <m:den>
                        <m:r>
                          <a:rPr lang="en-US" sz="2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</m:den>
                    </m:f>
                    <m:r>
                      <a:rPr lang="en-US" sz="2400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𝑘𝐻𝑧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i="1" dirty="0">
                    <a:solidFill>
                      <a:srgbClr val="00B050"/>
                    </a:solidFill>
                  </a:rPr>
                  <a:t>and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d>
                      <m:dPr>
                        <m:ctrlPr>
                          <a:rPr lang="en-US" sz="2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=10</m:t>
                    </m:r>
                    <m:func>
                      <m:funcPr>
                        <m:ctrlPr>
                          <a:rPr lang="en-US" sz="2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400" i="1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n-US" sz="2400" i="1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sz="2400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𝜇</m:t>
                    </m:r>
                    <m:r>
                      <a:rPr lang="en-US" sz="2400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Since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𝜋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𝑟𝑎𝑑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400" dirty="0"/>
                  <a:t>, using the formulas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𝑳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  <a:r>
                  <a:rPr lang="en-US" sz="2400" dirty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den>
                    </m:f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𝟗𝟏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=9.1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sz="240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=10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sz="240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=−10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sz="2400" dirty="0"/>
                  <a:t>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𝟕𝟓𝟎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=−13.33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2D70CCBC-A750-4DAA-B98D-83BC9E41B7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478" y="4722879"/>
                <a:ext cx="10917044" cy="1884556"/>
              </a:xfrm>
              <a:prstGeom prst="rect">
                <a:avLst/>
              </a:prstGeom>
              <a:blipFill>
                <a:blip r:embed="rId4"/>
                <a:stretch>
                  <a:fillRect l="-894" t="-647" r="-5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85958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B0FAE7A-CBE2-4545-97FD-35A13FAAE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6614" y="1720152"/>
            <a:ext cx="8233973" cy="239483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1264246-F569-4C6B-B698-5C7EE426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365125"/>
            <a:ext cx="10515600" cy="973021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Voltage and Current Division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B44B1-1D3B-4507-AC14-B7ACE6E1E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468" y="1338146"/>
            <a:ext cx="10917044" cy="501805"/>
          </a:xfrm>
        </p:spPr>
        <p:txBody>
          <a:bodyPr>
            <a:normAutofit/>
          </a:bodyPr>
          <a:lstStyle/>
          <a:p>
            <a:r>
              <a:rPr lang="en-US" sz="2400" dirty="0"/>
              <a:t>The frequency domain circuit is shown in the figure.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2D70CCBC-A750-4DAA-B98D-83BC9E41B73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7478" y="4114983"/>
                <a:ext cx="10917044" cy="249245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/>
                  <a:t>The problem will be solved as follows.</a:t>
                </a:r>
              </a:p>
              <a:p>
                <a:r>
                  <a:rPr lang="en-US" sz="2400" dirty="0"/>
                  <a:t>We will find first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dirty="0"/>
                  <a:t>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Next, current division will be used to find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sz="240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sub>
                    </m:sSub>
                  </m:oMath>
                </a14:m>
                <a:r>
                  <a:rPr lang="en-US" sz="2400" dirty="0"/>
                  <a:t>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Next, Ohm’s law will be used to find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=−13.33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Ω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dirty="0"/>
                  <a:t>. </a:t>
                </a:r>
              </a:p>
              <a:p>
                <a:r>
                  <a:rPr lang="en-US" sz="2400" dirty="0"/>
                  <a:t>The results will be converted to the time domain.</a:t>
                </a:r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2D70CCBC-A750-4DAA-B98D-83BC9E41B7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478" y="4114983"/>
                <a:ext cx="10917044" cy="2492452"/>
              </a:xfrm>
              <a:prstGeom prst="rect">
                <a:avLst/>
              </a:prstGeom>
              <a:blipFill>
                <a:blip r:embed="rId4"/>
                <a:stretch>
                  <a:fillRect l="-894" t="-34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85490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B0FAE7A-CBE2-4545-97FD-35A13FAAE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6614" y="1064970"/>
            <a:ext cx="8233973" cy="239483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1264246-F569-4C6B-B698-5C7EE426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365126"/>
            <a:ext cx="10515600" cy="61618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Voltage and Current Division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2D70CCBC-A750-4DAA-B98D-83BC9E41B73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7478" y="3668751"/>
                <a:ext cx="10917044" cy="293868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𝒁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=6.8−13.33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b="1" dirty="0">
                  <a:solidFill>
                    <a:srgbClr val="0070C0"/>
                  </a:solidFill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𝒁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−10</m:t>
                              </m:r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den>
                          </m:f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den>
                          </m:f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400" b="1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𝒁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den>
                          </m:f>
                        </m:den>
                      </m:f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𝒁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US" sz="2400" b="1" dirty="0">
                  <a:solidFill>
                    <a:srgbClr val="7030A0"/>
                  </a:solidFill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𝒁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=9.1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Ω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𝒁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=6.8−4.23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b="1" dirty="0">
                  <a:solidFill>
                    <a:srgbClr val="0070C0"/>
                  </a:solidFill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2400" dirty="0">
                    <a:solidFill>
                      <a:schemeClr val="tx1"/>
                    </a:solidFill>
                  </a:rPr>
                  <a:t>Since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d>
                      <m:dPr>
                        <m:ctrlPr>
                          <a:rPr lang="en-US" sz="2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=10</m:t>
                    </m:r>
                    <m:func>
                      <m:funcPr>
                        <m:ctrlPr>
                          <a:rPr lang="en-US" sz="2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400" i="1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n-US" sz="2400" i="1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sz="2400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𝜇</m:t>
                    </m:r>
                    <m:r>
                      <a:rPr lang="en-US" sz="2400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, it follows that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𝑰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=10∠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𝜇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b="1" dirty="0">
                    <a:solidFill>
                      <a:schemeClr val="tx1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2D70CCBC-A750-4DAA-B98D-83BC9E41B7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478" y="3668751"/>
                <a:ext cx="10917044" cy="2938684"/>
              </a:xfrm>
              <a:prstGeom prst="rect">
                <a:avLst/>
              </a:prstGeom>
              <a:blipFill>
                <a:blip r:embed="rId4"/>
                <a:stretch>
                  <a:fillRect l="-8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2005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B0FAE7A-CBE2-4545-97FD-35A13FAAE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6614" y="1064970"/>
            <a:ext cx="8233973" cy="239483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1264246-F569-4C6B-B698-5C7EE426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365126"/>
            <a:ext cx="10515600" cy="61618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Voltage and Current Division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2D70CCBC-A750-4DAA-B98D-83BC9E41B73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7478" y="3459801"/>
                <a:ext cx="11193966" cy="314763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𝑰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𝒁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b>
                              </m:sSub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18 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den>
                          </m:f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𝒁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b>
                              </m:sSub>
                            </m:den>
                          </m:f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=10∠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∘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18 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Ω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18 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Ω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𝒁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=10∠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∘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18 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25.16∠−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9.68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∘</m:t>
                              </m:r>
                            </m:sup>
                          </m:sSup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=7.15∠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19.68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∘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f>
                        <m:fPr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400" b="1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𝒁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−10</m:t>
                              </m:r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den>
                          </m:f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den>
                          </m:f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400" b="1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𝒁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den>
                          </m:f>
                        </m:den>
                      </m:f>
                      <m:r>
                        <a:rPr lang="en-US" sz="24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=−13.33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Ω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=95.37∠−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70.32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∘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𝑚𝑉</m:t>
                      </m:r>
                    </m:oMath>
                  </m:oMathPara>
                </a14:m>
                <a:endParaRPr lang="en-US" sz="2400" b="0" i="1" dirty="0">
                  <a:solidFill>
                    <a:srgbClr val="7030A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=95.37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70.32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∘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𝑚𝑉</m:t>
                      </m:r>
                    </m:oMath>
                  </m:oMathPara>
                </a14:m>
                <a:endParaRPr lang="en-US" sz="24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2D70CCBC-A750-4DAA-B98D-83BC9E41B7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478" y="3459801"/>
                <a:ext cx="11193966" cy="3147634"/>
              </a:xfrm>
              <a:prstGeom prst="rect">
                <a:avLst/>
              </a:prstGeom>
              <a:blipFill>
                <a:blip r:embed="rId4"/>
                <a:stretch>
                  <a:fillRect t="-5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55397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B0FAE7A-CBE2-4545-97FD-35A13FAAE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6614" y="1064970"/>
            <a:ext cx="8233973" cy="239483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1264246-F569-4C6B-B698-5C7EE426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365126"/>
            <a:ext cx="10515600" cy="61618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Voltage and Current Division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2D70CCBC-A750-4DAA-B98D-83BC9E41B73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7478" y="3459801"/>
                <a:ext cx="11193966" cy="314763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𝑰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−10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−10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den>
                          </m:f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den>
                          </m:f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𝒁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den>
                          </m:f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=10∠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∘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𝒁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Ω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=14.96∠−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142.97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∘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endParaRPr lang="en-US" sz="2400" b="0" i="1" dirty="0">
                  <a:solidFill>
                    <a:srgbClr val="7030A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=14.96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142.97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∘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sz="24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2D70CCBC-A750-4DAA-B98D-83BC9E41B7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478" y="3459801"/>
                <a:ext cx="11193966" cy="3147634"/>
              </a:xfrm>
              <a:prstGeom prst="rect">
                <a:avLst/>
              </a:prstGeom>
              <a:blipFill>
                <a:blip r:embed="rId4"/>
                <a:stretch>
                  <a:fillRect t="-3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59961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8AD7716-F8BC-416D-9B74-5E700DD3E2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8061" y="2553629"/>
            <a:ext cx="10357624" cy="379923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320E49-580E-44C5-AD73-7A72DA7D2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9369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67E5A-7830-4860-974E-3888226CE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8146"/>
            <a:ext cx="10844453" cy="1215483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When an AC circuit is turned on, there are transients (the blue curve)</a:t>
            </a:r>
            <a:r>
              <a:rPr lang="en-US" sz="2400" i="1" dirty="0"/>
              <a:t>.</a:t>
            </a:r>
          </a:p>
          <a:p>
            <a:r>
              <a:rPr lang="en-US" sz="2400" i="1" dirty="0"/>
              <a:t>In time, voltages and currents converge to steady-state values (the red curve).</a:t>
            </a:r>
          </a:p>
          <a:p>
            <a:r>
              <a:rPr lang="en-US" sz="2400" dirty="0">
                <a:solidFill>
                  <a:schemeClr val="tx1"/>
                </a:solidFill>
              </a:rPr>
              <a:t>Phasor analysis is the fastest way to find steady-state voltages and currents.</a:t>
            </a:r>
          </a:p>
          <a:p>
            <a:endParaRPr lang="en-U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5254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64246-F569-4C6B-B698-5C7EE426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365126"/>
            <a:ext cx="10515600" cy="61618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Remarks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2D70CCBC-A750-4DAA-B98D-83BC9E41B73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7478" y="1271239"/>
                <a:ext cx="11193966" cy="53361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400" dirty="0"/>
                  <a:t>In the previous example, the current source had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d>
                      <m:d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=10</m:t>
                    </m:r>
                    <m:func>
                      <m:func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𝜇</m:t>
                    </m:r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dirty="0"/>
                  <a:t>, while the branch current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  <a:r>
                  <a:rPr lang="en-US" sz="2400" dirty="0"/>
                  <a:t>was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=14.96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142.97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𝜇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r>
                  <a:rPr lang="en-US" sz="2400" i="1" dirty="0">
                    <a:solidFill>
                      <a:srgbClr val="7030A0"/>
                    </a:solidFill>
                  </a:rPr>
                  <a:t>In AC, currents/voltages do not have to be smaller than the value of the current/voltage source that causes them.</a:t>
                </a:r>
                <a:r>
                  <a:rPr lang="en-US" sz="2400" i="1" dirty="0"/>
                  <a:t> </a:t>
                </a:r>
              </a:p>
              <a:p>
                <a:r>
                  <a:rPr lang="en-US" sz="2400" dirty="0"/>
                  <a:t>The previous example also illustrates that </a:t>
                </a:r>
                <a:r>
                  <a:rPr lang="en-US" sz="2400" i="1" dirty="0">
                    <a:solidFill>
                      <a:srgbClr val="7030A0"/>
                    </a:solidFill>
                  </a:rPr>
                  <a:t>an impedance can be infinite</a:t>
                </a:r>
                <a:r>
                  <a:rPr lang="en-US" sz="2400" i="1" dirty="0"/>
                  <a:t>: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(−10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𝛺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)||(10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𝛺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−10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den>
                          </m:f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den>
                          </m:f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=∞</m:t>
                      </m:r>
                    </m:oMath>
                  </m:oMathPara>
                </a14:m>
                <a:endParaRPr lang="en-US" sz="2400" i="1" dirty="0">
                  <a:solidFill>
                    <a:srgbClr val="0070C0"/>
                  </a:solidFill>
                </a:endParaRPr>
              </a:p>
              <a:p>
                <a:r>
                  <a:rPr lang="en-US" sz="2400" dirty="0"/>
                  <a:t>This impedance is infinite because the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1 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𝑛𝐹</m:t>
                    </m:r>
                  </m:oMath>
                </a14:m>
                <a:r>
                  <a:rPr lang="en-US" sz="2400" dirty="0"/>
                  <a:t> capacitor and the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100 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𝑚𝐻</m:t>
                    </m:r>
                  </m:oMath>
                </a14:m>
                <a:r>
                  <a:rPr lang="en-US" sz="2400" dirty="0"/>
                  <a:t> inductor cancel each other at the given frequency. </a:t>
                </a:r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2D70CCBC-A750-4DAA-B98D-83BC9E41B7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478" y="1271239"/>
                <a:ext cx="11193966" cy="5336196"/>
              </a:xfrm>
              <a:prstGeom prst="rect">
                <a:avLst/>
              </a:prstGeom>
              <a:blipFill>
                <a:blip r:embed="rId3"/>
                <a:stretch>
                  <a:fillRect l="-763" t="-1600" r="-7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3799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20E49-580E-44C5-AD73-7A72DA7D2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9369"/>
            <a:ext cx="10515600" cy="849705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Review—Phasors </a:t>
            </a:r>
            <a:endParaRPr lang="en-US" b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F67E5A-7830-4860-974E-3888226CEEC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59074"/>
                <a:ext cx="10844453" cy="5085609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>
                    <a:solidFill>
                      <a:schemeClr val="tx1"/>
                    </a:solidFill>
                  </a:rPr>
                  <a:t>In the </a:t>
                </a:r>
                <a:r>
                  <a:rPr lang="en-US" sz="2400" dirty="0">
                    <a:solidFill>
                      <a:srgbClr val="0070C0"/>
                    </a:solidFill>
                  </a:rPr>
                  <a:t>time domain</a:t>
                </a:r>
                <a:r>
                  <a:rPr lang="en-US" sz="2400" dirty="0">
                    <a:solidFill>
                      <a:schemeClr val="tx1"/>
                    </a:solidFill>
                  </a:rPr>
                  <a:t>, the signal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is a sinusoidal function. </a:t>
                </a:r>
              </a:p>
              <a:p>
                <a:r>
                  <a:rPr lang="en-US" sz="2400" dirty="0"/>
                  <a:t>In the </a:t>
                </a:r>
                <a:r>
                  <a:rPr lang="en-US" sz="2400" dirty="0">
                    <a:solidFill>
                      <a:srgbClr val="C00000"/>
                    </a:solidFill>
                  </a:rPr>
                  <a:t>frequency domain</a:t>
                </a:r>
                <a:r>
                  <a:rPr lang="en-US" sz="2400" dirty="0"/>
                  <a:t>, the signal is a vector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𝑴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400" dirty="0">
                    <a:solidFill>
                      <a:srgbClr val="C00000"/>
                    </a:solidFill>
                  </a:rPr>
                  <a:t> </a:t>
                </a:r>
                <a:r>
                  <a:rPr lang="en-US" sz="2400" dirty="0">
                    <a:solidFill>
                      <a:schemeClr val="tx1"/>
                    </a:solidFill>
                  </a:rPr>
                  <a:t>that rotates counterclockwise in the complex plane at an angular velocity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Such rotating ve</a:t>
                </a:r>
                <a:r>
                  <a:rPr lang="en-US" sz="2400" dirty="0"/>
                  <a:t>ctors are called </a:t>
                </a:r>
                <a:r>
                  <a:rPr lang="en-US" sz="2400" b="1" dirty="0">
                    <a:solidFill>
                      <a:srgbClr val="FF0000"/>
                    </a:solidFill>
                  </a:rPr>
                  <a:t>PHASORS</a:t>
                </a:r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</a:p>
              <a:p>
                <a:r>
                  <a:rPr lang="en-US" sz="2400" dirty="0"/>
                  <a:t>We use an </a:t>
                </a:r>
                <a:r>
                  <a:rPr lang="en-US" sz="2400" i="1" dirty="0">
                    <a:solidFill>
                      <a:srgbClr val="C00000"/>
                    </a:solidFill>
                  </a:rPr>
                  <a:t>abbreviated phasor notation: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𝑴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400" dirty="0">
                    <a:solidFill>
                      <a:srgbClr val="7030A0"/>
                    </a:solidFill>
                  </a:rPr>
                  <a:t> </a:t>
                </a:r>
                <a:r>
                  <a:rPr lang="en-US" sz="2400" dirty="0">
                    <a:solidFill>
                      <a:schemeClr val="tx1"/>
                    </a:solidFill>
                  </a:rPr>
                  <a:t>(the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term is dropped).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F67E5A-7830-4860-974E-3888226CEEC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59074"/>
                <a:ext cx="10844453" cy="5085609"/>
              </a:xfrm>
              <a:blipFill>
                <a:blip r:embed="rId3"/>
                <a:stretch>
                  <a:fillRect l="-787" t="-16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 descr="A close up of a tree&#10;&#10;Description automatically generated">
            <a:extLst>
              <a:ext uri="{FF2B5EF4-FFF2-40B4-BE49-F238E27FC236}">
                <a16:creationId xmlns:a16="http://schemas.microsoft.com/office/drawing/2014/main" id="{10B8E02C-FF32-43AC-A5CC-89C27D09EAD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251"/>
          <a:stretch/>
        </p:blipFill>
        <p:spPr>
          <a:xfrm>
            <a:off x="7217515" y="3637938"/>
            <a:ext cx="4136285" cy="290848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9019FFE-80B5-4B29-9BB4-6AF376DB7175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97410" y="3898997"/>
            <a:ext cx="5252226" cy="238636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2EA658F-ABE4-46AB-BEA5-05B679AB4B3C}"/>
              </a:ext>
            </a:extLst>
          </p:cNvPr>
          <p:cNvSpPr txBox="1"/>
          <p:nvPr/>
        </p:nvSpPr>
        <p:spPr>
          <a:xfrm>
            <a:off x="2303861" y="3407105"/>
            <a:ext cx="20489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TIME DOMAIN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18E8EE-A6E6-4EDA-93BA-BD1EED32C47B}"/>
              </a:ext>
            </a:extLst>
          </p:cNvPr>
          <p:cNvSpPr txBox="1"/>
          <p:nvPr/>
        </p:nvSpPr>
        <p:spPr>
          <a:xfrm>
            <a:off x="7793592" y="3391081"/>
            <a:ext cx="29429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FREQUENCY DOMAIN</a:t>
            </a:r>
          </a:p>
        </p:txBody>
      </p:sp>
    </p:spTree>
    <p:extLst>
      <p:ext uri="{BB962C8B-B14F-4D97-AF65-F5344CB8AC3E}">
        <p14:creationId xmlns:p14="http://schemas.microsoft.com/office/powerpoint/2010/main" val="3573953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20E49-580E-44C5-AD73-7A72DA7D2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9370"/>
            <a:ext cx="10515600" cy="727694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Review—Impedance </a:t>
            </a:r>
            <a:endParaRPr lang="en-US" b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F67E5A-7830-4860-974E-3888226CEEC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947854"/>
                <a:ext cx="10844453" cy="2810108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Assume a network with two terminals that has </a:t>
                </a:r>
                <a:r>
                  <a:rPr lang="en-US" sz="2400" i="1" dirty="0">
                    <a:solidFill>
                      <a:srgbClr val="0070C0"/>
                    </a:solidFill>
                  </a:rPr>
                  <a:t>no independent sources</a:t>
                </a:r>
                <a:r>
                  <a:rPr lang="en-US" sz="2400" dirty="0">
                    <a:solidFill>
                      <a:schemeClr val="tx1"/>
                    </a:solidFill>
                  </a:rPr>
                  <a:t>. </a:t>
                </a:r>
              </a:p>
              <a:p>
                <a:r>
                  <a:rPr lang="en-US" sz="2400" dirty="0"/>
                  <a:t>A voltage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func>
                      <m:func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sub>
                        </m:s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will result in a sinusoidal steady-state current of the same frequency: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func>
                      <m:func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In the frequency domain, these correspond to the phasors</a:t>
                </a:r>
              </a:p>
              <a:p>
                <a:pPr marL="0" indent="0" algn="ctr">
                  <a:buNone/>
                </a:pPr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𝑽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sSup>
                      <m:sSup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sub>
                        </m:sSub>
                      </m:sup>
                    </m:sSup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𝑰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sSup>
                      <m:sSup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sup>
                    </m:sSup>
                  </m:oMath>
                </a14:m>
                <a:r>
                  <a:rPr lang="en-US" sz="2400" dirty="0"/>
                  <a:t>.</a:t>
                </a:r>
              </a:p>
              <a:p>
                <a:pPr>
                  <a:lnSpc>
                    <a:spcPct val="110000"/>
                  </a:lnSpc>
                </a:pPr>
                <a:r>
                  <a:rPr lang="en-US" sz="2400" dirty="0"/>
                  <a:t>For a linear network, the ratio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𝒁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𝑽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)/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𝑰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  <a:r>
                  <a:rPr lang="en-US" sz="2400" dirty="0"/>
                  <a:t>is a constant called </a:t>
                </a:r>
                <a:r>
                  <a:rPr lang="en-US" sz="2400" b="1" dirty="0">
                    <a:solidFill>
                      <a:srgbClr val="7030A0"/>
                    </a:solidFill>
                  </a:rPr>
                  <a:t>impedance</a:t>
                </a:r>
                <a:r>
                  <a:rPr lang="en-US" sz="2400" dirty="0"/>
                  <a:t>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F67E5A-7830-4860-974E-3888226CEEC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947854"/>
                <a:ext cx="10844453" cy="2810108"/>
              </a:xfrm>
              <a:blipFill>
                <a:blip r:embed="rId3"/>
                <a:stretch>
                  <a:fillRect l="-787" t="-30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>
            <a:extLst>
              <a:ext uri="{FF2B5EF4-FFF2-40B4-BE49-F238E27FC236}">
                <a16:creationId xmlns:a16="http://schemas.microsoft.com/office/drawing/2014/main" id="{6470E014-4228-4997-9952-9BB862126A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4264" y="3869756"/>
            <a:ext cx="10863471" cy="265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641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20E49-580E-44C5-AD73-7A72DA7D2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9370"/>
            <a:ext cx="10515600" cy="727694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Review—Impedance </a:t>
            </a:r>
            <a:endParaRPr lang="en-US" b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F67E5A-7830-4860-974E-3888226CEEC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48936"/>
                <a:ext cx="10844453" cy="5040351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>
                    <a:solidFill>
                      <a:schemeClr val="tx1"/>
                    </a:solidFill>
                  </a:rPr>
                  <a:t>Since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𝑽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sSup>
                      <m:sSup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sub>
                        </m:sSub>
                      </m:sup>
                    </m:sSup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𝑰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sSup>
                      <m:sSup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sup>
                    </m:sSup>
                  </m:oMath>
                </a14:m>
                <a:r>
                  <a:rPr lang="en-US" sz="2400" dirty="0"/>
                  <a:t>, impedance is independent of time: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num>
                        <m:den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den>
                      </m:f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sup>
                      </m:sSup>
                    </m:oMath>
                  </m:oMathPara>
                </a14:m>
                <a:endParaRPr lang="en-US" sz="2400" dirty="0"/>
              </a:p>
              <a:p>
                <a:pPr>
                  <a:lnSpc>
                    <a:spcPct val="110000"/>
                  </a:lnSpc>
                </a:pPr>
                <a:r>
                  <a:rPr lang="en-US" sz="2400" i="1" dirty="0">
                    <a:solidFill>
                      <a:srgbClr val="FF0000"/>
                    </a:solidFill>
                  </a:rPr>
                  <a:t>The impedance is a constant, not a phasor! </a:t>
                </a:r>
              </a:p>
              <a:p>
                <a:pPr>
                  <a:lnSpc>
                    <a:spcPct val="110000"/>
                  </a:lnSpc>
                </a:pPr>
                <a:r>
                  <a:rPr lang="en-US" sz="2400" i="1" dirty="0">
                    <a:solidFill>
                      <a:srgbClr val="FF0000"/>
                    </a:solidFill>
                  </a:rPr>
                  <a:t>Only voltages and currents are phasors.</a:t>
                </a:r>
              </a:p>
              <a:p>
                <a:pPr>
                  <a:lnSpc>
                    <a:spcPct val="110000"/>
                  </a:lnSpc>
                </a:pPr>
                <a:r>
                  <a:rPr lang="en-US" sz="2400" dirty="0">
                    <a:solidFill>
                      <a:schemeClr val="tx1"/>
                    </a:solidFill>
                  </a:rPr>
                  <a:t>The impedance unit is Ohms [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Ω</m:t>
                    </m:r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].</m:t>
                    </m:r>
                  </m:oMath>
                </a14:m>
                <a:endParaRPr lang="en-US" sz="2400" dirty="0">
                  <a:solidFill>
                    <a:srgbClr val="002060"/>
                  </a:solidFill>
                </a:endParaRPr>
              </a:p>
              <a:p>
                <a:pPr>
                  <a:lnSpc>
                    <a:spcPct val="110000"/>
                  </a:lnSpc>
                </a:pPr>
                <a:r>
                  <a:rPr lang="en-US" sz="2400" i="1" dirty="0"/>
                  <a:t>Impedance resembles resistance; it could be viewed as an “AC resistance”.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:endParaRPr lang="en-US" sz="2400" i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F67E5A-7830-4860-974E-3888226CEEC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48936"/>
                <a:ext cx="10844453" cy="5040351"/>
              </a:xfrm>
              <a:blipFill>
                <a:blip r:embed="rId3"/>
                <a:stretch>
                  <a:fillRect l="-787" t="-14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5722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20E49-580E-44C5-AD73-7A72DA7D2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9369"/>
            <a:ext cx="10515600" cy="8949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Review—Impedance 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592C08-9C5C-4791-A756-BC252BCC1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88166" y="2027387"/>
            <a:ext cx="6189856" cy="4644249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AB4F189-E147-48C2-9E97-BB407B44C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73" y="1204332"/>
            <a:ext cx="10844453" cy="894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Resistors, capacitors, and inductors are represented in the frequency domain by their impedance. </a:t>
            </a:r>
            <a:r>
              <a:rPr lang="en-US" sz="2400" i="1" dirty="0">
                <a:solidFill>
                  <a:srgbClr val="0070C0"/>
                </a:solidFill>
              </a:rPr>
              <a:t>Memorize the impedance formulas!</a:t>
            </a:r>
          </a:p>
        </p:txBody>
      </p:sp>
    </p:spTree>
    <p:extLst>
      <p:ext uri="{BB962C8B-B14F-4D97-AF65-F5344CB8AC3E}">
        <p14:creationId xmlns:p14="http://schemas.microsoft.com/office/powerpoint/2010/main" val="3886406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CF08533-CE08-4861-838B-829AE99096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96000" y="2848966"/>
            <a:ext cx="5894353" cy="26792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1264246-F569-4C6B-B698-5C7EE426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3021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Impedance Combinations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B44B1-1D3B-4507-AC14-B7ACE6E1E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8146"/>
            <a:ext cx="10515600" cy="1248937"/>
          </a:xfrm>
        </p:spPr>
        <p:txBody>
          <a:bodyPr>
            <a:normAutofit/>
          </a:bodyPr>
          <a:lstStyle/>
          <a:p>
            <a:r>
              <a:rPr lang="en-US" sz="2400" dirty="0"/>
              <a:t>The methods learned for DC circuits apply also to AC circuits </a:t>
            </a:r>
            <a:r>
              <a:rPr lang="en-US" sz="2400" i="1" dirty="0">
                <a:solidFill>
                  <a:srgbClr val="7030A0"/>
                </a:solidFill>
              </a:rPr>
              <a:t>in the frequency domain</a:t>
            </a:r>
            <a:r>
              <a:rPr lang="en-US" sz="2400" dirty="0"/>
              <a:t>.</a:t>
            </a:r>
          </a:p>
          <a:p>
            <a:r>
              <a:rPr lang="en-US" sz="2400" dirty="0"/>
              <a:t>Series and parallel impedances are combined just like resistors.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465A7199-C5B9-4117-BB0B-0CD42B3C5FD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2848966"/>
                <a:ext cx="5105401" cy="345606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2400" i="1" dirty="0">
                    <a:solidFill>
                      <a:srgbClr val="00B050"/>
                    </a:solidFill>
                  </a:rPr>
                  <a:t>Example: Find the impedance of the shown network. Assume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</m:den>
                    </m:f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𝑘𝐻𝑧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400" i="1" dirty="0">
                  <a:solidFill>
                    <a:srgbClr val="00B050"/>
                  </a:solidFill>
                </a:endParaRPr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The angular frequency is: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𝜋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The resistor impedance: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=1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sz="2400" i="1" dirty="0">
                    <a:solidFill>
                      <a:schemeClr val="tx1"/>
                    </a:solidFill>
                  </a:rPr>
                  <a:t>.</a:t>
                </a:r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The inductor has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𝑳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</a:p>
              <a:p>
                <a:r>
                  <a:rPr lang="en-US" sz="2400" dirty="0"/>
                  <a:t>The capacitor has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den>
                    </m:f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den>
                    </m:f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𝛺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Overall,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𝒁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𝑳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+(</m:t>
                    </m:r>
                    <m:sSub>
                      <m:sSubPr>
                        <m:ctrlP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||</m:t>
                    </m:r>
                    <m:sSub>
                      <m:sSubPr>
                        <m:ctrlP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465A7199-C5B9-4117-BB0B-0CD42B3C5F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848966"/>
                <a:ext cx="5105401" cy="3456066"/>
              </a:xfrm>
              <a:prstGeom prst="rect">
                <a:avLst/>
              </a:prstGeom>
              <a:blipFill>
                <a:blip r:embed="rId4"/>
                <a:stretch>
                  <a:fillRect l="-1912" t="-2469" b="-7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2123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CDC446F-F5CC-4650-A45A-0953D37F38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39712" y="2888425"/>
            <a:ext cx="3860814" cy="349007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1264246-F569-4C6B-B698-5C7EE426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3021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Complex Numbers—Review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82B44B1-1D3B-4507-AC14-B7ACE6E1E44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38146"/>
                <a:ext cx="7748239" cy="475042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dirty="0"/>
                  <a:t>To finish our example, let us review first some complex number concepts.</a:t>
                </a:r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∠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∠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𝑚𝑛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𝑚𝑛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∠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𝛽</m:t>
                      </m:r>
                    </m:oMath>
                  </m:oMathPara>
                </a14:m>
                <a:endParaRPr lang="en-US" sz="2400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∠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∠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sup>
                          </m:sSup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∠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𝛽</m:t>
                      </m:r>
                    </m:oMath>
                  </m:oMathPara>
                </a14:m>
                <a:endParaRPr lang="en-US" sz="2400" dirty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2400" dirty="0"/>
                  <a:t>In our example: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𝒁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1∠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∘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1∠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90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∘</m:t>
                              </m:r>
                            </m:sup>
                          </m:sSup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=1∠−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90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∘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82B44B1-1D3B-4507-AC14-B7ACE6E1E44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38146"/>
                <a:ext cx="7748239" cy="4750420"/>
              </a:xfrm>
              <a:blipFill>
                <a:blip r:embed="rId4"/>
                <a:stretch>
                  <a:fillRect l="-1259" t="-17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8759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64246-F569-4C6B-B698-5C7EE426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3021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Complex Numbers—Review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82B44B1-1D3B-4507-AC14-B7ACE6E1E44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38145"/>
                <a:ext cx="10335322" cy="515472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𝒁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||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𝒁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𝑹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𝒁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𝑪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𝒁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𝑹</m:t>
                                  </m:r>
                                </m:sub>
                              </m:sSub>
                            </m:den>
                          </m:f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𝛺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𝛺</m:t>
                      </m:r>
                    </m:oMath>
                  </m:oMathPara>
                </a14:m>
                <a:endParaRPr lang="en-US" sz="2400" i="1" dirty="0"/>
              </a:p>
              <a:p>
                <a:pPr marL="0" indent="0">
                  <a:buNone/>
                </a:pPr>
                <a:r>
                  <a:rPr lang="en-US" sz="2400" i="1" dirty="0"/>
                  <a:t>There are two ways to simplify this expression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400" i="1" dirty="0"/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rgbClr val="C00000"/>
                    </a:solidFill>
                  </a:rPr>
                  <a:t>Method 1: </a:t>
                </a:r>
                <a:r>
                  <a:rPr lang="en-US" sz="2400" i="1" dirty="0">
                    <a:solidFill>
                      <a:srgbClr val="7030A0"/>
                    </a:solidFill>
                  </a:rPr>
                  <a:t>Convert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1+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 to polar form</a:t>
                </a:r>
                <a:endParaRPr lang="en-US" sz="2400" i="1" dirty="0"/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∠</m:t>
                          </m:r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b="0" i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tan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fName>
                            <m:e>
                              <m:f>
                                <m:f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den>
                              </m:f>
                            </m:e>
                          </m:func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1∠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∘</m:t>
                              </m:r>
                            </m:sup>
                          </m:sSup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∠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45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∘</m:t>
                              </m:r>
                            </m:sup>
                          </m:sSup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∠−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45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∘</m:t>
                          </m:r>
                        </m:sup>
                      </m:sSup>
                    </m:oMath>
                  </m:oMathPara>
                </a14:m>
                <a:endParaRPr lang="en-US" sz="2400" i="1" dirty="0"/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2400" dirty="0">
                    <a:solidFill>
                      <a:srgbClr val="C00000"/>
                    </a:solidFill>
                  </a:rPr>
                  <a:t>Method 2: </a:t>
                </a:r>
                <a:r>
                  <a:rPr lang="en-US" sz="2400" i="1" dirty="0">
                    <a:solidFill>
                      <a:srgbClr val="7030A0"/>
                    </a:solidFill>
                  </a:rPr>
                  <a:t>Multiply numerator and denominator by complex conjugate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4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4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∠−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45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∘</m:t>
                          </m:r>
                        </m:sup>
                      </m:sSup>
                    </m:oMath>
                  </m:oMathPara>
                </a14:m>
                <a:endParaRPr lang="en-US" sz="2400" i="1" dirty="0">
                  <a:solidFill>
                    <a:srgbClr val="0070C0"/>
                  </a:solidFill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2400" i="1" dirty="0"/>
                  <a:t>We conclude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||</m:t>
                    </m:r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∠−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45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sz="2400" i="1" dirty="0"/>
                  <a:t>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82B44B1-1D3B-4507-AC14-B7ACE6E1E44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38145"/>
                <a:ext cx="10335322" cy="5154729"/>
              </a:xfrm>
              <a:blipFill>
                <a:blip r:embed="rId3"/>
                <a:stretch>
                  <a:fillRect l="-9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1225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1499</Words>
  <Application>Microsoft Office PowerPoint</Application>
  <PresentationFormat>Widescreen</PresentationFormat>
  <Paragraphs>161</Paragraphs>
  <Slides>20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Times New Roman</vt:lpstr>
      <vt:lpstr>Office Theme</vt:lpstr>
      <vt:lpstr>The Impedance</vt:lpstr>
      <vt:lpstr>Review</vt:lpstr>
      <vt:lpstr>Review—Phasors </vt:lpstr>
      <vt:lpstr>Review—Impedance </vt:lpstr>
      <vt:lpstr>Review—Impedance </vt:lpstr>
      <vt:lpstr>Review—Impedance </vt:lpstr>
      <vt:lpstr>Impedance Combinations</vt:lpstr>
      <vt:lpstr>Complex Numbers—Review </vt:lpstr>
      <vt:lpstr>Complex Numbers—Review </vt:lpstr>
      <vt:lpstr>Complex Numbers—Review </vt:lpstr>
      <vt:lpstr>Impedance Combinations</vt:lpstr>
      <vt:lpstr>Reactance</vt:lpstr>
      <vt:lpstr>Admittance, Conductance, Susceptance</vt:lpstr>
      <vt:lpstr>Admittance, Conductance, Susceptance</vt:lpstr>
      <vt:lpstr>Voltage and Current Division</vt:lpstr>
      <vt:lpstr>Voltage and Current Division</vt:lpstr>
      <vt:lpstr>Voltage and Current Division</vt:lpstr>
      <vt:lpstr>Voltage and Current Division</vt:lpstr>
      <vt:lpstr>Voltage and Current Division</vt:lpstr>
      <vt:lpstr>Remarks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Impedance</dc:title>
  <dc:creator>Iordache, Marian</dc:creator>
  <cp:lastModifiedBy>Iordache, Marian</cp:lastModifiedBy>
  <cp:revision>56</cp:revision>
  <dcterms:created xsi:type="dcterms:W3CDTF">2020-03-27T16:40:02Z</dcterms:created>
  <dcterms:modified xsi:type="dcterms:W3CDTF">2021-07-24T03:17:38Z</dcterms:modified>
</cp:coreProperties>
</file>