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7" r:id="rId10"/>
    <p:sldId id="263" r:id="rId11"/>
    <p:sldId id="265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0AC78-2F97-48A9-8243-4DFBF5374E3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36692-C4B4-48A1-A024-CC6FC81FE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35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rlc.fig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17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/>
              <a:t>impedances.fig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60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508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4477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99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out-sine.png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32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out2-sine.png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1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65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39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85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98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710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436692-C4B4-48A1-A024-CC6FC81FED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6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B67FE-26CD-44BE-9E41-6B1C215C4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D7598B-46D4-4076-98E0-F7ADAA231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41F08-369E-46F5-B3D9-5083DEA6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FE650-F40E-4E17-B008-C3702906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B7480-776A-4162-B4B3-1B60ACA3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6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970B-0DF2-449C-8A6F-CEE2138AC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D9DDF-8CA3-438E-BF4B-6E5E043C0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A4F58-9B97-426A-BA51-3BF7F307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88685-59B0-4F59-B44A-84ADF3B52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3B741-46AB-48A5-BFFC-18040A067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0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47CEE-FCE2-4FF7-8D3F-F0F63B066E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99C69-097D-4892-9B88-7BBD21655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DACF9-E56D-4824-B88C-E0B4DB58A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2F49D-6E9C-4C56-99FE-D822DFBDC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3A02A-0F57-4A8C-A073-EE9947E59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C67C-AD64-4B6E-A5E7-7CF149F4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18275-E915-487B-8973-0CD1AAD83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361BD-254C-4DC9-BA18-153C0670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416E7-1E3F-48C5-9900-31230FF4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96638-67A7-4BAD-BDBD-A03ED65AD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1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EC353-95C6-492F-80BA-3C2F61F4D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C595D-B25E-414C-BA0D-68452FEE3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62902-63D6-498B-AD21-D4003EC69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C8D48-465D-4F6C-8F3B-3DB4A9EF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F5529-BFAD-4F90-85E5-5AF78E4A7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9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AE676-482D-4C3D-BDF6-A3643BB79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51BF3-D37D-4760-B546-4406D64F4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36732-B151-4F0F-A60C-9788A5AA0E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FD825-E168-4D9E-B417-5F269EDA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43E27-AF5A-4632-BE3C-A331B6BA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22485-0F91-4238-8844-9B58B3282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84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12821-FDE6-44E7-842E-2DF938D48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2ADB9-7C7D-452E-918F-57DE7ED7E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204CC5-5462-46D3-9C5F-57100F847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86AA00-5283-4644-B351-7DD5B9D8C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5A01C-AF88-45E6-AD69-5E66AB4DC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AFED9D-F89F-47C4-8502-507D369DB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8C9352-781A-4707-97E0-B12B8EEB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580E88-BD4B-496D-88D9-4D712957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6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8E935-815E-4CDD-8D83-30C45C431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31C49A-1561-4571-B644-2186B6255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8D0107-E5BC-4A0D-A824-1DA0C9F07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916D20-F3C4-4A5C-9ACB-95D180437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063EC-0070-4EE9-8929-7CBCC8F30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B07B20-3D39-488F-8A48-593DAF7C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0D840-DA0D-4F64-B916-748907323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2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6663-E20E-4B46-8868-6717ECEC1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EAAF2-A290-4C72-A482-D95619B15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45C60F-A251-429C-8620-0DB4C259C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0A7-8A7C-437F-9ECD-33CD89E7C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30368-485C-4050-AB28-917EA9DD3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4BD1E-5B9E-4310-8080-DBEAA2B64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C9A2F-66E6-4B49-9612-E26AAFFB6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18D2B-7112-4F9B-AB46-0E2C33DE1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AFEEA-45EB-4153-AAFA-B4374F067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8028FF-F43B-4BFC-97EE-33F182832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589CF1-A503-4B02-ACB7-2B6EECA2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DB69A-47FD-4FD2-A4F3-474FAF702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5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8C8FE0-4542-4550-8FBB-BC2310185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D85B0-6129-4C34-8E9E-216F71584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37E41-A69F-4B0E-BA3B-BB86C0F342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D7D51-5869-40A1-B977-77F32AF5B3FB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E4DF0-5AB0-431C-A615-C5F86E3123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D9932-8890-409F-B2BE-1F8496BD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6A9B8-24FA-4F93-B558-F3BF1356F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47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07671-3862-4076-9D82-EBB0DE215C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Phasors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4550E-5915-4533-9579-47737C41D4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Representing Sinusoidal Voltages and Currents in the Frequency Domain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639A6C3-BCBE-4943-91F1-83AAB752DA0B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290294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70"/>
            <a:ext cx="10515600" cy="72769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Impedance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48936"/>
                <a:ext cx="10844453" cy="5040351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/>
                  <a:t>, impedance is independent of time: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pPr>
                  <a:lnSpc>
                    <a:spcPct val="110000"/>
                  </a:lnSpc>
                </a:pPr>
                <a:r>
                  <a:rPr lang="en-US" sz="2400" i="1" dirty="0">
                    <a:solidFill>
                      <a:srgbClr val="FF0000"/>
                    </a:solidFill>
                  </a:rPr>
                  <a:t>The impedance is a constant, not a phasor! 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sz="2400" i="1" dirty="0">
                    <a:solidFill>
                      <a:srgbClr val="FF0000"/>
                    </a:solidFill>
                  </a:rPr>
                  <a:t>Only voltages and currents are phasors.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The impedance unit is Ohms [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].</m:t>
                    </m:r>
                  </m:oMath>
                </a14:m>
                <a:endParaRPr lang="en-US" sz="2400" dirty="0">
                  <a:solidFill>
                    <a:srgbClr val="002060"/>
                  </a:solidFill>
                </a:endParaRPr>
              </a:p>
              <a:p>
                <a:pPr>
                  <a:lnSpc>
                    <a:spcPct val="110000"/>
                  </a:lnSpc>
                </a:pPr>
                <a:r>
                  <a:rPr lang="en-US" sz="2400" i="1" dirty="0"/>
                  <a:t>Impedance resembles resistance; it could be viewed as an “AC resistance”.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:endParaRPr lang="en-US" sz="2400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48936"/>
                <a:ext cx="10844453" cy="5040351"/>
              </a:xfrm>
              <a:blipFill>
                <a:blip r:embed="rId3"/>
                <a:stretch>
                  <a:fillRect l="-787" t="-1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5722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8949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Impedance of Common Components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592C08-9C5C-4791-A756-BC252BCC1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2049" y="1910253"/>
            <a:ext cx="6345973" cy="4761384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AB4F189-E147-48C2-9E97-BB407B44C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73" y="1204332"/>
            <a:ext cx="10844453" cy="89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Resistors, capacitors, and inductors are represented in the frequency domain by their impedance. </a:t>
            </a:r>
          </a:p>
        </p:txBody>
      </p:sp>
    </p:spTree>
    <p:extLst>
      <p:ext uri="{BB962C8B-B14F-4D97-AF65-F5344CB8AC3E}">
        <p14:creationId xmlns:p14="http://schemas.microsoft.com/office/powerpoint/2010/main" val="3886406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89496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Phasors—Abbreviated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73" y="1204332"/>
                <a:ext cx="10844453" cy="493999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Assume all sources of a circuit have the same frequency.</a:t>
                </a:r>
              </a:p>
              <a:p>
                <a:r>
                  <a:rPr lang="en-US" sz="2400" dirty="0"/>
                  <a:t>Every phasor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will differ from any other phasor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sz="2400" dirty="0"/>
                  <a:t> only in magnitude and angle. </a:t>
                </a:r>
              </a:p>
              <a:p>
                <a:r>
                  <a:rPr lang="en-US" sz="2400" dirty="0"/>
                  <a:t>The term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/>
                  <a:t> is common for all phasors.</a:t>
                </a:r>
              </a:p>
              <a:p>
                <a:r>
                  <a:rPr lang="en-US" sz="2400" dirty="0"/>
                  <a:t>From now on, we will drop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/>
                  <a:t> term. 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/>
                  <a:t> will be abbreviated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73" y="1204332"/>
                <a:ext cx="10844453" cy="4939990"/>
              </a:xfrm>
              <a:blipFill>
                <a:blip r:embed="rId3"/>
                <a:stretch>
                  <a:fillRect l="-787" t="-17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6141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73" y="309369"/>
            <a:ext cx="10680027" cy="894963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73" y="1204331"/>
                <a:ext cx="10844453" cy="51295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Write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45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V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in the frequency domain. 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=3∠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V</a:t>
                </a:r>
                <a:r>
                  <a:rPr lang="en-US" i="1" dirty="0"/>
                  <a:t>.</a:t>
                </a:r>
              </a:p>
              <a:p>
                <a:pPr marL="0" indent="0">
                  <a:buNone/>
                </a:pPr>
                <a:endParaRPr lang="en-US" sz="2400" i="1" dirty="0"/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Write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=50∠−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mA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in the time domain. 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)=50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45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mA</a:t>
                </a:r>
                <a:r>
                  <a:rPr lang="en-US" i="1" dirty="0"/>
                  <a:t>.</a:t>
                </a:r>
              </a:p>
              <a:p>
                <a:pPr marL="0" indent="0">
                  <a:buNone/>
                </a:pPr>
                <a:endParaRPr lang="en-US" sz="2400" i="1" dirty="0"/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Find the impedance of the network.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=100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200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μ</m:t>
                    </m:r>
                  </m:oMath>
                </a14:m>
                <a:r>
                  <a:rPr lang="en-US" sz="2400" dirty="0">
                    <a:latin typeface="Cambria Math" panose="02040503050406030204" pitchFamily="18" charset="0"/>
                  </a:rPr>
                  <a:t>A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=100∠−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μA</m:t>
                    </m:r>
                  </m:oMath>
                </a14:m>
                <a:r>
                  <a:rPr lang="en-US" sz="2400" b="1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=24∠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24∠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100∠−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μA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240∠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120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kΩ</m:t>
                    </m:r>
                  </m:oMath>
                </a14:m>
                <a:r>
                  <a:rPr lang="en-US" sz="2400" b="1" dirty="0"/>
                  <a:t>.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73" y="1204331"/>
                <a:ext cx="10844453" cy="5129561"/>
              </a:xfrm>
              <a:blipFill>
                <a:blip r:embed="rId3"/>
                <a:stretch>
                  <a:fillRect l="-900" t="-16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0DB39FFF-53FD-4933-AB78-44E487431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39161" y="3606994"/>
            <a:ext cx="5912657" cy="1439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721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2A5DA8-E641-452D-8F61-6D1EAC501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45620" y="3286539"/>
            <a:ext cx="4005940" cy="32620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73" y="309370"/>
            <a:ext cx="10680027" cy="6719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3773" y="981308"/>
                <a:ext cx="10844453" cy="55673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70C0"/>
                    </a:solidFill>
                  </a:rPr>
                  <a:t>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200</m:t>
                            </m:r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V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=30</m:t>
                    </m:r>
                    <m:func>
                      <m:funcPr>
                        <m:ctrlP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200</m:t>
                            </m:r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</m:e>
                              <m:sup>
                                <m:r>
                                  <a:rPr lang="en-US" sz="2400" b="0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V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. Write the total voltage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as a sinusoidal function of time.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=3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cos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=1.5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+1.5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=30∠−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=30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cos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30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=15−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15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</a:t>
                </a:r>
                <a:r>
                  <a:rPr lang="en-US" sz="2400" i="1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=17.6−24.48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17.6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−24.48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=30.15∠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</a:t>
                </a:r>
              </a:p>
              <a:p>
                <a:r>
                  <a:rPr lang="en-US" sz="2400" dirty="0"/>
                  <a:t>The angle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24.48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17.6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, </a:t>
                </a:r>
              </a:p>
              <a:p>
                <a:pPr marL="457200" lvl="1" indent="0">
                  <a:buNone/>
                </a:pPr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could be 0 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±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depending on the quadrant.</a:t>
                </a:r>
              </a:p>
              <a:p>
                <a:r>
                  <a:rPr lang="en-US" sz="2400" dirty="0"/>
                  <a:t>In this case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54.29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 </a:t>
                </a:r>
              </a:p>
              <a:p>
                <a:r>
                  <a:rPr lang="en-US" sz="2400" dirty="0"/>
                  <a:t>The angle is in a quadrant 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Hence,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30.15∠−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54.29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V.</a:t>
                </a:r>
              </a:p>
              <a:p>
                <a:r>
                  <a:rPr lang="en-US" sz="2400" dirty="0"/>
                  <a:t>The final answer is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=30.15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200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54.29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V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sz="2400" i="1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EAB4F189-E147-48C2-9E97-BB407B44CF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3773" y="981308"/>
                <a:ext cx="10844453" cy="5567322"/>
              </a:xfrm>
              <a:blipFill>
                <a:blip r:embed="rId4"/>
                <a:stretch>
                  <a:fillRect l="-900" t="-1533" b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246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Introduction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93673" y="1338200"/>
                <a:ext cx="5688980" cy="48387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Suppose that a sinusoidal voltage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dirty="0"/>
                  <a:t> is applied at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Any voltage or current could be found by solving a system of </a:t>
                </a:r>
                <a:r>
                  <a:rPr lang="en-US" i="1" dirty="0">
                    <a:solidFill>
                      <a:srgbClr val="7030A0"/>
                    </a:solidFill>
                  </a:rPr>
                  <a:t>differential equations</a:t>
                </a:r>
                <a:r>
                  <a:rPr lang="en-US" dirty="0"/>
                  <a:t>.</a:t>
                </a:r>
              </a:p>
              <a:p>
                <a:r>
                  <a:rPr lang="en-US" dirty="0"/>
                  <a:t>For example,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found by solving the system of equations: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b="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𝑖𝑅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𝑑𝑖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93673" y="1338200"/>
                <a:ext cx="5688980" cy="4838763"/>
              </a:xfrm>
              <a:blipFill>
                <a:blip r:embed="rId3"/>
                <a:stretch>
                  <a:fillRect l="-1929" t="-29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E93B200-2715-4283-BB0E-261C3BF27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47" y="1338200"/>
            <a:ext cx="5300190" cy="19737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30A8231-AA37-4CE5-A482-201090BADFF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1422" y="4014439"/>
            <a:ext cx="6129672" cy="2386361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4270CD4-3F53-488B-8D95-5E22D2365C29}"/>
              </a:ext>
            </a:extLst>
          </p:cNvPr>
          <p:cNvCxnSpPr/>
          <p:nvPr/>
        </p:nvCxnSpPr>
        <p:spPr>
          <a:xfrm flipH="1" flipV="1">
            <a:off x="1326995" y="2743200"/>
            <a:ext cx="680225" cy="1416205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171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Introduction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8868"/>
                <a:ext cx="10844453" cy="47950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By solving the differential equations, we obtain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having the following graph.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8868"/>
                <a:ext cx="10844453" cy="479503"/>
              </a:xfrm>
              <a:blipFill>
                <a:blip r:embed="rId3"/>
                <a:stretch>
                  <a:fillRect l="-900" t="-17722" b="-16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C00D0847-6A8F-4868-9C5F-15010FEE9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0224" y="2325553"/>
            <a:ext cx="10515600" cy="386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AD7716-F8BC-416D-9B74-5E700DD3E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9212" y="2325553"/>
            <a:ext cx="10357624" cy="37992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Introduction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38146"/>
                <a:ext cx="10844453" cy="1070517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Note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converges to the red curve.</a:t>
                </a:r>
              </a:p>
              <a:p>
                <a:r>
                  <a:rPr lang="en-US" sz="2400" dirty="0"/>
                  <a:t>The red curve is called 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steady-state response</a:t>
                </a:r>
                <a:r>
                  <a:rPr lang="en-US" sz="2400" i="1" dirty="0"/>
                  <a:t>.</a:t>
                </a:r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38146"/>
                <a:ext cx="10844453" cy="1070517"/>
              </a:xfrm>
              <a:blipFill>
                <a:blip r:embed="rId4"/>
                <a:stretch>
                  <a:fillRect l="-787" t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4525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67E5A-7830-4860-974E-3888226CE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0810"/>
            <a:ext cx="10844453" cy="478387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Often, we do not care about transients, but we only need the steady-state.</a:t>
            </a:r>
          </a:p>
          <a:p>
            <a:r>
              <a:rPr lang="en-US" sz="2400" dirty="0"/>
              <a:t>The steady-state response can be obtained without solving differential equations.</a:t>
            </a:r>
          </a:p>
          <a:p>
            <a:r>
              <a:rPr lang="en-US" sz="2400" dirty="0"/>
              <a:t>To find the steady-state response, we will use this simpler method: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Convert the circuit to the </a:t>
            </a:r>
            <a:r>
              <a:rPr lang="en-US" dirty="0">
                <a:solidFill>
                  <a:srgbClr val="FF0000"/>
                </a:solidFill>
              </a:rPr>
              <a:t>frequency domain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Solve for the unknown</a:t>
            </a:r>
            <a:r>
              <a:rPr lang="en-US" dirty="0"/>
              <a:t>s in the frequency domain.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Convert the unknowns back to the </a:t>
            </a:r>
            <a:r>
              <a:rPr lang="en-US" dirty="0">
                <a:solidFill>
                  <a:srgbClr val="0070C0"/>
                </a:solidFill>
              </a:rPr>
              <a:t>time domain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58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The Frequency Domain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0"/>
                <a:ext cx="10844453" cy="4783873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Up to this point we have worked in the </a:t>
                </a:r>
                <a:r>
                  <a:rPr lang="en-US" sz="2400" i="1" dirty="0">
                    <a:solidFill>
                      <a:srgbClr val="7030A0"/>
                    </a:solidFill>
                  </a:rPr>
                  <a:t>time domain</a:t>
                </a:r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be a current or a voltage.</a:t>
                </a:r>
              </a:p>
              <a:p>
                <a:r>
                  <a:rPr lang="en-US" sz="2400" dirty="0"/>
                  <a:t>We say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in the </a:t>
                </a:r>
                <a:r>
                  <a:rPr lang="en-US" sz="2400" i="1" dirty="0">
                    <a:solidFill>
                      <a:srgbClr val="7030A0"/>
                    </a:solidFill>
                  </a:rPr>
                  <a:t>time-domain</a:t>
                </a:r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The </a:t>
                </a:r>
                <a:r>
                  <a:rPr lang="en-US" sz="2400" dirty="0">
                    <a:solidFill>
                      <a:srgbClr val="FF0000"/>
                    </a:solidFill>
                  </a:rPr>
                  <a:t>frequency domain </a:t>
                </a:r>
                <a:r>
                  <a:rPr lang="en-US" sz="2400" dirty="0">
                    <a:solidFill>
                      <a:schemeClr val="tx1"/>
                    </a:solidFill>
                  </a:rPr>
                  <a:t>representation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the complex-valued function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</a:endParaRPr>
              </a:p>
              <a:p>
                <a:r>
                  <a:rPr lang="en-US" sz="2400" dirty="0"/>
                  <a:t>Note that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dirty="0"/>
                  <a:t> is the complex number of magnitude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/>
                  <a:t> and angle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/>
                  <a:t>. </a:t>
                </a:r>
              </a:p>
              <a:p>
                <a:r>
                  <a:rPr lang="en-US" sz="2400" dirty="0"/>
                  <a:t>We also write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dirty="0"/>
                  <a:t> 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Example: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10∠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sup>
                    </m:sSup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10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=5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400" dirty="0">
                    <a:solidFill>
                      <a:srgbClr val="00B0F0"/>
                    </a:solidFill>
                  </a:rPr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0"/>
                <a:ext cx="10844453" cy="4783873"/>
              </a:xfrm>
              <a:blipFill>
                <a:blip r:embed="rId3"/>
                <a:stretch>
                  <a:fillRect l="-900" t="-1786" b="-1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1477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The Frequency Domain—Notation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0"/>
                <a:ext cx="10844453" cy="4783873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Note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rad>
                  </m:oMath>
                </a14:m>
                <a:r>
                  <a:rPr lang="en-US" sz="2400" dirty="0"/>
                  <a:t> is the unit vector in the direction of the imaginary axis.</a:t>
                </a:r>
              </a:p>
              <a:p>
                <a:r>
                  <a:rPr lang="en-US" sz="2400" dirty="0"/>
                  <a:t>From now on, to avoid confusion with currents,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400" dirty="0"/>
                  <a:t> will be used in the place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So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rad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u="sng" dirty="0">
                    <a:solidFill>
                      <a:srgbClr val="0070C0"/>
                    </a:solidFill>
                  </a:rPr>
                  <a:t>Example:</a:t>
                </a:r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=3+4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400" dirty="0"/>
                  <a:t> is the complex number of real part 3 and imaginary part 4.</a:t>
                </a:r>
              </a:p>
              <a:p>
                <a:pPr marL="0" indent="0">
                  <a:buNone/>
                </a:pPr>
                <a:r>
                  <a:rPr lang="en-US" sz="2400" dirty="0"/>
                  <a:t>That is,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𝑅𝑒𝑎𝑙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dirty="0">
                    <a:solidFill>
                      <a:srgbClr val="00B0F0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𝐼𝑚𝑎𝑔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dirty="0"/>
                  <a:t>In the complex plane,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2400" dirty="0"/>
                  <a:t> is represented by</a:t>
                </a:r>
              </a:p>
              <a:p>
                <a:pPr marL="0" indent="0">
                  <a:buNone/>
                </a:pPr>
                <a:r>
                  <a:rPr lang="en-US" sz="2400" dirty="0"/>
                  <a:t>a vector of length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sz="2400" dirty="0"/>
                  <a:t>, </a:t>
                </a:r>
              </a:p>
              <a:p>
                <a:pPr marL="0" indent="0">
                  <a:buNone/>
                </a:pPr>
                <a:r>
                  <a:rPr lang="en-US" sz="2400" dirty="0"/>
                  <a:t>at an angle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func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53.13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dirty="0"/>
                  <a:t>We write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=3+4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=5∠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53.15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0"/>
                <a:ext cx="10844453" cy="4783873"/>
              </a:xfrm>
              <a:blipFill>
                <a:blip r:embed="rId3"/>
                <a:stretch>
                  <a:fillRect l="-900" t="-1148" r="-450" b="-2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D72C684-0023-48EA-9A20-4D46B8E62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" r="2564" b="20210"/>
          <a:stretch/>
        </p:blipFill>
        <p:spPr>
          <a:xfrm>
            <a:off x="7114477" y="3696684"/>
            <a:ext cx="4036743" cy="288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717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The Frequency Domain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0"/>
                <a:ext cx="10844453" cy="4783873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In the </a:t>
                </a:r>
                <a:r>
                  <a:rPr lang="en-US" sz="2400" dirty="0">
                    <a:solidFill>
                      <a:srgbClr val="0070C0"/>
                    </a:solidFill>
                  </a:rPr>
                  <a:t>time domain</a:t>
                </a:r>
                <a:r>
                  <a:rPr lang="en-US" sz="2400" dirty="0">
                    <a:solidFill>
                      <a:schemeClr val="tx1"/>
                    </a:solidFill>
                  </a:rPr>
                  <a:t>, the signal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a sinusoidal function. </a:t>
                </a:r>
              </a:p>
              <a:p>
                <a:r>
                  <a:rPr lang="en-US" sz="2400" dirty="0"/>
                  <a:t>In 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frequency domain</a:t>
                </a:r>
                <a:r>
                  <a:rPr lang="en-US" sz="2400" dirty="0"/>
                  <a:t>, the signal is a vector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𝑴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400" dirty="0">
                    <a:solidFill>
                      <a:srgbClr val="C00000"/>
                    </a:solidFill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that rotates counterclockwise in the complex plane at an angular velocity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Such rotating ve</a:t>
                </a:r>
                <a:r>
                  <a:rPr lang="en-US" sz="2400" dirty="0"/>
                  <a:t>ctors are called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PHASORS</a:t>
                </a:r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0"/>
                <a:ext cx="10844453" cy="4783873"/>
              </a:xfrm>
              <a:blipFill>
                <a:blip r:embed="rId3"/>
                <a:stretch>
                  <a:fillRect l="-787" t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close up of a tree&#10;&#10;Description automatically generated">
            <a:extLst>
              <a:ext uri="{FF2B5EF4-FFF2-40B4-BE49-F238E27FC236}">
                <a16:creationId xmlns:a16="http://schemas.microsoft.com/office/drawing/2014/main" id="{10B8E02C-FF32-43AC-A5CC-89C27D09EAD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51"/>
          <a:stretch/>
        </p:blipFill>
        <p:spPr>
          <a:xfrm>
            <a:off x="7217515" y="3637938"/>
            <a:ext cx="4136285" cy="29084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019FFE-80B5-4B29-9BB4-6AF376DB717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410" y="3898997"/>
            <a:ext cx="5252226" cy="23863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EA658F-ABE4-46AB-BEA5-05B679AB4B3C}"/>
              </a:ext>
            </a:extLst>
          </p:cNvPr>
          <p:cNvSpPr txBox="1"/>
          <p:nvPr/>
        </p:nvSpPr>
        <p:spPr>
          <a:xfrm>
            <a:off x="2303861" y="3407105"/>
            <a:ext cx="2048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TIME DOMAIN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18E8EE-A6E6-4EDA-93BA-BD1EED32C47B}"/>
              </a:ext>
            </a:extLst>
          </p:cNvPr>
          <p:cNvSpPr txBox="1"/>
          <p:nvPr/>
        </p:nvSpPr>
        <p:spPr>
          <a:xfrm>
            <a:off x="7793592" y="3391081"/>
            <a:ext cx="2942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FREQUENCY DOMAIN</a:t>
            </a:r>
          </a:p>
        </p:txBody>
      </p:sp>
    </p:spTree>
    <p:extLst>
      <p:ext uri="{BB962C8B-B14F-4D97-AF65-F5344CB8AC3E}">
        <p14:creationId xmlns:p14="http://schemas.microsoft.com/office/powerpoint/2010/main" val="3573953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20E49-580E-44C5-AD73-7A72DA7D2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70"/>
            <a:ext cx="10515600" cy="72769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Impedance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47854"/>
                <a:ext cx="10844453" cy="2810108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Assume a network with two terminals that has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no independent sources</a:t>
                </a:r>
                <a:r>
                  <a:rPr lang="en-US" sz="2400" dirty="0">
                    <a:solidFill>
                      <a:schemeClr val="tx1"/>
                    </a:solidFill>
                  </a:rPr>
                  <a:t>. </a:t>
                </a:r>
              </a:p>
              <a:p>
                <a:r>
                  <a:rPr lang="en-US" sz="2400" dirty="0"/>
                  <a:t>A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will result in a sinusoidal steady-state current of the same frequency: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In the frequency domain, these correspond to the phasors</a:t>
                </a:r>
              </a:p>
              <a:p>
                <a:pPr marL="0" indent="0" algn="ctr"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/>
                  <a:t>.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sz="2400" dirty="0"/>
                  <a:t>For a linear network, the ratio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)/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𝑰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is a constant called </a:t>
                </a:r>
                <a:r>
                  <a:rPr lang="en-US" sz="2400" b="1" dirty="0">
                    <a:solidFill>
                      <a:srgbClr val="7030A0"/>
                    </a:solidFill>
                  </a:rPr>
                  <a:t>impedance</a:t>
                </a:r>
                <a:r>
                  <a:rPr lang="en-US" sz="2400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F67E5A-7830-4860-974E-3888226CEE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47854"/>
                <a:ext cx="10844453" cy="2810108"/>
              </a:xfrm>
              <a:blipFill>
                <a:blip r:embed="rId3"/>
                <a:stretch>
                  <a:fillRect l="-787" t="-3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6470E014-4228-4997-9952-9BB862126A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264" y="3869756"/>
            <a:ext cx="10863471" cy="265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641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1026</Words>
  <Application>Microsoft Office PowerPoint</Application>
  <PresentationFormat>Widescreen</PresentationFormat>
  <Paragraphs>111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Office Theme</vt:lpstr>
      <vt:lpstr>Phasors</vt:lpstr>
      <vt:lpstr>Introduction</vt:lpstr>
      <vt:lpstr>Introduction</vt:lpstr>
      <vt:lpstr>Introduction</vt:lpstr>
      <vt:lpstr>Introduction</vt:lpstr>
      <vt:lpstr>The Frequency Domain</vt:lpstr>
      <vt:lpstr>The Frequency Domain—Notation</vt:lpstr>
      <vt:lpstr>The Frequency Domain</vt:lpstr>
      <vt:lpstr>Impedance</vt:lpstr>
      <vt:lpstr>Impedance</vt:lpstr>
      <vt:lpstr>Impedance of Common Components</vt:lpstr>
      <vt:lpstr>Phasors—Abbreviated Notation</vt:lpstr>
      <vt:lpstr>Examples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Phasors</dc:title>
  <dc:creator>Iordache, Marian</dc:creator>
  <cp:lastModifiedBy>Iordache, Marian</cp:lastModifiedBy>
  <cp:revision>40</cp:revision>
  <dcterms:created xsi:type="dcterms:W3CDTF">2020-03-25T16:19:59Z</dcterms:created>
  <dcterms:modified xsi:type="dcterms:W3CDTF">2021-07-24T03:16:57Z</dcterms:modified>
</cp:coreProperties>
</file>