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2" r:id="rId6"/>
    <p:sldId id="260" r:id="rId7"/>
    <p:sldId id="265" r:id="rId8"/>
    <p:sldId id="261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374CA-2A31-4FB3-9572-366B39BF391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0EC9EC-DA91-4733-B9DF-E33EE8364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48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sine.fig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EC9EC-DA91-4733-B9DF-E33EE8364D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979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EC9EC-DA91-4733-B9DF-E33EE8364D1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36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EC9EC-DA91-4733-B9DF-E33EE8364D1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76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EC9EC-DA91-4733-B9DF-E33EE8364D1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212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/sine2.fig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EC9EC-DA91-4733-B9DF-E33EE8364D1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2364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/sine2.fig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EC9EC-DA91-4733-B9DF-E33EE8364D1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571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EC9EC-DA91-4733-B9DF-E33EE8364D1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4671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EC9EC-DA91-4733-B9DF-E33EE8364D1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9430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EC9EC-DA91-4733-B9DF-E33EE8364D1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308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3DDF3-77FF-4F19-9686-CE4DBC27C2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DEEB11-4A38-4740-A452-E9F46CEBAA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BEE1A0-F62E-41DB-BA5F-92B92869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D498E-DE22-4A24-9CE6-021312E9C817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731F3-8494-4A85-9BA8-73C77E3CB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B0915-48A6-431C-BCDB-5E176CA71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E357-7348-4C54-B9C4-DD6E97EB4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22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1EA11-6639-4920-8EAF-ECE23AE96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9BC4D7-FCFC-4F71-9116-A9EAFFB139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3840C3-96D5-4586-87CF-38D11725C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D498E-DE22-4A24-9CE6-021312E9C817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1EA4E6-855C-4AAF-9D06-AA582F1FD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81F32-6B00-4453-8AD5-B93624924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E357-7348-4C54-B9C4-DD6E97EB4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808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A76574-6D67-44BB-9C0F-140DC4CC66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36B2CF-B62F-4218-8309-4271845A6D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22461-CC0F-4483-92BC-0C1FBE1D0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D498E-DE22-4A24-9CE6-021312E9C817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BC6BA-662C-4F59-B8F4-C4FC46B02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D6475-F6A1-41A5-B377-2CE5EA371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E357-7348-4C54-B9C4-DD6E97EB4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411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EAD95-958E-444D-9ABB-47239749E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5282B-C590-4C9D-9B2F-BD16BAF88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B6DA36-3A48-463E-9FA1-7CEFC2FEA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D498E-DE22-4A24-9CE6-021312E9C817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F2BE5-CCC3-47EF-ADAE-AC498547D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B7C554-841A-4CF9-95EB-83B7F3A71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E357-7348-4C54-B9C4-DD6E97EB4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49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4F602-BBEC-4C75-9BE9-09C72D0F9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18FBF-98C2-47BF-9E48-5F8BFB54F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E3326D-6451-4A08-BBEB-D7412B69C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D498E-DE22-4A24-9CE6-021312E9C817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F59982-3CE7-4610-A1B9-20B2EEA0A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18ECF5-4E7A-4099-86C9-74F4D65C3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E357-7348-4C54-B9C4-DD6E97EB4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99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FDEF8-0194-4DC8-AA72-B725E3243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B4BCD-4C7D-448A-9EC4-340FC5122E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0FDA43-D937-47B8-AFF0-94D7FD37F3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95ACA-E081-4A80-86A3-1A3229F99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D498E-DE22-4A24-9CE6-021312E9C817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EA2B7A-2058-4BF2-B298-6CC9D833F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B4F665-2639-47B6-9FF2-C812348FB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E357-7348-4C54-B9C4-DD6E97EB4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92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A6D1F-BEA8-4DDD-A484-1C8234BF4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9BBB4D-DF02-4BD0-BBCE-30AA1566E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3FF20C-A92B-4DB4-9068-74DA98092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57CB78-3022-4D2E-9E7B-7FC02B466A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053A79-5A0D-4CE1-8DB7-5E10586BDC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3A16C2-2DF2-4273-9F83-C37F3EEAD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D498E-DE22-4A24-9CE6-021312E9C817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E1E963-D1F7-4DEE-8807-73CF01486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CA3A29-A759-48DE-BD79-E57A28FA2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E357-7348-4C54-B9C4-DD6E97EB4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62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5A1C3-DE66-45AD-8AF6-389EB425E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B47236-0C74-4112-B8B1-6800C6EDB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D498E-DE22-4A24-9CE6-021312E9C817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348C9D-CE62-4FC7-A0F3-BD8981ADB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D52091-2830-4EF8-8A72-B89A33F58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E357-7348-4C54-B9C4-DD6E97EB4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08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8460C0-203E-427F-A27F-50CB64040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D498E-DE22-4A24-9CE6-021312E9C817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5BEE21-0618-4467-921E-91C6021F4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408DE2-2A77-4177-9B0D-2F6BEA103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E357-7348-4C54-B9C4-DD6E97EB4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415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2A331-21BA-419B-ADD0-BB5D32895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959FA-25C4-4D16-9916-82A4D7335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7F67DD-BECC-4E29-AC98-6E6DFB942D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C817D4-2A58-4FCC-B6A2-185D4D515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D498E-DE22-4A24-9CE6-021312E9C817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3ABFCE-7B4D-46D4-9FF7-7C113FEA4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7AEE22-C4A9-42C1-A3BF-11DED7EE1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E357-7348-4C54-B9C4-DD6E97EB4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11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67F83-5A81-4BFB-B469-9B1386AB7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C4C40D-A1C7-4FAB-8D08-E3D23A5186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79C91F-3EFB-401B-9469-4BA276A43C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9008A5-D6C9-4D35-B7B2-697087E7F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D498E-DE22-4A24-9CE6-021312E9C817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38B321-C3DB-4DC9-A2A3-324ADF217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60253C-6DFD-4DF6-9251-A2D2946D5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E357-7348-4C54-B9C4-DD6E97EB4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854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C3BD92-3503-447A-84EE-29BF3E813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B5A111-9FD1-4808-9063-8079294F10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4718B9-096C-48C8-AE13-CCBEB4186B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D498E-DE22-4A24-9CE6-021312E9C817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896141-2352-4339-8E0F-F613631FC0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2042D-4275-4E32-906B-E9794F2718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5E357-7348-4C54-B9C4-DD6E97EB4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892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29601-0176-4148-967A-405F36B68F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The Sinusoidal Function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F7053-80ED-465B-902F-1A32412BC8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An Outline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75D7BAA-CAE5-4041-AA04-013EFBBEA2D1}"/>
              </a:ext>
            </a:extLst>
          </p:cNvPr>
          <p:cNvSpPr txBox="1">
            <a:spLocks/>
          </p:cNvSpPr>
          <p:nvPr/>
        </p:nvSpPr>
        <p:spPr>
          <a:xfrm>
            <a:off x="193830" y="5666150"/>
            <a:ext cx="9218428" cy="7072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M.V. Iordache, </a:t>
            </a:r>
            <a:r>
              <a:rPr lang="en-US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EEGR2053 Electric Circuits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Spring 2020, LeTourneau University</a:t>
            </a:r>
          </a:p>
        </p:txBody>
      </p:sp>
    </p:spTree>
    <p:extLst>
      <p:ext uri="{BB962C8B-B14F-4D97-AF65-F5344CB8AC3E}">
        <p14:creationId xmlns:p14="http://schemas.microsoft.com/office/powerpoint/2010/main" val="242184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16C6A-2469-41EA-B70E-37D7CB264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3043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Lead/Lag relationships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00F4E16-099D-42C7-8222-5341946AA7D8}"/>
              </a:ext>
            </a:extLst>
          </p:cNvPr>
          <p:cNvSpPr txBox="1">
            <a:spLocks/>
          </p:cNvSpPr>
          <p:nvPr/>
        </p:nvSpPr>
        <p:spPr>
          <a:xfrm>
            <a:off x="838200" y="4360127"/>
            <a:ext cx="10515600" cy="18168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422E0A42-12F7-44E4-8D33-38AC5AB65B6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248937"/>
                <a:ext cx="10515600" cy="524393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0" dirty="0">
                    <a:solidFill>
                      <a:srgbClr val="00B050"/>
                    </a:solidFill>
                    <a:latin typeface="Cambria Math" panose="02040503050406030204" pitchFamily="18" charset="0"/>
                  </a:rPr>
                  <a:t>Example: </a:t>
                </a:r>
                <a:r>
                  <a:rPr lang="en-US" sz="2400" b="0" dirty="0">
                    <a:latin typeface="Cambria Math" panose="02040503050406030204" pitchFamily="18" charset="0"/>
                  </a:rPr>
                  <a:t>Indicate the angle by which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=−30</m:t>
                    </m:r>
                    <m:r>
                      <m:rPr>
                        <m:sty m:val="p"/>
                      </m:rPr>
                      <a:rPr lang="en-US" sz="2400" b="0" i="1" smtClean="0">
                        <a:latin typeface="Cambria Math" panose="02040503050406030204" pitchFamily="18" charset="0"/>
                      </a:rPr>
                      <m:t>cos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80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V lags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=20</m:t>
                    </m:r>
                    <m:r>
                      <m:rPr>
                        <m:sty m:val="p"/>
                      </m:rP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sin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30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V. 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00B050"/>
                    </a:solidFill>
                  </a:rPr>
                  <a:t>Solution:</a:t>
                </a:r>
                <a:r>
                  <a:rPr lang="en-US" sz="2400" dirty="0"/>
                  <a:t> We need first to write both voltages in the form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pPr marL="0" indent="0">
                  <a:buNone/>
                </a:pPr>
                <a:r>
                  <a:rPr lang="en-US" sz="2400" b="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=−30</m:t>
                    </m:r>
                    <m:r>
                      <m:rPr>
                        <m:sty m:val="p"/>
                      </m:rPr>
                      <a:rPr lang="en-US" sz="2400" b="0" i="1" smtClean="0">
                        <a:latin typeface="Cambria Math" panose="02040503050406030204" pitchFamily="18" charset="0"/>
                      </a:rPr>
                      <m:t>cos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80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400" b="0" dirty="0"/>
              </a:p>
              <a:p>
                <a:pPr marL="0" indent="0">
                  <a:buNone/>
                </a:pPr>
                <a:r>
                  <a:rPr lang="en-US" sz="2400" dirty="0"/>
                  <a:t>	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=30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80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180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endParaRPr lang="en-US" sz="2400" b="0" dirty="0"/>
              </a:p>
              <a:p>
                <a:pPr marL="0" indent="0">
                  <a:buNone/>
                </a:pPr>
                <a:r>
                  <a:rPr lang="en-US" sz="2400" dirty="0"/>
                  <a:t>	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=30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100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V.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=20</m:t>
                      </m:r>
                      <m:r>
                        <m:rPr>
                          <m:sty m:val="p"/>
                        </m:rP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	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=20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90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endParaRPr lang="en-US" sz="2400" b="0" dirty="0"/>
              </a:p>
              <a:p>
                <a:pPr marL="0" indent="0">
                  <a:buNone/>
                </a:pPr>
                <a:r>
                  <a:rPr lang="en-US" sz="2400" dirty="0"/>
                  <a:t>	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=20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V.</a:t>
                </a:r>
              </a:p>
              <a:p>
                <a:pPr marL="0" indent="0">
                  <a:buNone/>
                </a:pPr>
                <a:endParaRPr lang="en-US" sz="2400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lags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by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160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, that is, it leads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by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160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  <a:endParaRPr lang="en-US" sz="2400" dirty="0">
                  <a:solidFill>
                    <a:srgbClr val="0070C0"/>
                  </a:solidFill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422E0A42-12F7-44E4-8D33-38AC5AB65B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248937"/>
                <a:ext cx="10515600" cy="5243937"/>
              </a:xfrm>
              <a:prstGeom prst="rect">
                <a:avLst/>
              </a:prstGeom>
              <a:blipFill>
                <a:blip r:embed="rId3"/>
                <a:stretch>
                  <a:fillRect l="-928" t="-1860" b="-1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1276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16C6A-2469-41EA-B70E-37D7CB264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4963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The Sinusoidal Function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F5D6B93-547D-45DB-9F9B-62B550D2F5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1525" y="1494263"/>
            <a:ext cx="10426009" cy="4705815"/>
          </a:xfrm>
        </p:spPr>
      </p:pic>
    </p:spTree>
    <p:extLst>
      <p:ext uri="{BB962C8B-B14F-4D97-AF65-F5344CB8AC3E}">
        <p14:creationId xmlns:p14="http://schemas.microsoft.com/office/powerpoint/2010/main" val="220968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16C6A-2469-41EA-B70E-37D7CB264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4963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The Sinusoidal Function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F5D6B93-547D-45DB-9F9B-62B550D2F5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41"/>
          <a:stretch/>
        </p:blipFill>
        <p:spPr>
          <a:xfrm>
            <a:off x="838200" y="1260088"/>
            <a:ext cx="8268469" cy="3166946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00F4E16-099D-42C7-8222-5341946AA7D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4427034"/>
                <a:ext cx="10515600" cy="174992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The figure shows a delayed cosine,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𝜔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b="0" dirty="0"/>
                  <a:t>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00F4E16-099D-42C7-8222-5341946AA7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427034"/>
                <a:ext cx="10515600" cy="1749928"/>
              </a:xfrm>
              <a:prstGeom prst="rect">
                <a:avLst/>
              </a:prstGeom>
              <a:blipFill>
                <a:blip r:embed="rId4"/>
                <a:stretch>
                  <a:fillRect l="-1043" t="-55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6188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16C6A-2469-41EA-B70E-37D7CB264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4963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The Sinusoidal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00F4E16-099D-42C7-8222-5341946AA7D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416205"/>
                <a:ext cx="10515600" cy="476075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Given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of period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den>
                    </m:f>
                  </m:oMath>
                </a14:m>
                <a:r>
                  <a:rPr lang="en-US" dirty="0"/>
                  <a:t> is the </a:t>
                </a:r>
                <a:r>
                  <a:rPr lang="en-US" dirty="0">
                    <a:solidFill>
                      <a:srgbClr val="FF0000"/>
                    </a:solidFill>
                  </a:rPr>
                  <a:t>angular frequency</a:t>
                </a:r>
                <a:r>
                  <a:rPr lang="en-US" b="0" dirty="0">
                    <a:latin typeface="Cambria Math" panose="02040503050406030204" pitchFamily="18" charset="0"/>
                  </a:rPr>
                  <a:t>; unit: </a:t>
                </a:r>
                <a:r>
                  <a:rPr lang="en-US" b="0" dirty="0">
                    <a:solidFill>
                      <a:srgbClr val="00B050"/>
                    </a:solidFill>
                    <a:latin typeface="Cambria Math" panose="02040503050406030204" pitchFamily="18" charset="0"/>
                  </a:rPr>
                  <a:t>rad/s</a:t>
                </a:r>
                <a:r>
                  <a:rPr lang="en-US" b="0" dirty="0">
                    <a:latin typeface="Cambria Math" panose="02040503050406030204" pitchFamily="18" charset="0"/>
                  </a:rPr>
                  <a:t>.</a:t>
                </a:r>
                <a:endParaRPr lang="en-US" dirty="0">
                  <a:solidFill>
                    <a:srgbClr val="FF0000"/>
                  </a:solidFill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den>
                    </m:f>
                  </m:oMath>
                </a14:m>
                <a:r>
                  <a:rPr lang="en-US" b="0" i="1" dirty="0">
                    <a:latin typeface="Cambria Math" panose="02040503050406030204" pitchFamily="18" charset="0"/>
                  </a:rPr>
                  <a:t> </a:t>
                </a:r>
                <a:r>
                  <a:rPr lang="en-US" b="0" dirty="0">
                    <a:latin typeface="Cambria Math" panose="02040503050406030204" pitchFamily="18" charset="0"/>
                  </a:rPr>
                  <a:t>is the </a:t>
                </a:r>
                <a:r>
                  <a:rPr lang="en-US" b="0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frequency</a:t>
                </a:r>
                <a:r>
                  <a:rPr lang="en-US" b="0" dirty="0">
                    <a:latin typeface="Cambria Math" panose="02040503050406030204" pitchFamily="18" charset="0"/>
                  </a:rPr>
                  <a:t>; unit: </a:t>
                </a:r>
                <a:r>
                  <a:rPr lang="en-US" b="0" dirty="0">
                    <a:solidFill>
                      <a:srgbClr val="00B050"/>
                    </a:solidFill>
                    <a:latin typeface="Cambria Math" panose="02040503050406030204" pitchFamily="18" charset="0"/>
                  </a:rPr>
                  <a:t>Hz</a:t>
                </a:r>
                <a:r>
                  <a:rPr lang="en-US" b="0" dirty="0">
                    <a:latin typeface="Cambria Math" panose="02040503050406030204" pitchFamily="18" charset="0"/>
                  </a:rPr>
                  <a:t>.</a:t>
                </a:r>
                <a:endParaRPr lang="en-US" b="0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/>
                  <a:t> is the </a:t>
                </a:r>
                <a:r>
                  <a:rPr lang="en-US" dirty="0">
                    <a:solidFill>
                      <a:srgbClr val="FF0000"/>
                    </a:solidFill>
                  </a:rPr>
                  <a:t>phase angle</a:t>
                </a:r>
                <a:r>
                  <a:rPr lang="en-US" dirty="0"/>
                  <a:t>.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dirty="0"/>
                  <a:t> is the </a:t>
                </a:r>
                <a:r>
                  <a:rPr lang="en-US" dirty="0">
                    <a:solidFill>
                      <a:srgbClr val="FF0000"/>
                    </a:solidFill>
                  </a:rPr>
                  <a:t>amplitude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00F4E16-099D-42C7-8222-5341946AA7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416205"/>
                <a:ext cx="10515600" cy="4760757"/>
              </a:xfrm>
              <a:prstGeom prst="rect">
                <a:avLst/>
              </a:prstGeom>
              <a:blipFill>
                <a:blip r:embed="rId3"/>
                <a:stretch>
                  <a:fillRect l="-1217" t="-20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5052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16C6A-2469-41EA-B70E-37D7CB264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4963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The Sinusoidal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00F4E16-099D-42C7-8222-5341946AA7D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260088"/>
                <a:ext cx="10515600" cy="491687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70000"/>
                  </a:lnSpc>
                  <a:buNone/>
                </a:pPr>
                <a:r>
                  <a:rPr lang="en-US" sz="3000" dirty="0">
                    <a:solidFill>
                      <a:srgbClr val="00B050"/>
                    </a:solidFill>
                  </a:rPr>
                  <a:t>Example:</a:t>
                </a:r>
                <a:r>
                  <a:rPr lang="en-US" dirty="0"/>
                  <a:t> </a:t>
                </a:r>
                <a:r>
                  <a:rPr lang="en-US" i="1" dirty="0"/>
                  <a:t>Assume a voltage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=25</m:t>
                    </m:r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</m:fName>
                      <m:e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30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func>
                  </m:oMath>
                </a14:m>
                <a:r>
                  <a:rPr lang="en-US" i="1" dirty="0"/>
                  <a:t>V of </a:t>
                </a:r>
                <a14:m>
                  <m:oMath xmlns:m="http://schemas.openxmlformats.org/officeDocument/2006/math">
                    <m:r>
                      <a:rPr lang="en-US" b="0" i="1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0 </m:t>
                    </m:r>
                  </m:oMath>
                </a14:m>
                <a:r>
                  <a:rPr lang="en-US" i="1" dirty="0"/>
                  <a:t>Hz frequency. </a:t>
                </a:r>
                <a:r>
                  <a:rPr lang="en-US" dirty="0"/>
                  <a:t>Note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=120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rad/s. Therefore,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can be written as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b="0" dirty="0">
                    <a:solidFill>
                      <a:srgbClr val="00B0F0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=25</m:t>
                    </m:r>
                    <m:func>
                      <m:funcPr>
                        <m:ctrlP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120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𝜋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30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rgbClr val="00B0F0"/>
                    </a:solidFill>
                  </a:rPr>
                  <a:t>V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dirty="0"/>
                  <a:t>The value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at time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=10 </m:t>
                    </m:r>
                  </m:oMath>
                </a14:m>
                <a:r>
                  <a:rPr lang="en-US" dirty="0" err="1"/>
                  <a:t>ms</a:t>
                </a:r>
                <a:r>
                  <a:rPr lang="en-US" dirty="0"/>
                  <a:t> is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b="0" dirty="0">
                    <a:solidFill>
                      <a:srgbClr val="00B0F0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0.01</m:t>
                        </m:r>
                      </m:e>
                    </m:d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=25</m:t>
                    </m:r>
                    <m:func>
                      <m:funcPr>
                        <m:ctrlP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1.2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𝜋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30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endParaRPr lang="en-US" b="0" i="1" dirty="0">
                  <a:solidFill>
                    <a:srgbClr val="00B0F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b="0" dirty="0">
                    <a:solidFill>
                      <a:srgbClr val="00B0F0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=25</m:t>
                    </m:r>
                    <m:func>
                      <m:funcPr>
                        <m:ctrlP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1.2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𝜋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b="0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den>
                            </m:f>
                          </m:e>
                        </m:d>
                      </m:e>
                    </m:func>
                  </m:oMath>
                </a14:m>
                <a:endParaRPr lang="en-US" b="0" dirty="0">
                  <a:solidFill>
                    <a:srgbClr val="00B0F0"/>
                  </a:solidFill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b="0" dirty="0">
                    <a:solidFill>
                      <a:srgbClr val="00B0F0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=−10.17 </m:t>
                    </m:r>
                  </m:oMath>
                </a14:m>
                <a:r>
                  <a:rPr lang="en-US" b="0" dirty="0">
                    <a:solidFill>
                      <a:srgbClr val="00B0F0"/>
                    </a:solidFill>
                  </a:rPr>
                  <a:t>V.</a:t>
                </a:r>
              </a:p>
              <a:p>
                <a:pPr marL="0" indent="0" algn="ctr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00F4E16-099D-42C7-8222-5341946AA7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260088"/>
                <a:ext cx="10515600" cy="4916875"/>
              </a:xfrm>
              <a:prstGeom prst="rect">
                <a:avLst/>
              </a:prstGeom>
              <a:blipFill>
                <a:blip r:embed="rId3"/>
                <a:stretch>
                  <a:fillRect l="-1217" r="-4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11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16C6A-2469-41EA-B70E-37D7CB264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3043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Lead/Lag relationships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422E0A42-12F7-44E4-8D33-38AC5AB65B6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315844"/>
                <a:ext cx="10515600" cy="517703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If two signals have the same frequency, their phase can be compared.</a:t>
                </a:r>
              </a:p>
              <a:p>
                <a:r>
                  <a:rPr lang="en-US" dirty="0"/>
                  <a:t>Suppose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b="0" dirty="0"/>
                  <a:t>We say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solidFill>
                      <a:srgbClr val="FF0000"/>
                    </a:solidFill>
                  </a:rPr>
                  <a:t>leads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by an angle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We say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solidFill>
                      <a:srgbClr val="FF0000"/>
                    </a:solidFill>
                  </a:rPr>
                  <a:t>lags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by an angle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are </a:t>
                </a:r>
                <a:r>
                  <a:rPr lang="en-US" dirty="0">
                    <a:solidFill>
                      <a:srgbClr val="FF0000"/>
                    </a:solidFill>
                  </a:rPr>
                  <a:t>in phase</a:t>
                </a:r>
                <a:r>
                  <a:rPr lang="en-US" dirty="0"/>
                  <a:t>.</a:t>
                </a:r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=±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out of phase</a:t>
                </a:r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422E0A42-12F7-44E4-8D33-38AC5AB65B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315844"/>
                <a:ext cx="10515600" cy="5177030"/>
              </a:xfrm>
              <a:prstGeom prst="rect">
                <a:avLst/>
              </a:prstGeom>
              <a:blipFill>
                <a:blip r:embed="rId3"/>
                <a:stretch>
                  <a:fillRect l="-1043" t="-2002" r="-4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0004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16C6A-2469-41EA-B70E-37D7CB264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3043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Lead/Lag relationships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00F4E16-099D-42C7-8222-5341946AA7D8}"/>
              </a:ext>
            </a:extLst>
          </p:cNvPr>
          <p:cNvSpPr txBox="1">
            <a:spLocks/>
          </p:cNvSpPr>
          <p:nvPr/>
        </p:nvSpPr>
        <p:spPr>
          <a:xfrm>
            <a:off x="838200" y="4360127"/>
            <a:ext cx="10515600" cy="18168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5D22B82-0D17-4C4B-BB1F-3A0B00EA69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8201" y="1078168"/>
            <a:ext cx="9052929" cy="359787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422E0A42-12F7-44E4-8D33-38AC5AB65B6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4676040"/>
                <a:ext cx="10515600" cy="18168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B050"/>
                    </a:solidFill>
                  </a:rPr>
                  <a:t> leads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B050"/>
                    </a:solidFill>
                  </a:rPr>
                  <a:t> by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B050"/>
                    </a:solidFill>
                  </a:rPr>
                  <a:t>, so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B050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B050"/>
                    </a:solidFill>
                  </a:rPr>
                  <a:t> leads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B050"/>
                    </a:solidFill>
                  </a:rPr>
                  <a:t> by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B050"/>
                    </a:solidFill>
                  </a:rPr>
                  <a:t>, so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B050"/>
                    </a:solidFill>
                  </a:rPr>
                  <a:t>.</a:t>
                </a:r>
                <a:r>
                  <a:rPr lang="en-US" b="0" dirty="0">
                    <a:solidFill>
                      <a:srgbClr val="00B050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lags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by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, so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lags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by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, so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422E0A42-12F7-44E4-8D33-38AC5AB65B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676040"/>
                <a:ext cx="10515600" cy="1816834"/>
              </a:xfrm>
              <a:prstGeom prst="rect">
                <a:avLst/>
              </a:prstGeom>
              <a:blipFill>
                <a:blip r:embed="rId4"/>
                <a:stretch>
                  <a:fillRect t="-6711" b="-53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4964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16C6A-2469-41EA-B70E-37D7CB264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3043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Lead/Lag relationships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00F4E16-099D-42C7-8222-5341946AA7D8}"/>
              </a:ext>
            </a:extLst>
          </p:cNvPr>
          <p:cNvSpPr txBox="1">
            <a:spLocks/>
          </p:cNvSpPr>
          <p:nvPr/>
        </p:nvSpPr>
        <p:spPr>
          <a:xfrm>
            <a:off x="838200" y="4360127"/>
            <a:ext cx="10515600" cy="18168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5D22B82-0D17-4C4B-BB1F-3A0B00EA69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8200" y="1078168"/>
            <a:ext cx="7670179" cy="304833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422E0A42-12F7-44E4-8D33-38AC5AB65B6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4226312"/>
                <a:ext cx="10515600" cy="226656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b="0" dirty="0">
                    <a:latin typeface="Cambria Math" panose="02040503050406030204" pitchFamily="18" charset="0"/>
                  </a:rPr>
                  <a:t>It is common to express lead/lag relationship in terms of a phase angle: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B050"/>
                    </a:solidFill>
                  </a:rPr>
                  <a:t> leads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B050"/>
                    </a:solidFill>
                  </a:rPr>
                  <a:t> by an angle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B050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B050"/>
                    </a:solidFill>
                  </a:rPr>
                  <a:t> leads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B050"/>
                    </a:solidFill>
                  </a:rPr>
                  <a:t> by an angle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B050"/>
                    </a:solidFill>
                  </a:rPr>
                  <a:t>.</a:t>
                </a:r>
                <a:r>
                  <a:rPr lang="en-US" b="0" dirty="0">
                    <a:solidFill>
                      <a:srgbClr val="00B050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lags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by an angle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lags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by an angle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422E0A42-12F7-44E4-8D33-38AC5AB65B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226312"/>
                <a:ext cx="10515600" cy="2266562"/>
              </a:xfrm>
              <a:prstGeom prst="rect">
                <a:avLst/>
              </a:prstGeom>
              <a:blipFill>
                <a:blip r:embed="rId4"/>
                <a:stretch>
                  <a:fillRect l="-1043" t="-5914" b="-37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4789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16C6A-2469-41EA-B70E-37D7CB264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3043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Lead/Lag relationships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00F4E16-099D-42C7-8222-5341946AA7D8}"/>
              </a:ext>
            </a:extLst>
          </p:cNvPr>
          <p:cNvSpPr txBox="1">
            <a:spLocks/>
          </p:cNvSpPr>
          <p:nvPr/>
        </p:nvSpPr>
        <p:spPr>
          <a:xfrm>
            <a:off x="838200" y="4360127"/>
            <a:ext cx="10515600" cy="18168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422E0A42-12F7-44E4-8D33-38AC5AB65B6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248937"/>
                <a:ext cx="10515600" cy="524393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0" dirty="0">
                    <a:solidFill>
                      <a:srgbClr val="00B050"/>
                    </a:solidFill>
                    <a:latin typeface="Cambria Math" panose="02040503050406030204" pitchFamily="18" charset="0"/>
                  </a:rPr>
                  <a:t>Example: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dirty="0">
                    <a:solidFill>
                      <a:schemeClr val="tx1"/>
                    </a:solidFill>
                  </a:rPr>
                  <a:t>lags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by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 Therefore,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90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2400" b="0" dirty="0">
                    <a:solidFill>
                      <a:srgbClr val="00B050"/>
                    </a:solidFill>
                    <a:latin typeface="Cambria Math" panose="02040503050406030204" pitchFamily="18" charset="0"/>
                  </a:rPr>
                  <a:t>Example: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>
                        <a:latin typeface="Cambria Math" panose="02040503050406030204" pitchFamily="18" charset="0"/>
                      </a:rPr>
                      <m:t>c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os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dirty="0">
                    <a:solidFill>
                      <a:schemeClr val="tx1"/>
                    </a:solidFill>
                  </a:rPr>
                  <a:t>leads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by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 Therefore,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90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b="0" dirty="0">
                    <a:solidFill>
                      <a:srgbClr val="00B050"/>
                    </a:solidFill>
                    <a:latin typeface="Cambria Math" panose="02040503050406030204" pitchFamily="18" charset="0"/>
                  </a:rPr>
                  <a:t>Example: </a:t>
                </a:r>
                <a:r>
                  <a:rPr lang="en-US" sz="2400" b="0" dirty="0">
                    <a:latin typeface="Cambria Math" panose="02040503050406030204" pitchFamily="18" charset="0"/>
                  </a:rPr>
                  <a:t>Indicate the phase relationship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=30</m:t>
                    </m:r>
                    <m:r>
                      <m:rPr>
                        <m:sty m:val="p"/>
                      </m:rPr>
                      <a:rPr lang="en-US" sz="2400" b="0" i="1" smtClean="0">
                        <a:latin typeface="Cambria Math" panose="02040503050406030204" pitchFamily="18" charset="0"/>
                      </a:rPr>
                      <m:t>cos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215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V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=5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450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A. 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00B050"/>
                    </a:solidFill>
                  </a:rPr>
                  <a:t>Solution: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leads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by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215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450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665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, that is, by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665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−2⋅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360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55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 Alternatively, we could say that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leads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by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+55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b="0" dirty="0">
                    <a:solidFill>
                      <a:srgbClr val="00B050"/>
                    </a:solidFill>
                    <a:latin typeface="Cambria Math" panose="02040503050406030204" pitchFamily="18" charset="0"/>
                  </a:rPr>
                  <a:t>Example: </a:t>
                </a:r>
                <a:r>
                  <a:rPr lang="en-US" sz="2400" b="0" dirty="0">
                    <a:latin typeface="Cambria Math" panose="02040503050406030204" pitchFamily="18" charset="0"/>
                  </a:rPr>
                  <a:t>Indicate the angle by which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=30</m:t>
                    </m:r>
                    <m:r>
                      <m:rPr>
                        <m:sty m:val="p"/>
                      </m:rPr>
                      <a:rPr lang="en-US" sz="2400" b="0" i="1" smtClean="0">
                        <a:latin typeface="Cambria Math" panose="02040503050406030204" pitchFamily="18" charset="0"/>
                      </a:rPr>
                      <m:t>cos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80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V lags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=20</m:t>
                    </m:r>
                    <m:r>
                      <m:rPr>
                        <m:sty m:val="p"/>
                      </m:rP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sin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30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V. 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00B050"/>
                    </a:solidFill>
                  </a:rPr>
                  <a:t>Solution: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lags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by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80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110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dirty="0"/>
                  <a:t>. We could also say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lags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by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110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dirty="0"/>
                  <a:t>.</a:t>
                </a:r>
              </a:p>
              <a:p>
                <a:pPr marL="0" indent="0">
                  <a:buNone/>
                </a:pPr>
                <a:endParaRPr lang="en-US" sz="24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422E0A42-12F7-44E4-8D33-38AC5AB65B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248937"/>
                <a:ext cx="10515600" cy="5243937"/>
              </a:xfrm>
              <a:prstGeom prst="rect">
                <a:avLst/>
              </a:prstGeom>
              <a:blipFill>
                <a:blip r:embed="rId3"/>
                <a:stretch>
                  <a:fillRect l="-928" t="-18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2784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822</Words>
  <Application>Microsoft Office PowerPoint</Application>
  <PresentationFormat>Widescreen</PresentationFormat>
  <Paragraphs>75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Office Theme</vt:lpstr>
      <vt:lpstr>The Sinusoidal Function</vt:lpstr>
      <vt:lpstr>The Sinusoidal Function</vt:lpstr>
      <vt:lpstr>The Sinusoidal Function</vt:lpstr>
      <vt:lpstr>The Sinusoidal Function</vt:lpstr>
      <vt:lpstr>The Sinusoidal Function</vt:lpstr>
      <vt:lpstr>Lead/Lag relationships</vt:lpstr>
      <vt:lpstr>Lead/Lag relationships</vt:lpstr>
      <vt:lpstr>Lead/Lag relationships</vt:lpstr>
      <vt:lpstr>Lead/Lag relationships</vt:lpstr>
      <vt:lpstr>Lead/Lag relationships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Steady-State Response to the Sinusoidal Function</dc:title>
  <dc:creator>Iordache, Marian</dc:creator>
  <cp:lastModifiedBy>Iordache, Marian</cp:lastModifiedBy>
  <cp:revision>27</cp:revision>
  <dcterms:created xsi:type="dcterms:W3CDTF">2020-03-23T18:00:33Z</dcterms:created>
  <dcterms:modified xsi:type="dcterms:W3CDTF">2021-07-24T02:24:56Z</dcterms:modified>
</cp:coreProperties>
</file>