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3" r:id="rId16"/>
    <p:sldId id="274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0B20-FFC3-41FA-BCDD-0C5BF47F6CD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E8207-7130-4EF1-989C-E6A70983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fig/fseries.png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samples.png from </a:t>
            </a:r>
            <a:r>
              <a:rPr lang="en-US" dirty="0" err="1"/>
              <a:t>samples.m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samples.png from </a:t>
            </a:r>
            <a:r>
              <a:rPr lang="en-US" dirty="0" err="1"/>
              <a:t>samples.m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spectr.png from </a:t>
            </a:r>
            <a:r>
              <a:rPr lang="en-US" dirty="0" err="1"/>
              <a:t>samples.m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spectr.png and spectr2.png from </a:t>
            </a:r>
            <a:r>
              <a:rPr lang="en-US" dirty="0" err="1"/>
              <a:t>samples.m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9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8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E8207-7130-4EF1-989C-E6A70983A7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8E98-AB3C-4702-BF46-67B2C744E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7A584-446B-47C2-BBA5-0FFB192E5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1D616-C387-4E2E-9D67-99618A77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6BD98-672E-4ECB-B9E1-41F20C75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9AE2-2ABF-4D63-8C14-E79D84C6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B7F3-EA38-4581-9D84-4A3414BB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9B705-7422-4F11-80BC-67FFE2D2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322B-7227-4B67-B426-7B8E188A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BDA98-A2C7-4021-9324-EFC716A7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0FCA-FD87-4287-80D4-AC0F0315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8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822DA-9FC9-40C5-9ACF-974F8140C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4D944-AE70-48B5-9AC5-576D2789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CF06-5C4C-441D-BCC0-5B4ABE31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45861-956E-4AB7-9EB5-A93EBB5E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4EF15-6845-4864-B283-6C61A872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76F7-1B72-44B8-9876-B7279372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D377-6FC8-41F7-8396-8EE4F5BA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E79CD-82CB-46B9-98ED-93B547DD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1672E-4EEC-43CE-8B45-CDCA1B64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B237-4591-4DCD-BB3D-C702FF40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8D5C-BFAF-44A0-82D6-6464A085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88374-CA98-4AF8-8F0F-A0FC8D9EE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BDEB-695C-4762-82D1-6437E780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1346E-C306-401E-9BBA-74A04DAF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83E83-A937-402C-8140-25CF2142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4D6C-507A-432E-A24C-FBD212C9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327D-169E-4295-9A46-E5C6B4AC9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FD31E-CAFA-48B6-BECB-C312ED55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D8B85-4993-4A1E-992B-CC02621B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E4D8-CD24-40CB-944C-E4E0C486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04A61-993E-4C0C-A078-DB755426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E009-4649-4937-99DE-4E70945E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D6B6-FDE5-458B-A3DF-A1AB99AC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6DFD8-7F3A-47CA-9453-FE6FDA882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FAF52-37C8-4A1D-8BE6-8053B1B1F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FC7D6-E052-4E7B-A043-11891CE70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3DE4A-F620-42CF-993B-77ED8C0E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D616D-C25C-4573-87A8-85BE44F8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93A61-4315-4981-8CBA-BB7BAE06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70B5-A8D3-4565-AEE0-9D97525B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A1956-0A2A-4AE7-A47F-148D1EE6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09362-7F51-48A8-BDDC-BEFFD1B1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718DC-A512-4F8B-8FA2-B53852BC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AE61E-DADC-4EB4-B4DC-2EC82DF1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ECA7A-0849-4F17-B025-12A2C669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43867-3DFA-4D92-B3F3-8F30B7E6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1D34-0ADC-4813-A614-1440D089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1EA3-20A2-4D2E-8F34-996F5307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6F857-5C05-4EA0-84C7-5F4031A22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76C3-5B9A-4B5D-97CA-1E0CA415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D6FBF-FE11-4786-A785-136EAB3C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2DACD-D3FF-433D-A418-4411777F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D42C-82EB-4B7D-B177-D4C9B85D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9EDA3-576F-4974-917D-BA9A41ED0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FDF04-397A-4D83-9B5B-82193101D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50013-37BD-4B20-B920-E529F76A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B0C2E-CBB2-429B-A43F-C755D9B7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D871B-EC15-4E1A-A294-25FCD42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3B670-E4CE-4FDE-97B7-3B57D6A5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9F4B-E192-46FD-AADB-2B92784D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87CF-39D4-46E8-BFBA-9BD0B668E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C526-C415-4BC0-92B5-597A5C9413B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E353-C011-463B-80BE-B63CB4B07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6308-8D41-4F0A-A413-450C256E0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9EC9-275D-40F6-9F50-26D751B1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8/83/Spektrumanalysator_FSL_von_Rohde_%26_Schwarz.jp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A7E2-7FB9-47F1-93C4-DCCF5FF5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Frequency-Domain Measurements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4545E9-0D81-4843-9B41-5473A4890B8E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2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99954"/>
            <a:ext cx="10515600" cy="5026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Logarithmic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884784"/>
                <a:ext cx="4423069" cy="467091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With a logarithm on the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-axis, the low values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are now clearly seen.</a:t>
                </a:r>
              </a:p>
              <a:p>
                <a:r>
                  <a:rPr lang="en-US" sz="2600" dirty="0"/>
                  <a:t>Note that a voltage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in volts can be converted to decibels with the formula: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600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20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600" i="1" baseline="-25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  <a:p>
                <a:r>
                  <a:rPr lang="en-US" sz="2600" dirty="0"/>
                  <a:t>For example,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/>
                  <a:t>rms,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𝑑𝐵𝑉</m:t>
                    </m:r>
                  </m:oMath>
                </a14:m>
                <a:r>
                  <a:rPr lang="en-US" sz="2600" dirty="0"/>
                  <a:t>, where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 suffix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 indicates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is in volts.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884784"/>
                <a:ext cx="4423069" cy="4670910"/>
              </a:xfrm>
              <a:blipFill>
                <a:blip r:embed="rId2"/>
                <a:stretch>
                  <a:fillRect l="-2204" t="-1958" r="-4132" b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5DD348-BE8E-4064-AA36-FE419AF74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462" y="973495"/>
                <a:ext cx="10961076" cy="911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dirty="0"/>
                  <a:t>The plot in the figure shows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 decibels versus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with logarithmic scale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-axis. 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5DD348-BE8E-4064-AA36-FE419AF7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2" y="973495"/>
                <a:ext cx="10961076" cy="911288"/>
              </a:xfrm>
              <a:prstGeom prst="rect">
                <a:avLst/>
              </a:prstGeom>
              <a:blipFill>
                <a:blip r:embed="rId3"/>
                <a:stretch>
                  <a:fillRect l="-890" t="-7383" b="-1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76747C4-C014-4F13-86A0-4856E2A6BA81}"/>
              </a:ext>
            </a:extLst>
          </p:cNvPr>
          <p:cNvGrpSpPr/>
          <p:nvPr/>
        </p:nvGrpSpPr>
        <p:grpSpPr>
          <a:xfrm>
            <a:off x="5234149" y="1791480"/>
            <a:ext cx="6522422" cy="5066520"/>
            <a:chOff x="312229" y="119987"/>
            <a:chExt cx="3032841" cy="29614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B41972-5B99-4356-A9EC-859F337214B0}"/>
                </a:ext>
              </a:extLst>
            </p:cNvPr>
            <p:cNvGrpSpPr/>
            <p:nvPr/>
          </p:nvGrpSpPr>
          <p:grpSpPr>
            <a:xfrm>
              <a:off x="312229" y="119987"/>
              <a:ext cx="3032841" cy="2961466"/>
              <a:chOff x="312229" y="119987"/>
              <a:chExt cx="3032841" cy="296146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00153EC-3F47-4DD4-BA46-0F07FC70E9F9}"/>
                  </a:ext>
                </a:extLst>
              </p:cNvPr>
              <p:cNvGrpSpPr/>
              <p:nvPr/>
            </p:nvGrpSpPr>
            <p:grpSpPr>
              <a:xfrm>
                <a:off x="312229" y="119987"/>
                <a:ext cx="3032841" cy="2961466"/>
                <a:chOff x="312229" y="119987"/>
                <a:chExt cx="3032841" cy="2961466"/>
              </a:xfrm>
            </p:grpSpPr>
            <p:pic>
              <p:nvPicPr>
                <p:cNvPr id="14" name="Picture 13" descr="loglog">
                  <a:extLst>
                    <a:ext uri="{FF2B5EF4-FFF2-40B4-BE49-F238E27FC236}">
                      <a16:creationId xmlns:a16="http://schemas.microsoft.com/office/drawing/2014/main" id="{A7E4DB8B-BD4F-4B64-9636-DB49BACD4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95" t="4456" r="6846" b="5002"/>
                <a:stretch/>
              </p:blipFill>
              <p:spPr bwMode="auto">
                <a:xfrm>
                  <a:off x="312229" y="119987"/>
                  <a:ext cx="3032841" cy="2438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D3EB6C8-E421-4553-AEDA-8B15304ECD06}"/>
                    </a:ext>
                  </a:extLst>
                </p:cNvPr>
                <p:cNvGrpSpPr/>
                <p:nvPr/>
              </p:nvGrpSpPr>
              <p:grpSpPr>
                <a:xfrm>
                  <a:off x="1200501" y="2483980"/>
                  <a:ext cx="379730" cy="395839"/>
                  <a:chOff x="0" y="0"/>
                  <a:chExt cx="379730" cy="395839"/>
                </a:xfrm>
              </p:grpSpPr>
              <p:sp>
                <p:nvSpPr>
                  <p:cNvPr id="19" name="Text Box 2">
                    <a:extLst>
                      <a:ext uri="{FF2B5EF4-FFF2-40B4-BE49-F238E27FC236}">
                        <a16:creationId xmlns:a16="http://schemas.microsoft.com/office/drawing/2014/main" id="{69ED432F-7E4C-454C-BE59-D92B6581A0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52634"/>
                    <a:ext cx="379730" cy="2432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20</a:t>
                    </a:r>
                    <a:endPara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7981A9C-E579-4955-B82A-ACAA10CC98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71567" y="0"/>
                    <a:ext cx="0" cy="2051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62992BA-3099-4184-894D-A0DF0E4F727D}"/>
                    </a:ext>
                  </a:extLst>
                </p:cNvPr>
                <p:cNvGrpSpPr/>
                <p:nvPr/>
              </p:nvGrpSpPr>
              <p:grpSpPr>
                <a:xfrm>
                  <a:off x="1385625" y="2461541"/>
                  <a:ext cx="379730" cy="619912"/>
                  <a:chOff x="-111028" y="0"/>
                  <a:chExt cx="379730" cy="619912"/>
                </a:xfrm>
              </p:grpSpPr>
              <p:sp>
                <p:nvSpPr>
                  <p:cNvPr id="17" name="Text Box 2">
                    <a:extLst>
                      <a:ext uri="{FF2B5EF4-FFF2-40B4-BE49-F238E27FC236}">
                        <a16:creationId xmlns:a16="http://schemas.microsoft.com/office/drawing/2014/main" id="{731C82DF-903F-47C9-995B-01356244DE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1028" y="360197"/>
                    <a:ext cx="379730" cy="25971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30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70E56695-2BA9-461E-AE8A-8157B83F31B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0" y="0"/>
                    <a:ext cx="45719" cy="41068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F4CDD190-1D66-4D6F-B2BC-1A2CE543E7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473" y="2608564"/>
                <a:ext cx="196110" cy="243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925059C-8F5E-46C9-83CB-D7E32709FE2D}"/>
                  </a:ext>
                </a:extLst>
              </p:cNvPr>
              <p:cNvCxnSpPr/>
              <p:nvPr/>
            </p:nvCxnSpPr>
            <p:spPr>
              <a:xfrm flipV="1">
                <a:off x="976108" y="2377393"/>
                <a:ext cx="162685" cy="26927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4A4E60A-48E5-4F60-B4B8-F5762B1B2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896" y="2698321"/>
              <a:ext cx="347809" cy="2431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D90D29-5A94-48A4-83C8-7BE793F2116C}"/>
                </a:ext>
              </a:extLst>
            </p:cNvPr>
            <p:cNvCxnSpPr/>
            <p:nvPr/>
          </p:nvCxnSpPr>
          <p:spPr>
            <a:xfrm flipH="1" flipV="1">
              <a:off x="1580800" y="2405442"/>
              <a:ext cx="208642" cy="3141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067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99954"/>
            <a:ext cx="10515600" cy="5026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511977"/>
                <a:ext cx="4721648" cy="4670910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600" dirty="0"/>
                  <a:t>,	 </a:t>
                </a:r>
                <a:endParaRPr lang="en-US" sz="2600" i="1" dirty="0">
                  <a:solidFill>
                    <a:srgbClr val="7030A0"/>
                  </a:solidFill>
                </a:endParaRPr>
              </a:p>
              <a:p>
                <a:pPr lvl="0" indent="47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=0 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𝑑𝐵𝑉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0"/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,</a:t>
                </a:r>
                <a:endParaRPr lang="en-US" sz="2600" i="1" dirty="0">
                  <a:solidFill>
                    <a:srgbClr val="7030A0"/>
                  </a:solidFill>
                </a:endParaRPr>
              </a:p>
              <a:p>
                <a:pPr marL="0" lvl="0" indent="2333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=40 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𝑑𝐵𝑉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0"/>
                <a:r>
                  <a:rPr lang="en-US" sz="2600" dirty="0"/>
                  <a:t>For 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/>
                  <a:t>,</a:t>
                </a:r>
              </a:p>
              <a:p>
                <a:pPr marL="0" lvl="0" indent="2333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=0 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𝑑𝐵𝑉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0"/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600" dirty="0"/>
                  <a:t>, </a:t>
                </a:r>
                <a:endParaRPr lang="en-US" sz="2600" i="1" dirty="0">
                  <a:solidFill>
                    <a:srgbClr val="7030A0"/>
                  </a:solidFill>
                </a:endParaRPr>
              </a:p>
              <a:p>
                <a:pPr marL="344488" lvl="0" indent="-111125">
                  <a:buNone/>
                  <a:tabLst>
                    <a:tab pos="5127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=−20 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𝑑𝐵𝑉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=0.1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0"/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=2000</m:t>
                    </m:r>
                  </m:oMath>
                </a14:m>
                <a:r>
                  <a:rPr lang="en-US" sz="2600" dirty="0"/>
                  <a:t>, </a:t>
                </a:r>
                <a:endParaRPr lang="en-US" sz="2600" i="1" dirty="0">
                  <a:solidFill>
                    <a:srgbClr val="7030A0"/>
                  </a:solidFill>
                </a:endParaRPr>
              </a:p>
              <a:p>
                <a:pPr lvl="0" indent="47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=−6 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𝑑𝐵𝑉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511977"/>
                <a:ext cx="4721648" cy="4670910"/>
              </a:xfrm>
              <a:blipFill>
                <a:blip r:embed="rId2"/>
                <a:stretch>
                  <a:fillRect l="-2065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5DD348-BE8E-4064-AA36-FE419AF7490B}"/>
              </a:ext>
            </a:extLst>
          </p:cNvPr>
          <p:cNvSpPr txBox="1">
            <a:spLocks/>
          </p:cNvSpPr>
          <p:nvPr/>
        </p:nvSpPr>
        <p:spPr>
          <a:xfrm>
            <a:off x="615462" y="973495"/>
            <a:ext cx="10961076" cy="50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vertical gridlines help us read values that are not powers of 10.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6747C4-C014-4F13-86A0-4856E2A6BA81}"/>
              </a:ext>
            </a:extLst>
          </p:cNvPr>
          <p:cNvGrpSpPr/>
          <p:nvPr/>
        </p:nvGrpSpPr>
        <p:grpSpPr>
          <a:xfrm>
            <a:off x="5476745" y="1791480"/>
            <a:ext cx="6522422" cy="5066520"/>
            <a:chOff x="312229" y="119987"/>
            <a:chExt cx="3032841" cy="29614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B41972-5B99-4356-A9EC-859F337214B0}"/>
                </a:ext>
              </a:extLst>
            </p:cNvPr>
            <p:cNvGrpSpPr/>
            <p:nvPr/>
          </p:nvGrpSpPr>
          <p:grpSpPr>
            <a:xfrm>
              <a:off x="312229" y="119987"/>
              <a:ext cx="3032841" cy="2961466"/>
              <a:chOff x="312229" y="119987"/>
              <a:chExt cx="3032841" cy="296146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00153EC-3F47-4DD4-BA46-0F07FC70E9F9}"/>
                  </a:ext>
                </a:extLst>
              </p:cNvPr>
              <p:cNvGrpSpPr/>
              <p:nvPr/>
            </p:nvGrpSpPr>
            <p:grpSpPr>
              <a:xfrm>
                <a:off x="312229" y="119987"/>
                <a:ext cx="3032841" cy="2961466"/>
                <a:chOff x="312229" y="119987"/>
                <a:chExt cx="3032841" cy="2961466"/>
              </a:xfrm>
            </p:grpSpPr>
            <p:pic>
              <p:nvPicPr>
                <p:cNvPr id="14" name="Picture 13" descr="loglog">
                  <a:extLst>
                    <a:ext uri="{FF2B5EF4-FFF2-40B4-BE49-F238E27FC236}">
                      <a16:creationId xmlns:a16="http://schemas.microsoft.com/office/drawing/2014/main" id="{A7E4DB8B-BD4F-4B64-9636-DB49BACD4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95" t="4456" r="6846" b="5002"/>
                <a:stretch/>
              </p:blipFill>
              <p:spPr bwMode="auto">
                <a:xfrm>
                  <a:off x="312229" y="119987"/>
                  <a:ext cx="3032841" cy="2438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D3EB6C8-E421-4553-AEDA-8B15304ECD06}"/>
                    </a:ext>
                  </a:extLst>
                </p:cNvPr>
                <p:cNvGrpSpPr/>
                <p:nvPr/>
              </p:nvGrpSpPr>
              <p:grpSpPr>
                <a:xfrm>
                  <a:off x="1200501" y="2483980"/>
                  <a:ext cx="379730" cy="395839"/>
                  <a:chOff x="0" y="0"/>
                  <a:chExt cx="379730" cy="395839"/>
                </a:xfrm>
              </p:grpSpPr>
              <p:sp>
                <p:nvSpPr>
                  <p:cNvPr id="19" name="Text Box 2">
                    <a:extLst>
                      <a:ext uri="{FF2B5EF4-FFF2-40B4-BE49-F238E27FC236}">
                        <a16:creationId xmlns:a16="http://schemas.microsoft.com/office/drawing/2014/main" id="{69ED432F-7E4C-454C-BE59-D92B6581A0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52634"/>
                    <a:ext cx="379730" cy="2432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20</a:t>
                    </a:r>
                    <a:endPara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87981A9C-E579-4955-B82A-ACAA10CC98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71567" y="0"/>
                    <a:ext cx="0" cy="20515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62992BA-3099-4184-894D-A0DF0E4F727D}"/>
                    </a:ext>
                  </a:extLst>
                </p:cNvPr>
                <p:cNvGrpSpPr/>
                <p:nvPr/>
              </p:nvGrpSpPr>
              <p:grpSpPr>
                <a:xfrm>
                  <a:off x="1385625" y="2461541"/>
                  <a:ext cx="379730" cy="619912"/>
                  <a:chOff x="-111028" y="0"/>
                  <a:chExt cx="379730" cy="619912"/>
                </a:xfrm>
              </p:grpSpPr>
              <p:sp>
                <p:nvSpPr>
                  <p:cNvPr id="17" name="Text Box 2">
                    <a:extLst>
                      <a:ext uri="{FF2B5EF4-FFF2-40B4-BE49-F238E27FC236}">
                        <a16:creationId xmlns:a16="http://schemas.microsoft.com/office/drawing/2014/main" id="{731C82DF-903F-47C9-995B-01356244DE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1028" y="360197"/>
                    <a:ext cx="379730" cy="25971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30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70E56695-2BA9-461E-AE8A-8157B83F31B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0" y="0"/>
                    <a:ext cx="45719" cy="41068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F4CDD190-1D66-4D6F-B2BC-1A2CE543E7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473" y="2608564"/>
                <a:ext cx="196110" cy="2431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925059C-8F5E-46C9-83CB-D7E32709FE2D}"/>
                  </a:ext>
                </a:extLst>
              </p:cNvPr>
              <p:cNvCxnSpPr/>
              <p:nvPr/>
            </p:nvCxnSpPr>
            <p:spPr>
              <a:xfrm flipV="1">
                <a:off x="976108" y="2377393"/>
                <a:ext cx="162685" cy="26927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4A4E60A-48E5-4F60-B4B8-F5762B1B2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896" y="2698321"/>
              <a:ext cx="347809" cy="2431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D90D29-5A94-48A4-83C8-7BE793F2116C}"/>
                </a:ext>
              </a:extLst>
            </p:cNvPr>
            <p:cNvCxnSpPr/>
            <p:nvPr/>
          </p:nvCxnSpPr>
          <p:spPr>
            <a:xfrm flipH="1" flipV="1">
              <a:off x="1580800" y="2405442"/>
              <a:ext cx="208642" cy="3141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93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D27C-2B6E-49CC-969A-2AE5E89B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2" y="1143000"/>
            <a:ext cx="11043138" cy="13762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signal can be decomposed into a sum of sines.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Fourier Transform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(FFT) algorithm provides a way to determine the sines contained into a signal.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115F2-048E-4894-92EA-2EC83D27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4178" r="6909" b="14626"/>
          <a:stretch/>
        </p:blipFill>
        <p:spPr>
          <a:xfrm>
            <a:off x="5701004" y="2013720"/>
            <a:ext cx="6102222" cy="447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462" y="2397968"/>
                <a:ext cx="5609028" cy="39655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FFT is applied to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successive samples of a signal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the time interval between two samples.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sampling frequency </a:t>
                </a: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FFT produces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complex numbers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 1, …,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2" y="2397968"/>
                <a:ext cx="5609028" cy="3965510"/>
              </a:xfrm>
              <a:prstGeom prst="rect">
                <a:avLst/>
              </a:prstGeom>
              <a:blipFill>
                <a:blip r:embed="rId4"/>
                <a:stretch>
                  <a:fillRect l="-1739" t="-1075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2F400A-E255-4E44-BA4F-EBEC481C85A2}"/>
              </a:ext>
            </a:extLst>
          </p:cNvPr>
          <p:cNvSpPr txBox="1"/>
          <p:nvPr/>
        </p:nvSpPr>
        <p:spPr>
          <a:xfrm>
            <a:off x="10288306" y="2371536"/>
            <a:ext cx="112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Samples shown in blue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CB3AA4-F814-4F7D-9F79-B42C9A5AA7E3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9909110" y="2740868"/>
            <a:ext cx="379196" cy="9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/>
              <p:nvPr/>
            </p:nvSpPr>
            <p:spPr>
              <a:xfrm>
                <a:off x="8332237" y="2260735"/>
                <a:ext cx="552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37" y="2260735"/>
                <a:ext cx="552186" cy="369332"/>
              </a:xfrm>
              <a:prstGeom prst="rect">
                <a:avLst/>
              </a:prstGeom>
              <a:blipFill>
                <a:blip r:embed="rId5"/>
                <a:stretch>
                  <a:fillRect r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658527-7973-4AA5-9E20-B9F90B1D494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953041" y="2445401"/>
            <a:ext cx="379196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7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143000"/>
                <a:ext cx="11043138" cy="9883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figure shows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+0.5</m:t>
                    </m:r>
                    <m:r>
                      <m:rPr>
                        <m:sty m:val="p"/>
                      </m:rP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143000"/>
                <a:ext cx="11043138" cy="988333"/>
              </a:xfrm>
              <a:blipFill>
                <a:blip r:embed="rId3"/>
                <a:stretch>
                  <a:fillRect l="-883" t="-4938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7115F2-048E-4894-92EA-2EC83D27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4178" r="6909" b="14626"/>
          <a:stretch/>
        </p:blipFill>
        <p:spPr>
          <a:xfrm>
            <a:off x="5701004" y="2013720"/>
            <a:ext cx="6102222" cy="447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462" y="2131333"/>
                <a:ext cx="5595767" cy="4232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=71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samples are taken over a time interval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142 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sampling period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𝑚𝑠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sampling frequency </a:t>
                </a:r>
                <a:r>
                  <a:rPr lang="en-US" sz="26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=500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2" y="2131333"/>
                <a:ext cx="5595767" cy="4232145"/>
              </a:xfrm>
              <a:prstGeom prst="rect">
                <a:avLst/>
              </a:prstGeom>
              <a:blipFill>
                <a:blip r:embed="rId5"/>
                <a:stretch>
                  <a:fillRect l="-1743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2F400A-E255-4E44-BA4F-EBEC481C85A2}"/>
              </a:ext>
            </a:extLst>
          </p:cNvPr>
          <p:cNvSpPr txBox="1"/>
          <p:nvPr/>
        </p:nvSpPr>
        <p:spPr>
          <a:xfrm>
            <a:off x="10288306" y="2371536"/>
            <a:ext cx="112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Samples shown in blue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CB3AA4-F814-4F7D-9F79-B42C9A5AA7E3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9909110" y="2740868"/>
            <a:ext cx="379196" cy="9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/>
              <p:nvPr/>
            </p:nvSpPr>
            <p:spPr>
              <a:xfrm>
                <a:off x="8332237" y="2260735"/>
                <a:ext cx="552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37" y="2260735"/>
                <a:ext cx="552186" cy="369332"/>
              </a:xfrm>
              <a:prstGeom prst="rect">
                <a:avLst/>
              </a:prstGeom>
              <a:blipFill>
                <a:blip r:embed="rId6"/>
                <a:stretch>
                  <a:fillRect r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658527-7973-4AA5-9E20-B9F90B1D494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953041" y="2445401"/>
            <a:ext cx="379196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5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69" y="992934"/>
                <a:ext cx="11210731" cy="143302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 1, …,</m:t>
                    </m:r>
                    <m:d>
                      <m:dPr>
                        <m:begChr m:val="⌈"/>
                        <m:endChr m:val="⌉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reveals the </a:t>
                </a:r>
                <a:r>
                  <a:rPr lang="en-US" sz="2600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frequency spectrum</a:t>
                </a:r>
                <a:r>
                  <a:rPr lang="en-US" sz="26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horizontal position of the peaks corresponds to the frequencies of the sines that make up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69" y="992934"/>
                <a:ext cx="11210731" cy="1433029"/>
              </a:xfrm>
              <a:blipFill>
                <a:blip r:embed="rId3"/>
                <a:stretch>
                  <a:fillRect l="-707"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7115F2-048E-4894-92EA-2EC83D27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6092" r="6315"/>
          <a:stretch/>
        </p:blipFill>
        <p:spPr>
          <a:xfrm>
            <a:off x="5955922" y="2074127"/>
            <a:ext cx="5647656" cy="4418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69" y="2334598"/>
                <a:ext cx="5840964" cy="4158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our example, the FFT graph indicates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consists of a sine of about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a sine of about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42.2 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uncertainty</a:t>
                </a: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=3.52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actual signal is 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+0.5</m:t>
                      </m:r>
                      <m:r>
                        <m:rPr>
                          <m:sty m:val="p"/>
                        </m:rP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using a large enough number of samples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measurements can be made very precise!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" y="2334598"/>
                <a:ext cx="5840964" cy="4158277"/>
              </a:xfrm>
              <a:prstGeom prst="rect">
                <a:avLst/>
              </a:prstGeom>
              <a:blipFill>
                <a:blip r:embed="rId5"/>
                <a:stretch>
                  <a:fillRect l="-1356" t="-1466" r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2F400A-E255-4E44-BA4F-EBEC481C85A2}"/>
                  </a:ext>
                </a:extLst>
              </p:cNvPr>
              <p:cNvSpPr txBox="1"/>
              <p:nvPr/>
            </p:nvSpPr>
            <p:spPr>
              <a:xfrm>
                <a:off x="7640083" y="4062706"/>
                <a:ext cx="1496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≃42.2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2F400A-E255-4E44-BA4F-EBEC481C8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83" y="4062706"/>
                <a:ext cx="14962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CB3AA4-F814-4F7D-9F79-B42C9A5AA7E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372855" y="4247372"/>
            <a:ext cx="26722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/>
              <p:nvPr/>
            </p:nvSpPr>
            <p:spPr>
              <a:xfrm>
                <a:off x="7075226" y="2814342"/>
                <a:ext cx="1312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≃7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226" y="2814342"/>
                <a:ext cx="1312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658527-7973-4AA5-9E20-B9F90B1D494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700828" y="2851274"/>
            <a:ext cx="374398" cy="1477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6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EDE047-2731-46FD-9FE8-D4DACB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332" y="1780430"/>
            <a:ext cx="6269329" cy="4712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69" y="992935"/>
                <a:ext cx="11210731" cy="9423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using a large enough number of samples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measurements can be made very precise!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69" y="992935"/>
                <a:ext cx="11210731" cy="942376"/>
              </a:xfrm>
              <a:blipFill>
                <a:blip r:embed="rId4"/>
                <a:stretch>
                  <a:fillRect l="-815" t="-4545" r="-870" b="-1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7115F2-048E-4894-92EA-2EC83D27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6092" r="6315"/>
          <a:stretch/>
        </p:blipFill>
        <p:spPr>
          <a:xfrm>
            <a:off x="357407" y="2074128"/>
            <a:ext cx="5647656" cy="4418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/>
              <p:nvPr/>
            </p:nvSpPr>
            <p:spPr>
              <a:xfrm>
                <a:off x="2692796" y="2563121"/>
                <a:ext cx="1312986" cy="5232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=71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1BC0-93AF-4991-8A6A-479EA45D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96" y="2563121"/>
                <a:ext cx="13129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BB8D90-844C-4E6C-9334-D3C88422E6C3}"/>
                  </a:ext>
                </a:extLst>
              </p:cNvPr>
              <p:cNvSpPr txBox="1"/>
              <p:nvPr/>
            </p:nvSpPr>
            <p:spPr>
              <a:xfrm>
                <a:off x="8256745" y="2592497"/>
                <a:ext cx="1537233" cy="5232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=501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BB8D90-844C-4E6C-9334-D3C88422E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745" y="2592497"/>
                <a:ext cx="153723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68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365125"/>
            <a:ext cx="10683193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D27C-2B6E-49CC-969A-2AE5E89B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143000"/>
            <a:ext cx="11210731" cy="51351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with a large number of samples, a small spectral component located close to a large component might not be visible.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address this issue, the samples could be multiplied with the weights of a </a:t>
            </a:r>
            <a:r>
              <a:rPr lang="en-US" sz="2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windowing function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reduces the base of the peaks, making it narrower.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Windowing functions available on lab oscilloscopes include: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Rectangular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Flat-top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Hamming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Blackman-Harris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rectangular window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all weights equal to one.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does not change the samples (it is as if no windowing function were used).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0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647F28-A640-453D-A10C-96E942F54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550586"/>
              </p:ext>
            </p:extLst>
          </p:nvPr>
        </p:nvGraphicFramePr>
        <p:xfrm>
          <a:off x="6086671" y="1587750"/>
          <a:ext cx="5887574" cy="352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42857" imgH="3572374" progId="Paint.Picture">
                  <p:embed/>
                </p:oleObj>
              </mc:Choice>
              <mc:Fallback>
                <p:oleObj name="Bitmap Image" r:id="rId3" imgW="5942857" imgH="357237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671" y="1587750"/>
                        <a:ext cx="5887574" cy="3522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D27C-2B6E-49CC-969A-2AE5E89B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92934"/>
            <a:ext cx="11526376" cy="55788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graph shows the FFT plot of a signal consisting of three sines.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69" y="1495417"/>
                <a:ext cx="5840964" cy="3869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Plots are usually scaled so that the vertical axis is in rms volts or dBV.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 the zero level.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vertical scale is in dB.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zero level is 3 divisions above the middle of the screen.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middle of the screen is at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−3 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⋅20 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that is,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" y="1495417"/>
                <a:ext cx="5840964" cy="3869685"/>
              </a:xfrm>
              <a:prstGeom prst="rect">
                <a:avLst/>
              </a:prstGeom>
              <a:blipFill>
                <a:blip r:embed="rId6"/>
                <a:stretch>
                  <a:fillRect l="-1564" t="-1260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831650-E484-4B24-9621-20F05C831F21}"/>
              </a:ext>
            </a:extLst>
          </p:cNvPr>
          <p:cNvCxnSpPr>
            <a:cxnSpLocks/>
          </p:cNvCxnSpPr>
          <p:nvPr/>
        </p:nvCxnSpPr>
        <p:spPr>
          <a:xfrm flipH="1">
            <a:off x="7660433" y="1495417"/>
            <a:ext cx="419877" cy="6832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12501A-042F-4907-AC67-497166B3221F}"/>
              </a:ext>
            </a:extLst>
          </p:cNvPr>
          <p:cNvCxnSpPr>
            <a:cxnSpLocks/>
          </p:cNvCxnSpPr>
          <p:nvPr/>
        </p:nvCxnSpPr>
        <p:spPr>
          <a:xfrm>
            <a:off x="8341568" y="1448655"/>
            <a:ext cx="186612" cy="7299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F2B79F-30FE-40F6-B1D0-9DDE6DCC134F}"/>
              </a:ext>
            </a:extLst>
          </p:cNvPr>
          <p:cNvCxnSpPr>
            <a:cxnSpLocks/>
          </p:cNvCxnSpPr>
          <p:nvPr/>
        </p:nvCxnSpPr>
        <p:spPr>
          <a:xfrm>
            <a:off x="8596481" y="1425274"/>
            <a:ext cx="855429" cy="898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C35B49-B571-433B-A0C6-A15F3A5A1E0E}"/>
              </a:ext>
            </a:extLst>
          </p:cNvPr>
          <p:cNvCxnSpPr>
            <a:cxnSpLocks/>
          </p:cNvCxnSpPr>
          <p:nvPr/>
        </p:nvCxnSpPr>
        <p:spPr>
          <a:xfrm flipV="1">
            <a:off x="3458797" y="2178627"/>
            <a:ext cx="2503464" cy="3779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DB535DA-4121-48B8-8926-7189DDC3156E}"/>
              </a:ext>
            </a:extLst>
          </p:cNvPr>
          <p:cNvCxnSpPr/>
          <p:nvPr/>
        </p:nvCxnSpPr>
        <p:spPr>
          <a:xfrm>
            <a:off x="4212994" y="2939143"/>
            <a:ext cx="3657377" cy="1670179"/>
          </a:xfrm>
          <a:prstGeom prst="bentConnector3">
            <a:avLst>
              <a:gd name="adj1" fmla="val 100003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7F1E4A5-ED05-47C3-87CE-2AD8FC6ABC61}"/>
              </a:ext>
            </a:extLst>
          </p:cNvPr>
          <p:cNvCxnSpPr>
            <a:cxnSpLocks/>
          </p:cNvCxnSpPr>
          <p:nvPr/>
        </p:nvCxnSpPr>
        <p:spPr>
          <a:xfrm flipV="1">
            <a:off x="3368351" y="4793988"/>
            <a:ext cx="6148873" cy="352726"/>
          </a:xfrm>
          <a:prstGeom prst="bentConnector3">
            <a:avLst>
              <a:gd name="adj1" fmla="val 9992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A48A123-B1E6-4F5A-B95F-ACC67DAE99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69" y="5230829"/>
                <a:ext cx="11526376" cy="11539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rightmost peak is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0.8 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below the zero level.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indicates a sine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−0.8 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⋅20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𝑑𝐵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𝑑𝑖𝑣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=−16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158.5 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rms.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A48A123-B1E6-4F5A-B95F-ACC67DAE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" y="5230829"/>
                <a:ext cx="11526376" cy="1153976"/>
              </a:xfrm>
              <a:prstGeom prst="rect">
                <a:avLst/>
              </a:prstGeom>
              <a:blipFill>
                <a:blip r:embed="rId7"/>
                <a:stretch>
                  <a:fillRect l="-793" t="-370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19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647F28-A640-453D-A10C-96E942F54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86420"/>
              </p:ext>
            </p:extLst>
          </p:nvPr>
        </p:nvGraphicFramePr>
        <p:xfrm>
          <a:off x="6080408" y="460095"/>
          <a:ext cx="5887574" cy="352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42857" imgH="3572374" progId="Paint.Picture">
                  <p:embed/>
                </p:oleObj>
              </mc:Choice>
              <mc:Fallback>
                <p:oleObj name="Bitmap Image" r:id="rId3" imgW="5942857" imgH="3572374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647F28-A640-453D-A10C-96E942F54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408" y="460095"/>
                        <a:ext cx="5887574" cy="3522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69" y="1143001"/>
                <a:ext cx="5840964" cy="3354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Similarly, the value of the center peak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−0.4 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𝑑𝐵𝑉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corresponding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398.1 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rms.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the horizontal axis, the graph has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at the center.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has a span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span has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" y="1143001"/>
                <a:ext cx="5840964" cy="3354354"/>
              </a:xfrm>
              <a:prstGeom prst="rect">
                <a:avLst/>
              </a:prstGeom>
              <a:blipFill>
                <a:blip r:embed="rId6"/>
                <a:stretch>
                  <a:fillRect l="-1564" t="-1636" r="-1251" b="-3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7F1E4A5-ED05-47C3-87CE-2AD8FC6ABC61}"/>
              </a:ext>
            </a:extLst>
          </p:cNvPr>
          <p:cNvCxnSpPr>
            <a:cxnSpLocks/>
          </p:cNvCxnSpPr>
          <p:nvPr/>
        </p:nvCxnSpPr>
        <p:spPr>
          <a:xfrm>
            <a:off x="3937518" y="3010552"/>
            <a:ext cx="6447453" cy="647048"/>
          </a:xfrm>
          <a:prstGeom prst="bentConnector3">
            <a:avLst>
              <a:gd name="adj1" fmla="val 9992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A48A123-B1E6-4F5A-B95F-ACC67DAE99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69" y="4394718"/>
                <a:ext cx="11526376" cy="19900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the center peak is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right peak is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⋅1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𝑑𝑖𝑣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left peak is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𝑑𝑖𝑣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⋅1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𝑑𝑖𝑣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=98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6A48A123-B1E6-4F5A-B95F-ACC67DAE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" y="4394718"/>
                <a:ext cx="11526376" cy="1990087"/>
              </a:xfrm>
              <a:prstGeom prst="rect">
                <a:avLst/>
              </a:prstGeom>
              <a:blipFill>
                <a:blip r:embed="rId7"/>
                <a:stretch>
                  <a:fillRect l="-793" t="-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C338AC4-7ACD-4449-9835-6805FD113B8D}"/>
              </a:ext>
            </a:extLst>
          </p:cNvPr>
          <p:cNvCxnSpPr>
            <a:cxnSpLocks/>
          </p:cNvCxnSpPr>
          <p:nvPr/>
        </p:nvCxnSpPr>
        <p:spPr>
          <a:xfrm>
            <a:off x="5128706" y="3349287"/>
            <a:ext cx="4453833" cy="316420"/>
          </a:xfrm>
          <a:prstGeom prst="bentConnector3">
            <a:avLst>
              <a:gd name="adj1" fmla="val 10007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3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647F28-A640-453D-A10C-96E942F54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32285"/>
              </p:ext>
            </p:extLst>
          </p:nvPr>
        </p:nvGraphicFramePr>
        <p:xfrm>
          <a:off x="6096000" y="1143000"/>
          <a:ext cx="5887574" cy="352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42857" imgH="3572374" progId="Paint.Picture">
                  <p:embed/>
                </p:oleObj>
              </mc:Choice>
              <mc:Fallback>
                <p:oleObj name="Bitmap Image" r:id="rId3" imgW="5942857" imgH="3572374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647F28-A640-453D-A10C-96E942F54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43000"/>
                        <a:ext cx="5887574" cy="3522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69" y="1143001"/>
                <a:ext cx="5840964" cy="3354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conclude that the graph shows a signal consisting of a sine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98 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sine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a sine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amplitudes of the sines can be calculated from the graph.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graph does not say anything about the phase angles of the sines.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B490826-573A-47B8-A671-DAF22B3B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9" y="1143001"/>
                <a:ext cx="5840964" cy="3354354"/>
              </a:xfrm>
              <a:prstGeom prst="rect">
                <a:avLst/>
              </a:prstGeom>
              <a:blipFill>
                <a:blip r:embed="rId6"/>
                <a:stretch>
                  <a:fillRect l="-1564" t="-1636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11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143000"/>
                <a:ext cx="11043138" cy="5033963"/>
              </a:xfrm>
            </p:spPr>
            <p:txBody>
              <a:bodyPr>
                <a:normAutofit/>
              </a:bodyPr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Any periodic signal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of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can be represented as a sum of sinusoidal terms of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, 2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, 3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 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Batang" panose="02030600000101010101" pitchFamily="18" charset="-127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Batang" panose="02030600000101010101" pitchFamily="18" charset="-127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Batang" panose="02030600000101010101" pitchFamily="18" charset="-127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Batang" panose="02030600000101010101" pitchFamily="18" charset="-127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where: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is the 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DC component </a:t>
                </a: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is the 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fundamental</a:t>
                </a: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=1, 2, 3, …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is the 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harmonic of order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143000"/>
                <a:ext cx="11043138" cy="5033963"/>
              </a:xfrm>
              <a:blipFill>
                <a:blip r:embed="rId2"/>
                <a:stretch>
                  <a:fillRect l="-11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Fourier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D27C-2B6E-49CC-969A-2AE5E89B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3" y="1143000"/>
            <a:ext cx="5748016" cy="5033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Harmonics can be measured with a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spectrum analyzer</a:t>
            </a:r>
            <a:r>
              <a:rPr lang="en-US" sz="26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Many digital oscilloscopes include an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FFT</a:t>
            </a:r>
            <a:r>
              <a:rPr lang="en-US" sz="26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option allowing to measure the harmonics of a signal.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81099-9247-4097-A961-D92744CD2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79" y="975919"/>
            <a:ext cx="4642159" cy="267816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30F303F-2533-41E4-AE51-9AA064CA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935" y="37913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D99BD82-EBFD-4C14-8BF9-5BC548739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54625"/>
              </p:ext>
            </p:extLst>
          </p:nvPr>
        </p:nvGraphicFramePr>
        <p:xfrm>
          <a:off x="6934379" y="3791344"/>
          <a:ext cx="4642159" cy="277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42857" imgH="3572374" progId="Paint.Picture">
                  <p:embed/>
                </p:oleObj>
              </mc:Choice>
              <mc:Fallback>
                <p:oleObj name="Bitmap Image" r:id="rId3" imgW="5942857" imgH="357237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379" y="3791344"/>
                        <a:ext cx="4642159" cy="2777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4257433-5F4A-442C-B9E8-7E713699996A}"/>
              </a:ext>
            </a:extLst>
          </p:cNvPr>
          <p:cNvSpPr/>
          <p:nvPr/>
        </p:nvSpPr>
        <p:spPr>
          <a:xfrm>
            <a:off x="6852138" y="750488"/>
            <a:ext cx="4055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Rohde-Schwarz spectrum analyzer. Image </a:t>
            </a:r>
            <a:r>
              <a:rPr lang="en-US" sz="1100" dirty="0">
                <a:hlinkClick r:id="rId5"/>
              </a:rPr>
              <a:t>from wikipedia.org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01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143000"/>
                <a:ext cx="11043138" cy="5033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the period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Harmonics can be calculated with the equations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6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where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143000"/>
                <a:ext cx="11043138" cy="5033963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5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71DBE-1556-42CA-8D70-95F764E9B1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523" y="602028"/>
            <a:ext cx="5804390" cy="36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143000"/>
                <a:ext cx="6189784" cy="3033346"/>
              </a:xfrm>
            </p:spPr>
            <p:txBody>
              <a:bodyPr>
                <a:norm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The period of the shown waveform is</a:t>
                </a:r>
              </a:p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The angular frequency of the fundamental is therefore, </a:t>
                </a:r>
              </a:p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It can be shown that</a:t>
                </a:r>
                <a:endPara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143000"/>
                <a:ext cx="6189784" cy="3033346"/>
              </a:xfrm>
              <a:blipFill>
                <a:blip r:embed="rId3"/>
                <a:stretch>
                  <a:fillRect l="-2069" t="-2616" b="-4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C36199-D84D-480C-8BB3-0BFA31DEC9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8372" y="4148138"/>
                <a:ext cx="7781192" cy="11383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C36199-D84D-480C-8BB3-0BFA31DEC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72" y="4148138"/>
                <a:ext cx="7781192" cy="1138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5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143000"/>
                <a:ext cx="11043138" cy="5033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28600" algn="l"/>
                  </a:tabLst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Since</a:t>
                </a:r>
                <a:endParaRPr lang="en-US" sz="2600" i="1" dirty="0">
                  <a:solidFill>
                    <a:srgbClr val="002060"/>
                  </a:solidFill>
                  <a:latin typeface="Cambria Math" panose="020405030504060302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sz="2600" i="1" dirty="0">
                  <a:latin typeface="Calibri" panose="020F0502020204030204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The average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is</a:t>
                </a:r>
                <a:r>
                  <a:rPr lang="en-US" sz="2600" i="1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600" i="1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The fundamental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has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i="1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The second harmonic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has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600" i="1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The third harmonic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has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i="1" dirty="0">
                    <a:latin typeface="Calibri" panose="020F050202020403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143000"/>
                <a:ext cx="11043138" cy="5033963"/>
              </a:xfrm>
              <a:blipFill>
                <a:blip r:embed="rId2"/>
                <a:stretch>
                  <a:fillRect l="-88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24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C9C0311-9ED7-4076-AF37-A41CA1EDC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05" y="1359863"/>
            <a:ext cx="7314595" cy="5498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D27C-2B6E-49CC-969A-2AE5E89B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2" y="1143001"/>
            <a:ext cx="11043138" cy="5365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The more harmonics are included, the better the approximation!</a:t>
            </a:r>
            <a:endParaRPr lang="en-US" sz="2600" i="1" dirty="0">
              <a:solidFill>
                <a:srgbClr val="002060"/>
              </a:solidFill>
              <a:latin typeface="Cambria Math" panose="020405030504060302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8EBE187-713A-44D5-B0F6-DE56B8712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406" y="1764263"/>
                <a:ext cx="4602856" cy="1012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  <a:latin typeface="Cambria Math" panose="020405030504060302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8EBE187-713A-44D5-B0F6-DE56B871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06" y="1764263"/>
                <a:ext cx="4602856" cy="1012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2F7E9FB-073A-4153-B303-6183DB55BE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28" y="3083769"/>
                <a:ext cx="5253134" cy="1012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600" i="1" dirty="0">
                  <a:solidFill>
                    <a:srgbClr val="7030A0"/>
                  </a:solidFill>
                  <a:latin typeface="Cambria Math" panose="020405030504060302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2F7E9FB-073A-4153-B303-6183DB55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8" y="3083769"/>
                <a:ext cx="5253134" cy="1012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D103783-0433-43CB-94D9-D86114B38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184" y="4180893"/>
                <a:ext cx="5253134" cy="1012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11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600" i="1" dirty="0">
                  <a:solidFill>
                    <a:srgbClr val="C00000"/>
                  </a:solidFill>
                  <a:latin typeface="Cambria Math" panose="020405030504060302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D103783-0433-43CB-94D9-D86114B3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4" y="4180893"/>
                <a:ext cx="5253134" cy="1012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3CC07F6-52AE-4A35-A415-29E6749969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184" y="5381820"/>
                <a:ext cx="5253134" cy="1012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600" i="1" dirty="0">
                  <a:solidFill>
                    <a:schemeClr val="tx1"/>
                  </a:solidFill>
                  <a:latin typeface="Cambria Math" panose="02040503050406030204" pitchFamily="18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3CC07F6-52AE-4A35-A415-29E674996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4" y="5381820"/>
                <a:ext cx="5253134" cy="1012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56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ar">
            <a:extLst>
              <a:ext uri="{FF2B5EF4-FFF2-40B4-BE49-F238E27FC236}">
                <a16:creationId xmlns:a16="http://schemas.microsoft.com/office/drawing/2014/main" id="{354F8F83-D911-47AF-95AF-401F7DEE19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5832" r="5526" b="5340"/>
          <a:stretch/>
        </p:blipFill>
        <p:spPr bwMode="auto">
          <a:xfrm>
            <a:off x="5038531" y="1755388"/>
            <a:ext cx="7063273" cy="48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65125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Logarithmic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755388"/>
                <a:ext cx="4423069" cy="40775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/>
                  <a:t>The values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should be read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10, 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100, 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1000,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10000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endParaRPr lang="en-US" sz="2600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/>
                  <a:t>Without question, the values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cannot be found precisely by looking at this graph.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endParaRPr lang="en-US" sz="2600" dirty="0"/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755388"/>
                <a:ext cx="4423069" cy="4077575"/>
              </a:xfrm>
              <a:blipFill>
                <a:blip r:embed="rId3"/>
                <a:stretch>
                  <a:fillRect l="-2204" t="-1046" r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5DD348-BE8E-4064-AA36-FE419AF74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462" y="1038810"/>
                <a:ext cx="10961076" cy="622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2600" dirty="0"/>
                  <a:t>The figure shows the graph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versus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in blue.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5DD348-BE8E-4064-AA36-FE419AF7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2" y="1038810"/>
                <a:ext cx="10961076" cy="622040"/>
              </a:xfrm>
              <a:prstGeom prst="rect">
                <a:avLst/>
              </a:prstGeom>
              <a:blipFill>
                <a:blip r:embed="rId4"/>
                <a:stretch>
                  <a:fillRect l="-890" t="-686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8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366C-F73D-436D-8BCB-F9E254D2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399954"/>
            <a:ext cx="10515600" cy="5026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Logarithmic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462" y="1884784"/>
                <a:ext cx="4423069" cy="467091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Now the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-axis shows clearly 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600" dirty="0"/>
                  <a:t> and 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However, the value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sz="2600" dirty="0"/>
                  <a:t> cannot be read precisely; all we can tell is that it is close to zero.</a:t>
                </a:r>
              </a:p>
              <a:p>
                <a:r>
                  <a:rPr lang="en-US" sz="2600" dirty="0"/>
                  <a:t>This is because the maximum and minimum values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dirty="0"/>
                  <a:t> differ by orders of magnitude.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1D27C-2B6E-49CC-969A-2AE5E89B0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462" y="1884784"/>
                <a:ext cx="4423069" cy="4670910"/>
              </a:xfrm>
              <a:blipFill>
                <a:blip r:embed="rId2"/>
                <a:stretch>
                  <a:fillRect l="-2204" t="-1958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5DD348-BE8E-4064-AA36-FE419AF74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462" y="973495"/>
                <a:ext cx="10961076" cy="911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dirty="0"/>
                  <a:t>With a </a:t>
                </a:r>
                <a:r>
                  <a:rPr lang="en-US" i="1" dirty="0">
                    <a:solidFill>
                      <a:srgbClr val="0070C0"/>
                    </a:solidFill>
                  </a:rPr>
                  <a:t>logarithmic scale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graph shows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versus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and labels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 in terms of the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(not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.)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5DD348-BE8E-4064-AA36-FE419AF7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2" y="973495"/>
                <a:ext cx="10961076" cy="911288"/>
              </a:xfrm>
              <a:prstGeom prst="rect">
                <a:avLst/>
              </a:prstGeom>
              <a:blipFill>
                <a:blip r:embed="rId3"/>
                <a:stretch>
                  <a:fillRect l="-890" t="-7383" r="-1057" b="-1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emilog">
            <a:extLst>
              <a:ext uri="{FF2B5EF4-FFF2-40B4-BE49-F238E27FC236}">
                <a16:creationId xmlns:a16="http://schemas.microsoft.com/office/drawing/2014/main" id="{EF593A8C-4D52-46ED-83D1-3DA893F75F4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143" r="6358" b="3482"/>
          <a:stretch/>
        </p:blipFill>
        <p:spPr bwMode="auto">
          <a:xfrm>
            <a:off x="5113176" y="1884783"/>
            <a:ext cx="6979298" cy="470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1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1458</Words>
  <Application>Microsoft Office PowerPoint</Application>
  <PresentationFormat>Widescreen</PresentationFormat>
  <Paragraphs>168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Bitmap Image</vt:lpstr>
      <vt:lpstr>Frequency-Domain Measurements</vt:lpstr>
      <vt:lpstr>Fourier Series</vt:lpstr>
      <vt:lpstr>Fourier Series</vt:lpstr>
      <vt:lpstr>Fourier Series</vt:lpstr>
      <vt:lpstr>Example</vt:lpstr>
      <vt:lpstr>Example (continued)</vt:lpstr>
      <vt:lpstr>Example (continued)</vt:lpstr>
      <vt:lpstr>Logarithmic Scale</vt:lpstr>
      <vt:lpstr>Logarithmic Scale</vt:lpstr>
      <vt:lpstr>Logarithmic Scale</vt:lpstr>
      <vt:lpstr>Example</vt:lpstr>
      <vt:lpstr>FFT</vt:lpstr>
      <vt:lpstr>Example</vt:lpstr>
      <vt:lpstr>FFT</vt:lpstr>
      <vt:lpstr>FFT</vt:lpstr>
      <vt:lpstr>FFT</vt:lpstr>
      <vt:lpstr>Example</vt:lpstr>
      <vt:lpstr>Example (continued)</vt:lpstr>
      <vt:lpstr>Example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Iordache, Marian</dc:creator>
  <cp:lastModifiedBy>Iordache, Marian</cp:lastModifiedBy>
  <cp:revision>57</cp:revision>
  <dcterms:created xsi:type="dcterms:W3CDTF">2020-10-15T22:11:44Z</dcterms:created>
  <dcterms:modified xsi:type="dcterms:W3CDTF">2021-07-29T01:38:53Z</dcterms:modified>
</cp:coreProperties>
</file>