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0" r:id="rId9"/>
    <p:sldId id="261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F6CCE9-563B-46B4-9486-5F973E10AC0A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6A1F22-8A71-4AA1-AE36-6DA3743A57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418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therm-ex.fig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6A1F22-8A71-4AA1-AE36-6DA3743A57E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9541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power.fig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6A1F22-8A71-4AA1-AE36-6DA3743A57E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312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therm-th.fig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6A1F22-8A71-4AA1-AE36-6DA3743A57E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09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interf-c.fig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6A1F22-8A71-4AA1-AE36-6DA3743A57E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497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therm-c1.fig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6A1F22-8A71-4AA1-AE36-6DA3743A57E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9799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therm-c1.fig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6A1F22-8A71-4AA1-AE36-6DA3743A57EC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2900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therm-c2</a:t>
            </a:r>
            <a:r>
              <a:rPr lang="en-US" dirty="0"/>
              <a:t>.fig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6A1F22-8A71-4AA1-AE36-6DA3743A57EC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834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75657-F9E0-4D8D-A44D-9F8C949DC0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E0BDE8-9601-4CD0-8DD9-B0FAF480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86484-B753-476F-9B37-9183B75AF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B462F-B914-499C-95DF-A7CB949379CC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FC56F9-F431-4E7F-803C-B16BB4DD9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574F7-DCE8-4900-BA69-0D45D145C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3AF8-CC83-4FE1-89AC-C2ABBA2D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12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D5029-CC11-4696-91CB-9E3F1C9FC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3BBC11-5B41-4D96-B8AE-89DBD690A0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71DAB7-1AD5-4149-BA0F-15CDD39F9A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B462F-B914-499C-95DF-A7CB949379CC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394A1-98E7-4D9C-B977-F71B47070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35BD6-F467-4E94-9790-AF11E2434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3AF8-CC83-4FE1-89AC-C2ABBA2D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211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E4D68C-09CB-48E9-983C-771051FBFA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8B339-CB30-4501-84A9-69009C648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E11822-BEC9-4D57-9CC5-75F531CD5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B462F-B914-499C-95DF-A7CB949379CC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9A885B-2FC6-4B16-B719-9267DC97D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1D7C6C-A63C-476C-863F-B4FC57DC0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3AF8-CC83-4FE1-89AC-C2ABBA2D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39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D4D0F-DEDB-40B3-A138-BADF950AD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DA7FA-4636-44D8-BF37-D54C60A9AD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65029C-7AA5-4978-8645-D2709D55B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B462F-B914-499C-95DF-A7CB949379CC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3CA7D1-72CC-4133-8CF5-AF93A5806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398B2-6CAC-4B8A-9AA7-C810FD68D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3AF8-CC83-4FE1-89AC-C2ABBA2D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16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B5DAC-EFFD-4389-82BD-0A85507BCC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8FF904-58A4-4230-9436-8D5AFD029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81F92-0180-403D-979F-DE11B2C83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B462F-B914-499C-95DF-A7CB949379CC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533449-75C0-4F6D-9B4A-CB0F8402A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420C1-5F2F-4EE1-BAF9-852229A02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3AF8-CC83-4FE1-89AC-C2ABBA2D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31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7C421-0820-4CAD-B734-21979A046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648DD9-8D36-447C-810C-53A43F9096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7513C4-1B76-4F07-AB2F-EE4558A153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8B264F-65B3-4820-B089-3AFBCF8FB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B462F-B914-499C-95DF-A7CB949379CC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EE51B9-0EB5-4561-8FCB-4C28E31B7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F66CAD-150F-46FD-B7F1-0B6C90C14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3AF8-CC83-4FE1-89AC-C2ABBA2D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27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FB6E1-8931-41CA-A169-895F6749A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38CF37-BC3F-447C-AA25-9187425C6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61C334-2986-47A5-9BE8-759AE952D0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B9B75E-D084-4922-8B2F-B36DBE0117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E4A9B6-DC24-499C-B22F-FF7BF097BC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8663408-CEDA-4960-8A25-FCB1AB117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B462F-B914-499C-95DF-A7CB949379CC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986C26-F19E-4BCE-90D5-C522071D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491C8C-7D5D-4AB5-98C0-6D3B4E17A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3AF8-CC83-4FE1-89AC-C2ABBA2D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854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7D15E-5674-4E6B-923B-5C6B569C36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62E0CC-EA37-44EA-910D-4F399B381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B462F-B914-499C-95DF-A7CB949379CC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36FE7A-3E8C-45F9-9079-31248BCD1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2D3F9-2C8B-4FF6-A79C-D1F8FE54B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3AF8-CC83-4FE1-89AC-C2ABBA2D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367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E40095-7C3E-4A9F-BA71-533E41583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B462F-B914-499C-95DF-A7CB949379CC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99F257-DC3C-408B-A113-F50A0B410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45C8BE-22C6-4655-B748-B07BD2C64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3AF8-CC83-4FE1-89AC-C2ABBA2D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631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36946-5193-4DA5-9E4C-54F20E751C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6E130-F09A-4654-8972-97BB2C8F6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BF3361-ADA4-4959-8CC7-6CEDAE50C9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ECE298-9063-467F-8F4B-17BD5E8F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B462F-B914-499C-95DF-A7CB949379CC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78BFD1-0AB0-4587-A53B-CCACB311C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B91CA3-994C-4AA8-897C-6B0DFD097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3AF8-CC83-4FE1-89AC-C2ABBA2D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257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38010-FFCA-4F58-BF87-2EF3F5A5EA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CF94B0-B0B7-4FFC-A238-F85059A64D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F250E4-C9D3-427C-81BA-C0E758C88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1E16A0-07CC-410B-89F5-828AAEC9A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B462F-B914-499C-95DF-A7CB949379CC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55296C-0352-4090-B22C-C680D4576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E2B94B-7033-4029-A24D-EBC2AD9DF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3AF8-CC83-4FE1-89AC-C2ABBA2D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680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DA8482-BEC0-4A8D-9E68-5C0A213CC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632A84-27D0-4E97-9AF9-CA191035E8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67744-9655-4D49-95C8-7C702B1319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B462F-B914-499C-95DF-A7CB949379CC}" type="datetimeFigureOut">
              <a:rPr lang="en-US" smtClean="0"/>
              <a:t>7/28/2021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2C8BC-2E48-4A46-BA92-E5D534F542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394BA-D811-4C95-8A57-0DEB65E119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F3AF8-CC83-4FE1-89AC-C2ABBA2D4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021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mviordache.name/EEGR2051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2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AE7B3-F9FC-4643-AAC0-FAE0A7DC32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First Order Systems. </a:t>
            </a:r>
            <a:b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Thermal-Electrical Analogy. Interference.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05ED8E9-0E37-4927-B3BE-CC89C5E6A214}"/>
              </a:ext>
            </a:extLst>
          </p:cNvPr>
          <p:cNvSpPr txBox="1">
            <a:spLocks/>
          </p:cNvSpPr>
          <p:nvPr/>
        </p:nvSpPr>
        <p:spPr>
          <a:xfrm>
            <a:off x="193830" y="5666150"/>
            <a:ext cx="9218428" cy="7072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M.V. Iordache, </a:t>
            </a:r>
            <a:r>
              <a:rPr lang="en-US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EEGR2051 Circuits and Measurements Lab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Fall 2020, LeTourneau University</a:t>
            </a:r>
          </a:p>
          <a:p>
            <a:r>
              <a:rPr lang="en-US" sz="1600" kern="1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See </a:t>
            </a:r>
            <a:r>
              <a:rPr lang="en-US" sz="1600" u="sng" kern="120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https://mviordache.name/EEGR2051</a:t>
            </a:r>
            <a:r>
              <a:rPr lang="en-US" sz="1600" kern="12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for more information.</a:t>
            </a:r>
            <a:endParaRPr lang="en-U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13775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73D1-00AA-4CF6-B1F7-098F1572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/>
          <a:lstStyle/>
          <a:p>
            <a:r>
              <a:rPr lang="en-US" b="1">
                <a:solidFill>
                  <a:srgbClr val="00B050"/>
                </a:solidFill>
              </a:rPr>
              <a:t>Example 4 (</a:t>
            </a:r>
            <a:r>
              <a:rPr lang="en-US" b="1" dirty="0">
                <a:solidFill>
                  <a:srgbClr val="00B050"/>
                </a:solidFill>
              </a:rPr>
              <a:t>Continued)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AB6AB63-44FB-4E0C-B033-3B394FB564F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400" y="446050"/>
            <a:ext cx="5932449" cy="244211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9A4F0FB-9CD1-4332-9996-D23BBCB7DD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198" y="2888167"/>
                <a:ext cx="10636405" cy="352378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600" dirty="0">
                    <a:solidFill>
                      <a:srgbClr val="002060"/>
                    </a:solidFill>
                  </a:rPr>
                  <a:t>Suppose that the heat sink has reached a temperature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𝑠𝑖𝑛𝑘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𝑎𝑖𝑟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When power is turned off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, the heat sink will not cool instantly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𝑎𝑖𝑟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 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Rather, it will cool gradually, as the heat sink releases its thermal energy (at a finite rate!) to the air.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The capacitor C models the fact that the heat sink stores thermal energy (heat). </a:t>
                </a:r>
              </a:p>
              <a:p>
                <a:r>
                  <a:rPr lang="en-US" sz="2600" i="1" dirty="0">
                    <a:solidFill>
                      <a:srgbClr val="002060"/>
                    </a:solidFill>
                  </a:rPr>
                  <a:t>The circuit neglects the thermal capacitance of the two components.</a:t>
                </a:r>
              </a:p>
              <a:p>
                <a:endParaRPr lang="en-US" sz="2600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9A4F0FB-9CD1-4332-9996-D23BBCB7DD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8" y="2888167"/>
                <a:ext cx="10636405" cy="3523784"/>
              </a:xfrm>
              <a:prstGeom prst="rect">
                <a:avLst/>
              </a:prstGeom>
              <a:blipFill>
                <a:blip r:embed="rId3"/>
                <a:stretch>
                  <a:fillRect l="-860" t="-2595" r="-115" b="-24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1052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73D1-00AA-4CF6-B1F7-098F1572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/>
          <a:lstStyle/>
          <a:p>
            <a:r>
              <a:rPr lang="en-US" b="1">
                <a:solidFill>
                  <a:srgbClr val="00B050"/>
                </a:solidFill>
              </a:rPr>
              <a:t>Example 4 (</a:t>
            </a:r>
            <a:r>
              <a:rPr lang="en-US" b="1" dirty="0">
                <a:solidFill>
                  <a:srgbClr val="00B050"/>
                </a:solidFill>
              </a:rPr>
              <a:t>Continued)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AB6AB63-44FB-4E0C-B033-3B394FB564F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400" y="446050"/>
            <a:ext cx="5932449" cy="244211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9A4F0FB-9CD1-4332-9996-D23BBCB7DD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198" y="2888167"/>
                <a:ext cx="10636405" cy="352378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is the temperature of the first component</a:t>
                </a:r>
                <a:r>
                  <a:rPr lang="en-US" sz="2600" i="1" dirty="0">
                    <a:solidFill>
                      <a:srgbClr val="002060"/>
                    </a:solidFill>
                  </a:rPr>
                  <a:t>.</a:t>
                </a:r>
                <a:endParaRPr lang="en-US" sz="2600" dirty="0">
                  <a:solidFill>
                    <a:srgbClr val="002060"/>
                  </a:solidFill>
                </a:endParaRP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Since the contact between the component and the heat sink is imperfect, in general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≠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𝑠𝑖𝑛𝑘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 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The thermal resistance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models the imperfect contact between the component and the heat sink.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is the power dissipated by the first component.</a:t>
                </a:r>
              </a:p>
              <a:p>
                <a:pPr marL="0" indent="0">
                  <a:buNone/>
                </a:pPr>
                <a:r>
                  <a:rPr lang="en-US" sz="2600" dirty="0">
                    <a:solidFill>
                      <a:srgbClr val="002060"/>
                    </a:solidFill>
                  </a:rPr>
                  <a:t> </a:t>
                </a:r>
              </a:p>
              <a:p>
                <a:endParaRPr lang="en-US" sz="2600" dirty="0">
                  <a:solidFill>
                    <a:srgbClr val="002060"/>
                  </a:solidFill>
                </a:endParaRPr>
              </a:p>
              <a:p>
                <a:endParaRPr lang="en-US" sz="2600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9A4F0FB-9CD1-4332-9996-D23BBCB7DD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8" y="2888167"/>
                <a:ext cx="10636405" cy="3523784"/>
              </a:xfrm>
              <a:prstGeom prst="rect">
                <a:avLst/>
              </a:prstGeom>
              <a:blipFill>
                <a:blip r:embed="rId3"/>
                <a:stretch>
                  <a:fillRect l="-860" t="-2595" r="-9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51733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73D1-00AA-4CF6-B1F7-098F1572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Example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9A4F0FB-9CD1-4332-9996-D23BBCB7DD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198" y="1182031"/>
                <a:ext cx="10636405" cy="152771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600" i="1" dirty="0">
                    <a:solidFill>
                      <a:srgbClr val="7030A0"/>
                    </a:solidFill>
                  </a:rPr>
                  <a:t>Assume that in the previous example the components connected to the heat sink are a resistor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=1 </m:t>
                    </m:r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𝛺</m:t>
                    </m:r>
                  </m:oMath>
                </a14:m>
                <a:r>
                  <a:rPr lang="en-US" sz="2600" i="1" dirty="0">
                    <a:solidFill>
                      <a:srgbClr val="0070C0"/>
                    </a:solidFill>
                  </a:rPr>
                  <a:t> </a:t>
                </a:r>
                <a:r>
                  <a:rPr lang="en-US" sz="2600" i="1" dirty="0">
                    <a:solidFill>
                      <a:srgbClr val="7030A0"/>
                    </a:solidFill>
                  </a:rPr>
                  <a:t>and a transistor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𝑄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. Assuming the shown voltages and currents, find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 (the power dissipated by the two components).</a:t>
                </a:r>
                <a:endParaRPr lang="en-US" sz="2600" i="1" dirty="0">
                  <a:solidFill>
                    <a:srgbClr val="002060"/>
                  </a:solidFill>
                </a:endParaRPr>
              </a:p>
              <a:p>
                <a:endParaRPr lang="en-US" sz="2600" dirty="0">
                  <a:solidFill>
                    <a:srgbClr val="002060"/>
                  </a:solidFill>
                </a:endParaRPr>
              </a:p>
              <a:p>
                <a:endParaRPr lang="en-US" sz="2600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9A4F0FB-9CD1-4332-9996-D23BBCB7DD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8" y="1182031"/>
                <a:ext cx="10636405" cy="1527716"/>
              </a:xfrm>
              <a:prstGeom prst="rect">
                <a:avLst/>
              </a:prstGeom>
              <a:blipFill>
                <a:blip r:embed="rId3"/>
                <a:stretch>
                  <a:fillRect l="-974" t="-59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5656B223-6692-426C-A35C-36D17077D5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75039" y="2709747"/>
            <a:ext cx="6972421" cy="227670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491E460C-9DCD-4A96-A4A2-FE1DD01B90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198" y="5341434"/>
                <a:ext cx="10636405" cy="131212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𝑟𝐼</m:t>
                        </m:r>
                      </m:e>
                    </m:d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𝐼</m:t>
                    </m:r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sSup>
                      <m:sSup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25 </m:t>
                    </m:r>
                  </m:oMath>
                </a14:m>
                <a:r>
                  <a:rPr lang="en-US" sz="2600" dirty="0">
                    <a:solidFill>
                      <a:srgbClr val="C00000"/>
                    </a:solidFill>
                  </a:rPr>
                  <a:t>W</a:t>
                </a:r>
                <a:r>
                  <a:rPr lang="en-US" sz="2600" dirty="0">
                    <a:solidFill>
                      <a:srgbClr val="002060"/>
                    </a:solidFill>
                  </a:rPr>
                  <a:t>.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𝑏𝑒</m:t>
                        </m:r>
                      </m:sub>
                    </m:sSub>
                    <m:sSub>
                      <m:sSub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𝑐𝑒</m:t>
                        </m:r>
                      </m:sub>
                    </m:sSub>
                    <m:sSub>
                      <m:sSub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=0.07+30≃</m:t>
                    </m:r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30 </m:t>
                    </m:r>
                  </m:oMath>
                </a14:m>
                <a:r>
                  <a:rPr lang="en-US" sz="2600" dirty="0">
                    <a:solidFill>
                      <a:srgbClr val="C00000"/>
                    </a:solidFill>
                  </a:rPr>
                  <a:t>W</a:t>
                </a:r>
                <a:r>
                  <a:rPr lang="en-US" sz="2600" dirty="0">
                    <a:solidFill>
                      <a:srgbClr val="002060"/>
                    </a:solidFill>
                  </a:rPr>
                  <a:t>.</a:t>
                </a:r>
              </a:p>
              <a:p>
                <a:endParaRPr lang="en-US" sz="2600" dirty="0"/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491E460C-9DCD-4A96-A4A2-FE1DD01B90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8" y="5341434"/>
                <a:ext cx="10636405" cy="1312128"/>
              </a:xfrm>
              <a:prstGeom prst="rect">
                <a:avLst/>
              </a:prstGeom>
              <a:blipFill>
                <a:blip r:embed="rId5"/>
                <a:stretch>
                  <a:fillRect t="-65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25155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73D1-00AA-4CF6-B1F7-098F1572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Example 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9A4F0FB-9CD1-4332-9996-D23BBCB7DD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198" y="1182031"/>
                <a:ext cx="10636405" cy="81690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600" i="1" dirty="0">
                    <a:solidFill>
                      <a:srgbClr val="7030A0"/>
                    </a:solidFill>
                  </a:rPr>
                  <a:t>Find the steady-state temperatures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 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=25 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W,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=30 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W,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=2 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K/W,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=1.5 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K/W,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=1 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K/W,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𝑎𝑖𝑟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∘</m:t>
                        </m:r>
                      </m:sup>
                    </m:sSup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. </a:t>
                </a:r>
              </a:p>
              <a:p>
                <a:endParaRPr lang="en-US" sz="2600" dirty="0">
                  <a:solidFill>
                    <a:srgbClr val="002060"/>
                  </a:solidFill>
                </a:endParaRPr>
              </a:p>
              <a:p>
                <a:endParaRPr lang="en-US" sz="2600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9A4F0FB-9CD1-4332-9996-D23BBCB7DD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8" y="1182031"/>
                <a:ext cx="10636405" cy="816904"/>
              </a:xfrm>
              <a:prstGeom prst="rect">
                <a:avLst/>
              </a:prstGeom>
              <a:blipFill>
                <a:blip r:embed="rId2"/>
                <a:stretch>
                  <a:fillRect l="-974" t="-11194" b="-179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491E460C-9DCD-4A96-A4A2-FE1DD01B90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198" y="4441051"/>
                <a:ext cx="10636405" cy="221251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600" dirty="0">
                    <a:solidFill>
                      <a:srgbClr val="002060"/>
                    </a:solidFill>
                  </a:rPr>
                  <a:t>In the electric analogy of the heat transfer system: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The powers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are represented by currents.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Temperature differences are represented by voltages.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Let us use the common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notation for the “voltages” and “currents” of the electric analogy. </a:t>
                </a:r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491E460C-9DCD-4A96-A4A2-FE1DD01B90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8" y="4441051"/>
                <a:ext cx="10636405" cy="2212511"/>
              </a:xfrm>
              <a:prstGeom prst="rect">
                <a:avLst/>
              </a:prstGeom>
              <a:blipFill>
                <a:blip r:embed="rId3"/>
                <a:stretch>
                  <a:fillRect l="-974" t="-5801" b="-8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>
            <a:extLst>
              <a:ext uri="{FF2B5EF4-FFF2-40B4-BE49-F238E27FC236}">
                <a16:creationId xmlns:a16="http://schemas.microsoft.com/office/drawing/2014/main" id="{29E3219B-6AE5-4248-A576-2306834C0F5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5639" y="1998935"/>
            <a:ext cx="5932449" cy="2442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357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 up of a logo&#10;&#10;Description automatically generated">
            <a:extLst>
              <a:ext uri="{FF2B5EF4-FFF2-40B4-BE49-F238E27FC236}">
                <a16:creationId xmlns:a16="http://schemas.microsoft.com/office/drawing/2014/main" id="{AC043475-5CA4-45C5-A3D0-CD628BF8559F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4107" y="1887422"/>
            <a:ext cx="9924586" cy="207126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2C73D1-00AA-4CF6-B1F7-098F1572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Example 6 (Continued)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9A4F0FB-9CD1-4332-9996-D23BBCB7DD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198" y="1182031"/>
                <a:ext cx="10636405" cy="81690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600" dirty="0">
                    <a:solidFill>
                      <a:srgbClr val="002060"/>
                    </a:solidFill>
                  </a:rPr>
                  <a:t>Let’s use the common </a:t>
                </a:r>
                <a14:m>
                  <m:oMath xmlns:m="http://schemas.openxmlformats.org/officeDocument/2006/math">
                    <m:r>
                      <a:rPr lang="en-US" sz="26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6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𝐼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notation for the “voltages” and “currents” of the electric analogy: </a:t>
                </a:r>
              </a:p>
              <a:p>
                <a:pPr marL="0" indent="0">
                  <a:buNone/>
                </a:pPr>
                <a:endParaRPr lang="en-US" sz="2600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9A4F0FB-9CD1-4332-9996-D23BBCB7DD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8" y="1182031"/>
                <a:ext cx="10636405" cy="816904"/>
              </a:xfrm>
              <a:prstGeom prst="rect">
                <a:avLst/>
              </a:prstGeom>
              <a:blipFill>
                <a:blip r:embed="rId3"/>
                <a:stretch>
                  <a:fillRect l="-860" t="-11194" r="-172" b="-179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491E460C-9DCD-4A96-A4A2-FE1DD01B90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198" y="4070198"/>
                <a:ext cx="10725617" cy="258336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600" dirty="0">
                    <a:solidFill>
                      <a:srgbClr val="002060"/>
                    </a:solidFill>
                  </a:rPr>
                  <a:t>At steady state, the capacitor current is zero.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Therefore,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, that is,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𝑠𝑖𝑛𝑘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6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26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6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26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, that is,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𝑠𝑖𝑛𝑘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𝑎𝑖𝑟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6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6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26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en-US" sz="26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e>
                    </m:d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⇒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𝑠𝑖𝑛𝑘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75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∘</m:t>
                        </m:r>
                      </m:sup>
                    </m:sSup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6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6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𝑠𝑖𝑛𝑘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, that is,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6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𝑎𝑖𝑟</m:t>
                        </m:r>
                      </m:sub>
                    </m:sSub>
                    <m:r>
                      <a:rPr lang="en-US" sz="26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6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𝑠𝑖𝑛𝑘</m:t>
                        </m:r>
                      </m:sub>
                    </m:sSub>
                    <m:r>
                      <a:rPr lang="en-US" sz="2600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𝑎𝑖𝑟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⇒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125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∘</m:t>
                        </m:r>
                      </m:sup>
                    </m:sSup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6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6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𝑠𝑖𝑛𝑘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, that is,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6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𝑎𝑖𝑟</m:t>
                        </m:r>
                      </m:sub>
                    </m:sSub>
                    <m:r>
                      <a:rPr lang="en-US" sz="26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6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𝑠𝑖𝑛𝑘</m:t>
                        </m:r>
                      </m:sub>
                    </m:sSub>
                    <m:r>
                      <a:rPr lang="en-US" sz="2600" i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𝑎𝑖𝑟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⇒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120 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 </a:t>
                </a:r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491E460C-9DCD-4A96-A4A2-FE1DD01B90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8" y="4070198"/>
                <a:ext cx="10725617" cy="2583365"/>
              </a:xfrm>
              <a:prstGeom prst="rect">
                <a:avLst/>
              </a:prstGeom>
              <a:blipFill>
                <a:blip r:embed="rId4"/>
                <a:stretch>
                  <a:fillRect l="-852" t="-37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30733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73D1-00AA-4CF6-B1F7-098F1572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Example 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9A4F0FB-9CD1-4332-9996-D23BBCB7DD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198" y="1182031"/>
                <a:ext cx="10636405" cy="81690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sz="2600" i="1" dirty="0">
                    <a:solidFill>
                      <a:srgbClr val="7030A0"/>
                    </a:solidFill>
                  </a:rPr>
                  <a:t>If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=2 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K/W,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=1.5 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K/W,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=1 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K/W, and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=10 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𝐽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, what is the time constant? </a:t>
                </a:r>
              </a:p>
              <a:p>
                <a:endParaRPr lang="en-US" sz="2600" dirty="0">
                  <a:solidFill>
                    <a:srgbClr val="002060"/>
                  </a:solidFill>
                </a:endParaRPr>
              </a:p>
              <a:p>
                <a:endParaRPr lang="en-US" sz="2600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9A4F0FB-9CD1-4332-9996-D23BBCB7DD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8" y="1182031"/>
                <a:ext cx="10636405" cy="816904"/>
              </a:xfrm>
              <a:prstGeom prst="rect">
                <a:avLst/>
              </a:prstGeom>
              <a:blipFill>
                <a:blip r:embed="rId2"/>
                <a:stretch>
                  <a:fillRect l="-974" t="-11194" b="-179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491E460C-9DCD-4A96-A4A2-FE1DD01B90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198" y="4132532"/>
                <a:ext cx="10636405" cy="236034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600" dirty="0">
                    <a:solidFill>
                      <a:srgbClr val="002060"/>
                    </a:solidFill>
                  </a:rPr>
                  <a:t>When power is turned off, or when it is turned on, the temperatures will follow an equation of the form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6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6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6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𝑇</m:t>
                      </m:r>
                      <m:d>
                        <m:dPr>
                          <m:ctrlPr>
                            <a:rPr lang="en-US" sz="2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∞</m:t>
                          </m:r>
                        </m:e>
                      </m:d>
                      <m:r>
                        <a:rPr lang="en-US" sz="26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en-US" sz="2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2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2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2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)−</m:t>
                          </m:r>
                          <m:r>
                            <a:rPr lang="en-US" sz="2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d>
                            <m:dPr>
                              <m:ctrlPr>
                                <a:rPr lang="en-US" sz="2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∞</m:t>
                              </m:r>
                            </m:e>
                          </m:d>
                        </m:e>
                      </m:d>
                      <m:sSup>
                        <m:sSupPr>
                          <m:ctrlPr>
                            <a:rPr lang="en-US" sz="2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 </m:t>
                          </m:r>
                          <m:f>
                            <m:fPr>
                              <m:ctrlPr>
                                <a:rPr lang="en-US" sz="2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6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6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2600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sz="26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𝜏</m:t>
                              </m:r>
                            </m:den>
                          </m:f>
                        </m:sup>
                      </m:sSup>
                    </m:oMath>
                  </m:oMathPara>
                </a14:m>
                <a:endParaRPr lang="en-US" sz="2600" dirty="0">
                  <a:solidFill>
                    <a:srgbClr val="002060"/>
                  </a:solidFill>
                </a:endParaRPr>
              </a:p>
              <a:p>
                <a:pPr marL="234950" indent="0">
                  <a:buNone/>
                </a:pPr>
                <a:r>
                  <a:rPr lang="en-US" sz="2600" dirty="0">
                    <a:solidFill>
                      <a:srgbClr val="002060"/>
                    </a:solidFill>
                  </a:rPr>
                  <a:t>where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sz="26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𝑡h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600" dirty="0">
                    <a:solidFill>
                      <a:srgbClr val="00B050"/>
                    </a:solidFill>
                  </a:rPr>
                  <a:t> </a:t>
                </a:r>
                <a:r>
                  <a:rPr lang="en-US" sz="2600" dirty="0">
                    <a:solidFill>
                      <a:srgbClr val="002060"/>
                    </a:solidFill>
                  </a:rPr>
                  <a:t>is the time constant.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𝑡h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is the Thevenin resistance seen by the capacitor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491E460C-9DCD-4A96-A4A2-FE1DD01B90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8" y="4132532"/>
                <a:ext cx="10636405" cy="2360342"/>
              </a:xfrm>
              <a:prstGeom prst="rect">
                <a:avLst/>
              </a:prstGeom>
              <a:blipFill>
                <a:blip r:embed="rId3"/>
                <a:stretch>
                  <a:fillRect l="-860" t="-3876" b="-49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>
            <a:extLst>
              <a:ext uri="{FF2B5EF4-FFF2-40B4-BE49-F238E27FC236}">
                <a16:creationId xmlns:a16="http://schemas.microsoft.com/office/drawing/2014/main" id="{29E3219B-6AE5-4248-A576-2306834C0F5B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697" y="1720154"/>
            <a:ext cx="5932449" cy="2442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3487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73D1-00AA-4CF6-B1F7-098F1572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Example 7 (Continued)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9A4F0FB-9CD1-4332-9996-D23BBCB7DD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198" y="1182030"/>
                <a:ext cx="10636405" cy="256477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6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𝑡h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is the resistance between the nodes of the capacitor when</a:t>
                </a:r>
              </a:p>
              <a:p>
                <a:pPr lvl="1"/>
                <a:r>
                  <a:rPr lang="en-US" dirty="0">
                    <a:solidFill>
                      <a:srgbClr val="002060"/>
                    </a:solidFill>
                  </a:rPr>
                  <a:t>Every independent source is set to zero.</a:t>
                </a:r>
              </a:p>
              <a:p>
                <a:pPr lvl="1"/>
                <a:r>
                  <a:rPr lang="en-US" dirty="0">
                    <a:solidFill>
                      <a:srgbClr val="002060"/>
                    </a:solidFill>
                  </a:rPr>
                  <a:t>The capacitor is removed from the circuit.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Note that a current source of value zero is an open circuit.</a:t>
                </a:r>
              </a:p>
              <a:p>
                <a:endParaRPr lang="en-US" sz="2600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9A4F0FB-9CD1-4332-9996-D23BBCB7DD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8" y="1182030"/>
                <a:ext cx="10636405" cy="2564779"/>
              </a:xfrm>
              <a:prstGeom prst="rect">
                <a:avLst/>
              </a:prstGeom>
              <a:blipFill>
                <a:blip r:embed="rId3"/>
                <a:stretch>
                  <a:fillRect l="-860" t="-35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491E460C-9DCD-4A96-A4A2-FE1DD01B90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198" y="5413916"/>
                <a:ext cx="10636405" cy="99432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𝑡h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is the resistance between points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Since disconnected resistors do not matter,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𝑡h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and so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=10 </m:t>
                    </m:r>
                  </m:oMath>
                </a14:m>
                <a:r>
                  <a:rPr lang="en-US" sz="2600" dirty="0">
                    <a:solidFill>
                      <a:srgbClr val="C00000"/>
                    </a:solidFill>
                  </a:rPr>
                  <a:t>s</a:t>
                </a:r>
                <a:r>
                  <a:rPr lang="en-US" sz="2600" dirty="0">
                    <a:solidFill>
                      <a:srgbClr val="00206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7" name="Content Placeholder 2">
                <a:extLst>
                  <a:ext uri="{FF2B5EF4-FFF2-40B4-BE49-F238E27FC236}">
                    <a16:creationId xmlns:a16="http://schemas.microsoft.com/office/drawing/2014/main" id="{491E460C-9DCD-4A96-A4A2-FE1DD01B90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8" y="5413916"/>
                <a:ext cx="10636405" cy="994321"/>
              </a:xfrm>
              <a:prstGeom prst="rect">
                <a:avLst/>
              </a:prstGeom>
              <a:blipFill>
                <a:blip r:embed="rId4"/>
                <a:stretch>
                  <a:fillRect l="-860" t="-9202" b="-10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Picture 7">
            <a:extLst>
              <a:ext uri="{FF2B5EF4-FFF2-40B4-BE49-F238E27FC236}">
                <a16:creationId xmlns:a16="http://schemas.microsoft.com/office/drawing/2014/main" id="{29E3219B-6AE5-4248-A576-2306834C0F5B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39806" y="2971800"/>
            <a:ext cx="5763393" cy="2442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4429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E372B-4B1A-4DD8-A900-477FF10D3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Interference</a:t>
            </a:r>
          </a:p>
        </p:txBody>
      </p:sp>
    </p:spTree>
    <p:extLst>
      <p:ext uri="{BB962C8B-B14F-4D97-AF65-F5344CB8AC3E}">
        <p14:creationId xmlns:p14="http://schemas.microsoft.com/office/powerpoint/2010/main" val="3758409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73D1-00AA-4CF6-B1F7-098F1572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Interference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4896D-04B1-4DAA-8895-8F126D7C2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2030"/>
            <a:ext cx="10515600" cy="5084955"/>
          </a:xfrm>
        </p:spPr>
        <p:txBody>
          <a:bodyPr>
            <a:normAutofit/>
          </a:bodyPr>
          <a:lstStyle/>
          <a:p>
            <a:r>
              <a:rPr lang="en-US" sz="2600" dirty="0"/>
              <a:t>In a measurement system, in addition to the signals that are measured, there are also unwanted electrical signals.</a:t>
            </a:r>
          </a:p>
          <a:p>
            <a:r>
              <a:rPr lang="en-US" sz="2600" dirty="0"/>
              <a:t>Some unwanted signals are due to interference from nearby circuit networks.</a:t>
            </a:r>
          </a:p>
          <a:p>
            <a:r>
              <a:rPr lang="en-US" dirty="0"/>
              <a:t>Interference signals are classified based on the source of interference and the way they are transmitted:</a:t>
            </a:r>
            <a:endParaRPr lang="en-US" sz="2600" dirty="0"/>
          </a:p>
          <a:p>
            <a:pPr lvl="1"/>
            <a:r>
              <a:rPr lang="en-US" dirty="0"/>
              <a:t>Capacitive interference</a:t>
            </a:r>
          </a:p>
          <a:p>
            <a:pPr lvl="1"/>
            <a:r>
              <a:rPr lang="en-US" dirty="0"/>
              <a:t>Inductive interference</a:t>
            </a:r>
          </a:p>
          <a:p>
            <a:pPr lvl="1"/>
            <a:r>
              <a:rPr lang="en-US" dirty="0"/>
              <a:t>Electromagnetic interference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Conductively coupled interference</a:t>
            </a:r>
          </a:p>
          <a:p>
            <a:pPr lvl="1"/>
            <a:r>
              <a:rPr lang="en-US" dirty="0"/>
              <a:t>Ground-loop interference</a:t>
            </a:r>
          </a:p>
          <a:p>
            <a:r>
              <a:rPr lang="en-US" sz="2600" dirty="0"/>
              <a:t>At this time we will consider the </a:t>
            </a:r>
            <a:r>
              <a:rPr lang="en-US" sz="2600" i="1" dirty="0"/>
              <a:t>conductively coupled interference</a:t>
            </a:r>
            <a:r>
              <a:rPr lang="en-US" sz="2600" dirty="0"/>
              <a:t>.</a:t>
            </a:r>
          </a:p>
          <a:p>
            <a:pPr marL="0" indent="0">
              <a:buNone/>
            </a:pPr>
            <a:endParaRPr lang="en-US" sz="22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75558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73D1-00AA-4CF6-B1F7-098F1572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Conductively Coupled Interference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14896D-04B1-4DAA-8895-8F126D7C2F2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82030"/>
                <a:ext cx="10515600" cy="5084955"/>
              </a:xfrm>
            </p:spPr>
            <p:txBody>
              <a:bodyPr>
                <a:normAutofit/>
              </a:bodyPr>
              <a:lstStyle/>
              <a:p>
                <a:r>
                  <a:rPr lang="en-US" sz="2600" dirty="0"/>
                  <a:t>We normally assume that wires have zero resistance and thus zero voltage.</a:t>
                </a:r>
              </a:p>
              <a:p>
                <a:r>
                  <a:rPr lang="en-US" sz="2600" dirty="0"/>
                  <a:t>In practice, however, the resistance of the conductors may not always be negligible.</a:t>
                </a:r>
              </a:p>
              <a:p>
                <a:r>
                  <a:rPr lang="en-US" sz="2600" dirty="0"/>
                  <a:t>For example, a pulse of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2 </m:t>
                    </m:r>
                    <m:r>
                      <m:rPr>
                        <m:sty m:val="p"/>
                      </m:rPr>
                      <a:rPr lang="en-US" sz="2600" b="0" i="0" smtClean="0">
                        <a:latin typeface="Cambria Math" panose="02040503050406030204" pitchFamily="18" charset="0"/>
                      </a:rPr>
                      <m:t>A</m:t>
                    </m:r>
                  </m:oMath>
                </a14:m>
                <a:r>
                  <a:rPr lang="en-US" sz="2600" dirty="0"/>
                  <a:t> flowing through a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100 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m:rPr>
                        <m:sty m:val="p"/>
                      </m:rPr>
                      <a:rPr lang="en-US" sz="2600" b="0" i="0" smtClean="0"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2600" dirty="0"/>
                  <a:t> wire will result in a voltage of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200 </m:t>
                    </m:r>
                  </m:oMath>
                </a14:m>
                <a:r>
                  <a:rPr lang="en-US" sz="2600" dirty="0"/>
                  <a:t>mV on the wire. </a:t>
                </a:r>
                <a:r>
                  <a:rPr lang="en-US" sz="2600" i="1" dirty="0"/>
                  <a:t>A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200 </m:t>
                    </m:r>
                  </m:oMath>
                </a14:m>
                <a:r>
                  <a:rPr lang="en-US" sz="2600" i="1" dirty="0"/>
                  <a:t>mV voltage is rarely negligible!</a:t>
                </a:r>
              </a:p>
              <a:p>
                <a:pPr marL="234950" indent="0">
                  <a:buNone/>
                </a:pPr>
                <a:r>
                  <a:rPr lang="en-US" sz="2600" i="1" dirty="0">
                    <a:solidFill>
                      <a:srgbClr val="7030A0"/>
                    </a:solidFill>
                  </a:rPr>
                  <a:t>Example: A sensor outputs a voltage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=4 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mV. The sensor voltage is measured between the points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. If the resistance of the conductor between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 is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=10 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𝑚</m:t>
                    </m:r>
                    <m:r>
                      <m:rPr>
                        <m:sty m:val="p"/>
                      </m:rPr>
                      <a:rPr lang="en-US" sz="2600" b="0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Ω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=100 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𝑚𝐴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, what is the measured voltage?</a:t>
                </a:r>
              </a:p>
              <a:p>
                <a:pPr marL="512763" lvl="1" indent="-277813"/>
                <a:r>
                  <a:rPr lang="en-US" dirty="0">
                    <a:solidFill>
                      <a:srgbClr val="002060"/>
                    </a:solidFill>
                  </a:rPr>
                  <a:t>The measured voltage is</a:t>
                </a:r>
              </a:p>
              <a:p>
                <a:pPr marL="1204913" lvl="1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=5 </m:t>
                    </m:r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𝑚𝑉</m:t>
                    </m:r>
                  </m:oMath>
                </a14:m>
                <a:r>
                  <a:rPr lang="en-US" dirty="0">
                    <a:solidFill>
                      <a:srgbClr val="002060"/>
                    </a:solidFill>
                  </a:rPr>
                  <a:t>.</a:t>
                </a:r>
              </a:p>
              <a:p>
                <a:pPr marL="512763" lvl="1" indent="-277813"/>
                <a:r>
                  <a:rPr lang="en-US" dirty="0">
                    <a:solidFill>
                      <a:srgbClr val="002060"/>
                    </a:solidFill>
                  </a:rPr>
                  <a:t>The measured voltage has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25%</m:t>
                    </m:r>
                  </m:oMath>
                </a14:m>
                <a:r>
                  <a:rPr lang="en-US" dirty="0">
                    <a:solidFill>
                      <a:srgbClr val="002060"/>
                    </a:solidFill>
                  </a:rPr>
                  <a:t> error!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14896D-04B1-4DAA-8895-8F126D7C2F2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82030"/>
                <a:ext cx="10515600" cy="5084955"/>
              </a:xfrm>
              <a:blipFill>
                <a:blip r:embed="rId3"/>
                <a:stretch>
                  <a:fillRect l="-928" t="-1799" r="-1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54AB01F2-F8E0-4BF0-820E-D2C850250F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0126" y="4638907"/>
            <a:ext cx="4833674" cy="1994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718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73D1-00AA-4CF6-B1F7-098F1572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First Order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4896D-04B1-4DAA-8895-8F126D7C2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2031"/>
            <a:ext cx="10515600" cy="1179070"/>
          </a:xfrm>
        </p:spPr>
        <p:txBody>
          <a:bodyPr>
            <a:normAutofit/>
          </a:bodyPr>
          <a:lstStyle/>
          <a:p>
            <a:r>
              <a:rPr lang="en-US" sz="2600" dirty="0"/>
              <a:t>First order systems are described by first order differential equations.</a:t>
            </a:r>
          </a:p>
          <a:p>
            <a:r>
              <a:rPr lang="en-US" sz="2600" dirty="0"/>
              <a:t>For example, the following circuit is a first order system.</a:t>
            </a:r>
          </a:p>
        </p:txBody>
      </p:sp>
      <p:pic>
        <p:nvPicPr>
          <p:cNvPr id="4" name="Picture 3" descr="A picture containing clock&#10;&#10;Description automatically generated">
            <a:extLst>
              <a:ext uri="{FF2B5EF4-FFF2-40B4-BE49-F238E27FC236}">
                <a16:creationId xmlns:a16="http://schemas.microsoft.com/office/drawing/2014/main" id="{E7A7A871-AC26-4EC9-80E0-A09B3BB8836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7527" y="2243254"/>
            <a:ext cx="5276385" cy="283240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C23F3B89-1523-489C-9E4D-69569DBABAE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200" y="2243255"/>
                <a:ext cx="5919439" cy="343271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lvl="1"/>
                <a:r>
                  <a:rPr lang="en-US" dirty="0">
                    <a:solidFill>
                      <a:srgbClr val="002060"/>
                    </a:solidFill>
                  </a:rPr>
                  <a:t>By KVL,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n-US" dirty="0">
                    <a:solidFill>
                      <a:srgbClr val="002060"/>
                    </a:solidFill>
                  </a:rPr>
                  <a:t>.</a:t>
                </a:r>
              </a:p>
              <a:p>
                <a:pPr lvl="1"/>
                <a:r>
                  <a:rPr lang="en-US" dirty="0">
                    <a:solidFill>
                      <a:srgbClr val="002060"/>
                    </a:solidFill>
                  </a:rPr>
                  <a:t>Substituting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sSub>
                      <m:sSubPr>
                        <m:ctrlP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̇"/>
                            <m:ctrlP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</m:acc>
                      </m:e>
                      <m:sub>
                        <m:r>
                          <a:rPr lang="en-US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00206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𝑅𝑖</m:t>
                    </m:r>
                  </m:oMath>
                </a14:m>
                <a:r>
                  <a:rPr lang="en-US" dirty="0">
                    <a:solidFill>
                      <a:srgbClr val="002060"/>
                    </a:solidFill>
                  </a:rPr>
                  <a:t>, we obtain the first order equation: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𝑅𝐶</m:t>
                      </m:r>
                      <m:sSub>
                        <m:sSubPr>
                          <m:ctrlPr>
                            <a:rPr lang="en-US" sz="2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̇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</m:acc>
                        </m:e>
                        <m:sub>
                          <m:r>
                            <a:rPr lang="en-US" sz="24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</m:oMath>
                  </m:oMathPara>
                </a14:m>
                <a:endParaRPr lang="en-US" sz="2400" dirty="0">
                  <a:solidFill>
                    <a:srgbClr val="002060"/>
                  </a:solidFill>
                </a:endParaRPr>
              </a:p>
              <a:p>
                <a:pPr lvl="1"/>
                <a:r>
                  <a:rPr lang="en-US" dirty="0">
                    <a:solidFill>
                      <a:srgbClr val="002060"/>
                    </a:solidFill>
                  </a:rPr>
                  <a:t>Therefore, the circuit is a first order system.</a:t>
                </a:r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C23F3B89-1523-489C-9E4D-69569DBABAE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243255"/>
                <a:ext cx="5919439" cy="3432714"/>
              </a:xfrm>
              <a:prstGeom prst="rect">
                <a:avLst/>
              </a:prstGeom>
              <a:blipFill>
                <a:blip r:embed="rId3"/>
                <a:stretch>
                  <a:fillRect t="-24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25351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73D1-00AA-4CF6-B1F7-098F1572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14896D-04B1-4DAA-8895-8F126D7C2F2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663600"/>
                <a:ext cx="10681010" cy="2603385"/>
              </a:xfrm>
            </p:spPr>
            <p:txBody>
              <a:bodyPr>
                <a:normAutofit/>
              </a:bodyPr>
              <a:lstStyle/>
              <a:p>
                <a:r>
                  <a:rPr lang="en-US" sz="2600" dirty="0">
                    <a:solidFill>
                      <a:srgbClr val="002060"/>
                    </a:solidFill>
                  </a:rPr>
                  <a:t>The voltage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𝑠𝑒𝑛𝑠𝑜𝑟</m:t>
                        </m:r>
                      </m:sub>
                    </m:sSub>
                  </m:oMath>
                </a14:m>
                <a:r>
                  <a:rPr lang="en-US" sz="2600" dirty="0"/>
                  <a:t> </a:t>
                </a:r>
                <a:r>
                  <a:rPr lang="en-US" sz="2600" dirty="0">
                    <a:solidFill>
                      <a:srgbClr val="002060"/>
                    </a:solidFill>
                  </a:rPr>
                  <a:t>of</a:t>
                </a:r>
                <a:r>
                  <a:rPr lang="en-US" sz="26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sz="2600" dirty="0"/>
                  <a:t> </a:t>
                </a:r>
                <a:r>
                  <a:rPr lang="en-US" sz="2600" dirty="0">
                    <a:solidFill>
                      <a:srgbClr val="002060"/>
                    </a:solidFill>
                  </a:rPr>
                  <a:t>is measured with a data acquisition system (DAQ).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The DAQ also sends a pulsating voltage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B050"/>
                    </a:solidFill>
                  </a:rPr>
                  <a:t> </a:t>
                </a:r>
                <a:r>
                  <a:rPr lang="en-US" sz="2600" dirty="0">
                    <a:solidFill>
                      <a:srgbClr val="002060"/>
                    </a:solidFill>
                  </a:rPr>
                  <a:t>that turns on the heat element for the duration of a pulse.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By adjusting the pulse width, it is possible to control the average power of the heat element.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14896D-04B1-4DAA-8895-8F126D7C2F2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663600"/>
                <a:ext cx="10681010" cy="2603385"/>
              </a:xfrm>
              <a:blipFill>
                <a:blip r:embed="rId3"/>
                <a:stretch>
                  <a:fillRect l="-913" t="-351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A524C324-95CE-4325-B5D9-2C9BAF9832C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199" y="1182029"/>
                <a:ext cx="4804317" cy="260338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600" dirty="0">
                    <a:solidFill>
                      <a:srgbClr val="002060"/>
                    </a:solidFill>
                  </a:rPr>
                  <a:t>Consider a system that regulates the temperature of an object.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The transistor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B050"/>
                    </a:solidFill>
                  </a:rPr>
                  <a:t> </a:t>
                </a:r>
                <a:r>
                  <a:rPr lang="en-US" sz="2600" dirty="0">
                    <a:solidFill>
                      <a:srgbClr val="002060"/>
                    </a:solidFill>
                  </a:rPr>
                  <a:t>is used as the heat element (to generate heat). 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The transistor</a:t>
                </a:r>
                <a:r>
                  <a:rPr lang="en-US" sz="26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sz="26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sz="2600" dirty="0"/>
                  <a:t> </a:t>
                </a:r>
                <a:r>
                  <a:rPr lang="en-US" sz="2600" dirty="0">
                    <a:solidFill>
                      <a:srgbClr val="002060"/>
                    </a:solidFill>
                  </a:rPr>
                  <a:t>is used as a temperature sensor.</a:t>
                </a:r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A524C324-95CE-4325-B5D9-2C9BAF9832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9" y="1182029"/>
                <a:ext cx="4804317" cy="2603385"/>
              </a:xfrm>
              <a:prstGeom prst="rect">
                <a:avLst/>
              </a:prstGeom>
              <a:blipFill>
                <a:blip r:embed="rId4"/>
                <a:stretch>
                  <a:fillRect l="-1901" t="-3513" r="-2915" b="-14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5A62ED2F-793C-41F3-A92B-824C7AD5C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55056" y="504093"/>
            <a:ext cx="5964154" cy="3142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9828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73D1-00AA-4CF6-B1F7-098F1572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Example (Continued)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14896D-04B1-4DAA-8895-8F126D7C2F2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4036740"/>
                <a:ext cx="10681010" cy="2456134"/>
              </a:xfrm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𝑠𝑒𝑛𝑠𝑜𝑟</m:t>
                        </m:r>
                      </m:sub>
                    </m:sSub>
                  </m:oMath>
                </a14:m>
                <a:r>
                  <a:rPr lang="en-US" sz="2600" dirty="0"/>
                  <a:t> </a:t>
                </a:r>
                <a:r>
                  <a:rPr lang="en-US" sz="2600" dirty="0">
                    <a:solidFill>
                      <a:srgbClr val="002060"/>
                    </a:solidFill>
                  </a:rPr>
                  <a:t>depends on the voltage between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Ideally, the voltage between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𝑍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is constant, namely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5 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In practice, due to the resistance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of the conductors on the path WXYZ, the voltage will be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5−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𝑟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 </a:t>
                </a:r>
                <a:r>
                  <a:rPr lang="en-US" sz="2600" i="1" dirty="0">
                    <a:solidFill>
                      <a:srgbClr val="002060"/>
                    </a:solidFill>
                  </a:rPr>
                  <a:t>The voltage will pulsate, since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US" sz="2600" i="1" dirty="0">
                    <a:solidFill>
                      <a:srgbClr val="002060"/>
                    </a:solidFill>
                  </a:rPr>
                  <a:t> is pulsating!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Therefore, temperature measurements will have significant error!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14896D-04B1-4DAA-8895-8F126D7C2F2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4036740"/>
                <a:ext cx="10681010" cy="2456134"/>
              </a:xfrm>
              <a:blipFill>
                <a:blip r:embed="rId3"/>
                <a:stretch>
                  <a:fillRect l="-913" t="-3722" r="-1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54AB01F2-F8E0-4BF0-820E-D2C850250F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55056" y="504093"/>
            <a:ext cx="5964154" cy="314235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A524C324-95CE-4325-B5D9-2C9BAF9832C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199" y="1182029"/>
                <a:ext cx="4993889" cy="285471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600" dirty="0">
                    <a:solidFill>
                      <a:srgbClr val="002060"/>
                    </a:solidFill>
                  </a:rPr>
                  <a:t>The current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sz="2600" dirty="0"/>
                  <a:t> </a:t>
                </a:r>
                <a:r>
                  <a:rPr lang="en-US" sz="2600" dirty="0">
                    <a:solidFill>
                      <a:srgbClr val="002060"/>
                    </a:solidFill>
                  </a:rPr>
                  <a:t>of the heat element is large for the duration of a pulse, but zero otherwise.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The total current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≃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Temperature changes are measured by observing small changes 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6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𝑠𝑒𝑛𝑠𝑜𝑟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A524C324-95CE-4325-B5D9-2C9BAF9832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9" y="1182029"/>
                <a:ext cx="4993889" cy="2854712"/>
              </a:xfrm>
              <a:prstGeom prst="rect">
                <a:avLst/>
              </a:prstGeom>
              <a:blipFill>
                <a:blip r:embed="rId5"/>
                <a:stretch>
                  <a:fillRect l="-1829" t="-3205" b="-51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50521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73D1-00AA-4CF6-B1F7-098F1572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Example (Continued)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AB01F2-F8E0-4BF0-820E-D2C850250F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32088" y="1182029"/>
            <a:ext cx="5670684" cy="3142354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524C324-95CE-4325-B5D9-2C9BAF9832CC}"/>
              </a:ext>
            </a:extLst>
          </p:cNvPr>
          <p:cNvSpPr txBox="1">
            <a:spLocks/>
          </p:cNvSpPr>
          <p:nvPr/>
        </p:nvSpPr>
        <p:spPr>
          <a:xfrm>
            <a:off x="838199" y="1182029"/>
            <a:ext cx="4993889" cy="3142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600" dirty="0">
                <a:solidFill>
                  <a:srgbClr val="002060"/>
                </a:solidFill>
              </a:rPr>
              <a:t>A possible solution is to ensure that the sensor network does not use any of the conductors of the heat element (shown in red).</a:t>
            </a:r>
          </a:p>
          <a:p>
            <a:r>
              <a:rPr lang="en-US" sz="2600" dirty="0">
                <a:solidFill>
                  <a:srgbClr val="002060"/>
                </a:solidFill>
              </a:rPr>
              <a:t>To avoid interference, conductors that carry large amounts of current should not be part of a low-voltage network.</a:t>
            </a:r>
          </a:p>
        </p:txBody>
      </p:sp>
    </p:spTree>
    <p:extLst>
      <p:ext uri="{BB962C8B-B14F-4D97-AF65-F5344CB8AC3E}">
        <p14:creationId xmlns:p14="http://schemas.microsoft.com/office/powerpoint/2010/main" val="3624371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73D1-00AA-4CF6-B1F7-098F1572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Thermal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4896D-04B1-4DAA-8895-8F126D7C2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2030"/>
            <a:ext cx="10515600" cy="4939989"/>
          </a:xfrm>
        </p:spPr>
        <p:txBody>
          <a:bodyPr>
            <a:normAutofit/>
          </a:bodyPr>
          <a:lstStyle/>
          <a:p>
            <a:r>
              <a:rPr lang="en-US" sz="2600" dirty="0"/>
              <a:t>Thermal analysis of electric circuits is important because electric components are damaged when the maximum admissible temperature is exceeded. </a:t>
            </a:r>
          </a:p>
          <a:p>
            <a:r>
              <a:rPr lang="en-US" sz="2600" dirty="0"/>
              <a:t>Thermal analysis can be carried out using an electric analogy in which: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Temperature</a:t>
            </a:r>
            <a:r>
              <a:rPr lang="en-US" dirty="0"/>
              <a:t> corresponds to </a:t>
            </a:r>
            <a:r>
              <a:rPr lang="en-US" dirty="0">
                <a:solidFill>
                  <a:srgbClr val="0070C0"/>
                </a:solidFill>
              </a:rPr>
              <a:t>electric potential.</a:t>
            </a:r>
            <a:endParaRPr lang="en-US" dirty="0">
              <a:solidFill>
                <a:srgbClr val="0070C0"/>
              </a:solidFill>
              <a:effectLst/>
            </a:endParaRPr>
          </a:p>
          <a:p>
            <a:pPr lvl="1"/>
            <a:r>
              <a:rPr lang="en-US" dirty="0">
                <a:solidFill>
                  <a:srgbClr val="C00000"/>
                </a:solidFill>
              </a:rPr>
              <a:t>Power</a:t>
            </a:r>
            <a:r>
              <a:rPr lang="en-US" dirty="0"/>
              <a:t> corresponds to </a:t>
            </a:r>
            <a:r>
              <a:rPr lang="en-US" dirty="0">
                <a:solidFill>
                  <a:srgbClr val="0070C0"/>
                </a:solidFill>
              </a:rPr>
              <a:t>electric current</a:t>
            </a:r>
            <a:r>
              <a:rPr lang="en-US" dirty="0"/>
              <a:t>.</a:t>
            </a:r>
          </a:p>
          <a:p>
            <a:pPr lvl="1"/>
            <a:r>
              <a:rPr lang="en-US" dirty="0">
                <a:solidFill>
                  <a:srgbClr val="C00000"/>
                </a:solidFill>
                <a:effectLst/>
              </a:rPr>
              <a:t>Energy</a:t>
            </a:r>
            <a:r>
              <a:rPr lang="en-US" dirty="0">
                <a:effectLst/>
              </a:rPr>
              <a:t> corresponds to </a:t>
            </a:r>
            <a:r>
              <a:rPr lang="en-US" dirty="0">
                <a:solidFill>
                  <a:srgbClr val="0070C0"/>
                </a:solidFill>
                <a:effectLst/>
              </a:rPr>
              <a:t>electri</a:t>
            </a:r>
            <a:r>
              <a:rPr lang="en-US" dirty="0">
                <a:solidFill>
                  <a:srgbClr val="0070C0"/>
                </a:solidFill>
              </a:rPr>
              <a:t>c charge</a:t>
            </a:r>
            <a:r>
              <a:rPr lang="en-US" dirty="0"/>
              <a:t>.</a:t>
            </a:r>
            <a:endParaRPr lang="en-US" dirty="0">
              <a:effectLst/>
            </a:endParaRPr>
          </a:p>
          <a:p>
            <a:pPr lvl="1"/>
            <a:r>
              <a:rPr lang="en-US" dirty="0">
                <a:solidFill>
                  <a:srgbClr val="C00000"/>
                </a:solidFill>
              </a:rPr>
              <a:t>Thermal resistance </a:t>
            </a:r>
            <a:r>
              <a:rPr lang="en-US" dirty="0"/>
              <a:t>corresponds to </a:t>
            </a:r>
            <a:r>
              <a:rPr lang="en-US" dirty="0">
                <a:solidFill>
                  <a:srgbClr val="0070C0"/>
                </a:solidFill>
              </a:rPr>
              <a:t>electric resistance</a:t>
            </a:r>
            <a:r>
              <a:rPr lang="en-US" dirty="0"/>
              <a:t>.</a:t>
            </a:r>
          </a:p>
          <a:p>
            <a:pPr lvl="2"/>
            <a:r>
              <a:rPr lang="en-US" sz="2200" dirty="0"/>
              <a:t>Thermal resistance is measured in Kelvin degrees per watt (</a:t>
            </a:r>
            <a:r>
              <a:rPr lang="en-US" sz="2200" i="1" dirty="0"/>
              <a:t>K/W</a:t>
            </a:r>
            <a:r>
              <a:rPr lang="en-US" sz="2200" dirty="0"/>
              <a:t>). 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Thermal capacitance </a:t>
            </a:r>
            <a:r>
              <a:rPr lang="en-US" dirty="0"/>
              <a:t>corresponds to </a:t>
            </a:r>
            <a:r>
              <a:rPr lang="en-US" dirty="0">
                <a:solidFill>
                  <a:srgbClr val="0070C0"/>
                </a:solidFill>
              </a:rPr>
              <a:t>capacitance</a:t>
            </a:r>
            <a:r>
              <a:rPr lang="en-US" dirty="0"/>
              <a:t>. </a:t>
            </a:r>
          </a:p>
          <a:p>
            <a:pPr lvl="2"/>
            <a:r>
              <a:rPr lang="en-US" sz="2200" dirty="0"/>
              <a:t>Thermal capacitance is measured in joules per Kelvin degrees (</a:t>
            </a:r>
            <a:r>
              <a:rPr lang="en-US" sz="2200" i="1" dirty="0"/>
              <a:t>J/K</a:t>
            </a:r>
            <a:r>
              <a:rPr lang="en-US" sz="2200" dirty="0"/>
              <a:t>).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956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73D1-00AA-4CF6-B1F7-098F1572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Thermal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14896D-04B1-4DAA-8895-8F126D7C2F2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82030"/>
                <a:ext cx="10515600" cy="4939989"/>
              </a:xfrm>
            </p:spPr>
            <p:txBody>
              <a:bodyPr>
                <a:normAutofit/>
              </a:bodyPr>
              <a:lstStyle/>
              <a:p>
                <a:r>
                  <a:rPr lang="en-US" sz="2600" dirty="0"/>
                  <a:t>It is interesting to note the similarity of thermal and electric resistance:</a:t>
                </a:r>
              </a:p>
              <a:p>
                <a:pPr lvl="1"/>
                <a:r>
                  <a:rPr lang="en-US" sz="2200" dirty="0"/>
                  <a:t>The electric resistance of a conductor of length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𝐿</m:t>
                    </m:r>
                  </m:oMath>
                </a14:m>
                <a:r>
                  <a:rPr lang="en-US" sz="2200" dirty="0"/>
                  <a:t>, cross-sectional area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200" dirty="0"/>
                  <a:t>, and conductivity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sz="2200" dirty="0"/>
                  <a:t> is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den>
                    </m:f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200" dirty="0"/>
                  <a:t>.</a:t>
                </a:r>
              </a:p>
              <a:p>
                <a:pPr lvl="1"/>
                <a:r>
                  <a:rPr lang="en-US" sz="2200" dirty="0"/>
                  <a:t>If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𝜎</m:t>
                    </m:r>
                  </m:oMath>
                </a14:m>
                <a:r>
                  <a:rPr lang="en-US" sz="2200" dirty="0"/>
                  <a:t> denotes thermal conductivity, then thermal resistance is also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den>
                    </m:f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200" dirty="0"/>
                  <a:t>.</a:t>
                </a:r>
              </a:p>
              <a:p>
                <a:r>
                  <a:rPr lang="en-US" sz="2600" dirty="0"/>
                  <a:t>The thermal capacitance of an object of mass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sz="2600" dirty="0"/>
                  <a:t> is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sz="2600" dirty="0"/>
                  <a:t>,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sz="2600" dirty="0"/>
                  <a:t> is the specific heat. </a:t>
                </a:r>
                <a:endParaRPr lang="en-US" sz="2200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14896D-04B1-4DAA-8895-8F126D7C2F2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82030"/>
                <a:ext cx="10515600" cy="4939989"/>
              </a:xfrm>
              <a:blipFill>
                <a:blip r:embed="rId2"/>
                <a:stretch>
                  <a:fillRect l="-928" t="-18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0456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73D1-00AA-4CF6-B1F7-098F1572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Example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14896D-04B1-4DAA-8895-8F126D7C2F2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82030"/>
                <a:ext cx="10614102" cy="51518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600" i="1" dirty="0">
                    <a:solidFill>
                      <a:srgbClr val="7030A0"/>
                    </a:solidFill>
                  </a:rPr>
                  <a:t>Assume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∘</m:t>
                        </m:r>
                      </m:sup>
                    </m:sSup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∘</m:t>
                        </m:r>
                      </m:sup>
                    </m:sSup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. Find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600" b="0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 in Kelvin degrees.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Let’s verify that the answer is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20 </m:t>
                    </m:r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, not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20+273.15 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=293.15 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!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∘</m:t>
                        </m:r>
                      </m:sup>
                    </m:sSup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+273.15=303.15 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∘</m:t>
                        </m:r>
                      </m:sup>
                    </m:sSup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+273.15=283.15 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𝐾</m:t>
                    </m:r>
                    <m:r>
                      <m:rPr>
                        <m:nor/>
                      </m:rPr>
                      <a:rPr lang="en-US" sz="2600" dirty="0">
                        <a:solidFill>
                          <a:srgbClr val="002060"/>
                        </a:solidFill>
                      </a:rPr>
                      <m:t>.</m:t>
                    </m:r>
                  </m:oMath>
                </a14:m>
                <a:endParaRPr lang="en-US" sz="2600" dirty="0">
                  <a:solidFill>
                    <a:srgbClr val="002060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6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=303.15−283.15=20 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In Celsius degrees,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6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∘</m:t>
                        </m:r>
                      </m:sup>
                    </m:sSup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∘</m:t>
                        </m:r>
                      </m:sup>
                    </m:sSup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20 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We have shown that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2600" b="0" i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=20 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20 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600" dirty="0"/>
                  <a:t>Note that </a:t>
                </a:r>
                <a:r>
                  <a:rPr lang="en-US" sz="2600" i="1" dirty="0">
                    <a:solidFill>
                      <a:srgbClr val="C00000"/>
                    </a:solidFill>
                  </a:rPr>
                  <a:t>temperature </a:t>
                </a:r>
                <a:r>
                  <a:rPr lang="en-US" sz="2600" i="1" dirty="0">
                    <a:solidFill>
                      <a:srgbClr val="0070C0"/>
                    </a:solidFill>
                  </a:rPr>
                  <a:t>difference</a:t>
                </a:r>
                <a:r>
                  <a:rPr lang="en-US" sz="2600" i="1" dirty="0">
                    <a:solidFill>
                      <a:srgbClr val="C00000"/>
                    </a:solidFill>
                  </a:rPr>
                  <a:t> is the same in Kelvin and Celsius degrees</a:t>
                </a:r>
                <a:r>
                  <a:rPr lang="en-US" sz="2600" dirty="0"/>
                  <a:t>.</a:t>
                </a:r>
                <a:endParaRPr lang="en-US" sz="2600" dirty="0">
                  <a:solidFill>
                    <a:schemeClr val="tx1"/>
                  </a:solidFill>
                </a:endParaRPr>
              </a:p>
              <a:p>
                <a:endParaRPr lang="en-US" sz="2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14896D-04B1-4DAA-8895-8F126D7C2F2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82030"/>
                <a:ext cx="10614102" cy="5151863"/>
              </a:xfrm>
              <a:blipFill>
                <a:blip r:embed="rId2"/>
                <a:stretch>
                  <a:fillRect l="-1034" t="-17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65883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73D1-00AA-4CF6-B1F7-098F1572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Example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14896D-04B1-4DAA-8895-8F126D7C2F2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82030"/>
                <a:ext cx="10614102" cy="51518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600" i="1" dirty="0">
                    <a:solidFill>
                      <a:srgbClr val="7030A0"/>
                    </a:solidFill>
                  </a:rPr>
                  <a:t>A certain component dissipates an average power of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=3 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 to the air. If the thermal resistance of the component to the air is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=40 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 and the temperature of the air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26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26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𝑎𝑖𝑟</m:t>
                            </m:r>
                          </m:sub>
                        </m:s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=20 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, what is the steady-state temperature of the component?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Let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be the temperature of the component.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Note that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𝑎𝑖𝑟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are analogous to electric potential.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Therefore,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𝑎𝑖𝑟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is analogous to voltage, which is difference of potential.</a:t>
                </a:r>
              </a:p>
              <a:p>
                <a:r>
                  <a:rPr lang="en-US" sz="2600" b="0" dirty="0">
                    <a:solidFill>
                      <a:srgbClr val="002060"/>
                    </a:solidFill>
                  </a:rPr>
                  <a:t>The power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is analogous to current.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By Ohm’s law,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𝑎𝑖𝑟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 ∘</m:t>
                        </m:r>
                      </m:sup>
                    </m:sSup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=40 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𝑊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⋅3 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sz="2600" dirty="0"/>
                  <a:t>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The answer is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140 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600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14896D-04B1-4DAA-8895-8F126D7C2F2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82030"/>
                <a:ext cx="10614102" cy="5151863"/>
              </a:xfrm>
              <a:blipFill>
                <a:blip r:embed="rId2"/>
                <a:stretch>
                  <a:fillRect l="-1034" t="-1775" r="-16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0538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73D1-00AA-4CF6-B1F7-098F1572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Example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14896D-04B1-4DAA-8895-8F126D7C2F2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82030"/>
                <a:ext cx="10515600" cy="5151863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600" i="1" dirty="0">
                    <a:solidFill>
                      <a:srgbClr val="7030A0"/>
                    </a:solidFill>
                  </a:rPr>
                  <a:t>A certain component dissipates an average power of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=3 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 to the air. If the thermal resistance of the component to the air is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=40 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, the thermal capacitance is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=0.2 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𝐽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, the air temperature is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b>
                          <m:sSubPr>
                            <m:ctrlPr>
                              <a:rPr lang="en-US" sz="26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sz="26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𝑎𝑖𝑟</m:t>
                            </m:r>
                          </m:sub>
                        </m:sSub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=20 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, and initially the component is at the air temperature, after how much time will the component be within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5 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600" i="1" dirty="0">
                    <a:solidFill>
                      <a:srgbClr val="7030A0"/>
                    </a:solidFill>
                  </a:rPr>
                  <a:t> of the steady-state temperature?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The system is equivalent to a capacitor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in parallel with a resistor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The time constant is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𝜏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sz="26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As found in the previous example, the steady-state temperature is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sz="26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(∞)=</m:t>
                    </m:r>
                    <m:sSup>
                      <m:sSupPr>
                        <m:ctrlP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140 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6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 The initial temperature is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6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26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</m:e>
                    </m:d>
                    <m:r>
                      <a:rPr lang="en-US" sz="26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𝑎𝑖𝑟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20 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6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∞</m:t>
                        </m:r>
                      </m:e>
                    </m:d>
                    <m:r>
                      <a:rPr lang="en-US" sz="26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26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26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)−</m:t>
                        </m:r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  <m:d>
                          <m:dPr>
                            <m:ctrlPr>
                              <a:rPr lang="en-US" sz="26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6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∞</m:t>
                            </m:r>
                          </m:e>
                        </m:d>
                      </m:e>
                    </m:d>
                    <m:sSup>
                      <m:sSupPr>
                        <m:ctrlP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− </m:t>
                        </m:r>
                        <m:f>
                          <m:fPr>
                            <m:ctrlPr>
                              <a:rPr lang="en-US" sz="26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6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6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26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6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sz="26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6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𝜏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2600" dirty="0"/>
                  <a:t> .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135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 ∘</m:t>
                        </m:r>
                      </m:sup>
                    </m:sSup>
                    <m:r>
                      <a:rPr lang="en-US" sz="26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26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6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∞</m:t>
                        </m:r>
                      </m:e>
                    </m:d>
                    <m:r>
                      <a:rPr lang="en-US" sz="26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26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6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  <m:sub>
                            <m:r>
                              <a:rPr lang="en-US" sz="26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)−</m:t>
                        </m:r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  <m:d>
                          <m:dPr>
                            <m:ctrlPr>
                              <a:rPr lang="en-US" sz="26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6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∞</m:t>
                            </m:r>
                          </m:e>
                        </m:d>
                      </m:e>
                    </m:d>
                    <m:sSup>
                      <m:sSupPr>
                        <m:ctrlP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sz="26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− </m:t>
                        </m:r>
                        <m:f>
                          <m:fPr>
                            <m:ctrlPr>
                              <a:rPr lang="en-US" sz="26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6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6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26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6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</m:e>
                              <m:sub>
                                <m:r>
                                  <a:rPr lang="en-US" sz="26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26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𝜏</m:t>
                            </m:r>
                          </m:den>
                        </m:f>
                      </m:sup>
                    </m:sSup>
                    <m:r>
                      <a:rPr lang="en-US" sz="26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26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=25.42 </m:t>
                    </m:r>
                    <m:r>
                      <a:rPr lang="en-US" sz="26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600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14896D-04B1-4DAA-8895-8F126D7C2F2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82030"/>
                <a:ext cx="10515600" cy="5151863"/>
              </a:xfrm>
              <a:blipFill>
                <a:blip r:embed="rId2"/>
                <a:stretch>
                  <a:fillRect l="-1043" t="-1775" r="-162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6511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73D1-00AA-4CF6-B1F7-098F1572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</a:rPr>
              <a:t>Example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14896D-04B1-4DAA-8895-8F126D7C2F2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82030"/>
                <a:ext cx="7413702" cy="4939989"/>
              </a:xfrm>
            </p:spPr>
            <p:txBody>
              <a:bodyPr>
                <a:normAutofit/>
              </a:bodyPr>
              <a:lstStyle/>
              <a:p>
                <a:r>
                  <a:rPr lang="en-US" sz="2600" dirty="0">
                    <a:solidFill>
                      <a:srgbClr val="002060"/>
                    </a:solidFill>
                  </a:rPr>
                  <a:t>Two electronic components are placed on the same heat sink. 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One dissipates the power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and the other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 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The thermal resistances between the two components and the heat sink are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, respectively. 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The thermal resistance of the heat sink with respect to the air is </a:t>
                </a:r>
                <a14:m>
                  <m:oMath xmlns:m="http://schemas.openxmlformats.org/officeDocument/2006/math">
                    <m:r>
                      <a:rPr lang="en-US" sz="26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and its thermal capacitance </a:t>
                </a:r>
                <a14:m>
                  <m:oMath xmlns:m="http://schemas.openxmlformats.org/officeDocument/2006/math">
                    <m:r>
                      <a:rPr lang="en-US" sz="26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. 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𝑎𝑖𝑟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be the air temperature.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be the temperatures of the two components.</a:t>
                </a:r>
              </a:p>
              <a:p>
                <a:pPr marL="0" indent="0">
                  <a:buNone/>
                </a:pPr>
                <a:endParaRPr lang="en-US" sz="26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14896D-04B1-4DAA-8895-8F126D7C2F2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82030"/>
                <a:ext cx="7413702" cy="4939989"/>
              </a:xfrm>
              <a:blipFill>
                <a:blip r:embed="rId2"/>
                <a:stretch>
                  <a:fillRect l="-1316" t="-1852" r="-16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21696F06-A181-4388-9287-FF3B27BA8A6D}"/>
              </a:ext>
            </a:extLst>
          </p:cNvPr>
          <p:cNvGrpSpPr/>
          <p:nvPr/>
        </p:nvGrpSpPr>
        <p:grpSpPr>
          <a:xfrm>
            <a:off x="8355504" y="1182030"/>
            <a:ext cx="3353275" cy="3905642"/>
            <a:chOff x="65314" y="0"/>
            <a:chExt cx="2114005" cy="2359651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4935C06A-F2C7-425D-86CB-6C152E70BD9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65314" y="0"/>
              <a:ext cx="2035810" cy="1490345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2C184117-07A5-42FF-9D2E-CE02744E044F}"/>
                </a:ext>
              </a:extLst>
            </p:cNvPr>
            <p:cNvCxnSpPr/>
            <p:nvPr/>
          </p:nvCxnSpPr>
          <p:spPr>
            <a:xfrm flipH="1" flipV="1">
              <a:off x="703118" y="1237508"/>
              <a:ext cx="205344" cy="436913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E9C2EDF0-5C7E-43CF-BF73-493B02B5AEE3}"/>
                </a:ext>
              </a:extLst>
            </p:cNvPr>
            <p:cNvCxnSpPr/>
            <p:nvPr/>
          </p:nvCxnSpPr>
          <p:spPr>
            <a:xfrm flipV="1">
              <a:off x="1175657" y="1243445"/>
              <a:ext cx="261257" cy="445011"/>
            </a:xfrm>
            <a:prstGeom prst="straightConnector1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8" name="Text Box 2">
              <a:extLst>
                <a:ext uri="{FF2B5EF4-FFF2-40B4-BE49-F238E27FC236}">
                  <a16:creationId xmlns:a16="http://schemas.microsoft.com/office/drawing/2014/main" id="{060B4E57-C2EE-4BDF-B799-B1E3B94D92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314" y="1715807"/>
              <a:ext cx="2114005" cy="64384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sp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2000" i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Power transistors of a DC power supply connected to the same aluminum heat sink.</a:t>
              </a:r>
              <a:endParaRPr lang="en-US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578007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73D1-00AA-4CF6-B1F7-098F1572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6904"/>
          </a:xfrm>
        </p:spPr>
        <p:txBody>
          <a:bodyPr/>
          <a:lstStyle/>
          <a:p>
            <a:r>
              <a:rPr lang="en-US" b="1">
                <a:solidFill>
                  <a:srgbClr val="00B050"/>
                </a:solidFill>
              </a:rPr>
              <a:t>Example 4 (</a:t>
            </a:r>
            <a:r>
              <a:rPr lang="en-US" b="1" dirty="0">
                <a:solidFill>
                  <a:srgbClr val="00B050"/>
                </a:solidFill>
              </a:rPr>
              <a:t>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4896D-04B1-4DAA-8895-8F126D7C2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82031"/>
            <a:ext cx="10636405" cy="55756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rgbClr val="002060"/>
                </a:solidFill>
              </a:rPr>
              <a:t>The heat transfer system is analogous to the following circuit.</a:t>
            </a:r>
          </a:p>
          <a:p>
            <a:pPr marL="0" indent="0">
              <a:buNone/>
            </a:pPr>
            <a:endParaRPr lang="en-US" sz="26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AB6AB63-44FB-4E0C-B033-3B394FB564F8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9775" y="1739591"/>
            <a:ext cx="5932449" cy="244211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9A4F0FB-9CD1-4332-9996-D23BBCB7DD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198" y="4311805"/>
                <a:ext cx="10636405" cy="210014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sz="2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𝑠𝑖𝑛𝑘</m:t>
                        </m:r>
                      </m:sub>
                    </m:sSub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 is the temperature of the heat sink.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Heat cannot be transferred instantly from the heat sink to the air.</a:t>
                </a:r>
              </a:p>
              <a:p>
                <a:r>
                  <a:rPr lang="en-US" sz="2600" dirty="0">
                    <a:solidFill>
                      <a:srgbClr val="002060"/>
                    </a:solidFill>
                  </a:rPr>
                  <a:t>This is modeled by the thermal resistance </a:t>
                </a:r>
                <a14:m>
                  <m:oMath xmlns:m="http://schemas.openxmlformats.org/officeDocument/2006/math">
                    <m:r>
                      <a:rPr lang="en-US" sz="26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𝑅</m:t>
                    </m:r>
                  </m:oMath>
                </a14:m>
                <a:r>
                  <a:rPr lang="en-US" sz="2600" dirty="0">
                    <a:solidFill>
                      <a:srgbClr val="002060"/>
                    </a:solidFill>
                  </a:rPr>
                  <a:t>, which limits the rate at which energy can be transferred from the sink to the air.  </a:t>
                </a:r>
                <a:endParaRPr lang="en-US" sz="2600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99A4F0FB-9CD1-4332-9996-D23BBCB7DD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198" y="4311805"/>
                <a:ext cx="10636405" cy="2100145"/>
              </a:xfrm>
              <a:prstGeom prst="rect">
                <a:avLst/>
              </a:prstGeom>
              <a:blipFill>
                <a:blip r:embed="rId4"/>
                <a:stretch>
                  <a:fillRect l="-860" t="-4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1349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2922</TotalTime>
  <Words>1937</Words>
  <Application>Microsoft Office PowerPoint</Application>
  <PresentationFormat>Widescreen</PresentationFormat>
  <Paragraphs>155</Paragraphs>
  <Slides>22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Times New Roman</vt:lpstr>
      <vt:lpstr>Office Theme</vt:lpstr>
      <vt:lpstr>First Order Systems.  Thermal-Electrical Analogy. Interference.</vt:lpstr>
      <vt:lpstr>First Order Systems</vt:lpstr>
      <vt:lpstr>Thermal Analysis</vt:lpstr>
      <vt:lpstr>Thermal Analysis</vt:lpstr>
      <vt:lpstr>Example 1</vt:lpstr>
      <vt:lpstr>Example 2</vt:lpstr>
      <vt:lpstr>Example 3</vt:lpstr>
      <vt:lpstr>Example 4</vt:lpstr>
      <vt:lpstr>Example 4 (Continued)</vt:lpstr>
      <vt:lpstr>Example 4 (Continued)</vt:lpstr>
      <vt:lpstr>Example 4 (Continued)</vt:lpstr>
      <vt:lpstr>Example 5</vt:lpstr>
      <vt:lpstr>Example 6</vt:lpstr>
      <vt:lpstr>Example 6 (Continued)</vt:lpstr>
      <vt:lpstr>Example 7</vt:lpstr>
      <vt:lpstr>Example 7 (Continued)</vt:lpstr>
      <vt:lpstr>Interference</vt:lpstr>
      <vt:lpstr>Interference</vt:lpstr>
      <vt:lpstr>Conductively Coupled Interference</vt:lpstr>
      <vt:lpstr>Example</vt:lpstr>
      <vt:lpstr>Example (Continued)</vt:lpstr>
      <vt:lpstr>Example (Continued)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Order Systems</dc:title>
  <dc:creator>Iordache, Marian</dc:creator>
  <cp:lastModifiedBy>Iordache, Marian</cp:lastModifiedBy>
  <cp:revision>79</cp:revision>
  <dcterms:created xsi:type="dcterms:W3CDTF">2020-10-08T01:11:01Z</dcterms:created>
  <dcterms:modified xsi:type="dcterms:W3CDTF">2021-07-29T01:38:15Z</dcterms:modified>
</cp:coreProperties>
</file>