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4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5A731-3155-4ADB-A2BD-C29F6844116D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798F5-4995-4D0F-A35F-607A97946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06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duty.png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2308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trig5.fig trig6.fig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8167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trig7.fig trig8.fig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4332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trig9.fig </a:t>
            </a:r>
            <a:r>
              <a:rPr lang="en-US" dirty="0" err="1"/>
              <a:t>triga.fig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2114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trig9.fig </a:t>
            </a:r>
            <a:r>
              <a:rPr lang="en-US" dirty="0" err="1"/>
              <a:t>triga.fig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18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trigb.fig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6035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279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holdoff1.fig holdoff1d.fig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7934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holdoff1b.fig holdoff1a.fig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213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holdoff2.fig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96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pulse.fig</a:t>
            </a:r>
            <a:r>
              <a:rPr lang="en-US" dirty="0"/>
              <a:t> actualpulse1.fig actualpulse2.fig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550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actualpulse3.fig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85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196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wgen3.fig and wgen2.fig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20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trig1.fig trig2.fig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452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trig2.fig trig4.fig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615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trig2.fig trig4.fig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779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trig5.fig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798F5-4995-4D0F-A35F-607A9794618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09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08C4C-9947-4230-BAD4-0C815CC926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56227-63DE-4D67-91CE-6E6D2C111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07A71-6A71-4A17-BC70-61C632778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DE45-ADF9-4E2C-BF90-0BCAC5359F1F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D886C-9C87-48E5-9FE5-98E02D379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7351C-39D1-4E38-8D98-081B90F7E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E01A-49A4-4725-B5D5-F3F320E7B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947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2B892-7F16-47E9-A653-11C3165C1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4164D9-4239-4857-8964-C9F41B838C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42732-7D0F-4ACC-89B3-34E90E693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DE45-ADF9-4E2C-BF90-0BCAC5359F1F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2CFAA-34C5-4334-806A-6AFF49EA0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016D5-D3E4-49DC-89F1-ED0D5F1EE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E01A-49A4-4725-B5D5-F3F320E7B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687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AFB959-9DD2-4BAD-91E1-39DA46D128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CEEDE8-91CF-4C87-89A3-2D81AC91F8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45675-441A-48C5-B385-8E8A1371C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DE45-ADF9-4E2C-BF90-0BCAC5359F1F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D4F79-DB84-4E56-A5C3-38DF232F7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4AE3F6-0E36-4D66-B0B4-1A768131F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E01A-49A4-4725-B5D5-F3F320E7B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409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05549-E861-4370-82A7-83EB2F294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C1005-B44C-44C4-8782-7E6D6A89B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A0D54-6C4E-44B1-A899-9D66761E2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DE45-ADF9-4E2C-BF90-0BCAC5359F1F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B9EF16-70B9-4E0C-AAEE-A544AA83A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886A1-7AB2-40A3-BD49-943A8764E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E01A-49A4-4725-B5D5-F3F320E7B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213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9ADAC-1D0A-4676-B7E5-A9442D5AA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646DE2-D132-4CD7-B1FA-5FCE9B27C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B5B54-74A5-4A8F-854A-4FDAEDBAA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DE45-ADF9-4E2C-BF90-0BCAC5359F1F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960F5-205D-44C9-B450-82DF8F8D7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7B766-C006-45CE-8E6F-245740C60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E01A-49A4-4725-B5D5-F3F320E7B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9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BD0AA-63AB-45B8-95DB-F333193BC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B3EBC-D47F-4022-A629-A7777190FE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4D93DC-9E5E-4594-9BCE-A6DD591C1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954793-6C3F-4430-8F7B-32937B4C2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DE45-ADF9-4E2C-BF90-0BCAC5359F1F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2D79C4-9C77-4641-8357-074EA5B84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C088E8-6337-48F6-A045-7F1722181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E01A-49A4-4725-B5D5-F3F320E7B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41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E6BBF-A45E-48EE-A390-928784B81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A3F85-52F4-477D-891B-7244B2EA67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EBF518-F15B-4FA2-A37A-476299CEF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415A46-FEB4-440B-9C31-846CAD5BF7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D4F95F-A8D4-4979-BC8C-94330E4446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3FCDC4-2177-4CD1-868C-E447F6AB8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DE45-ADF9-4E2C-BF90-0BCAC5359F1F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D29F14-4739-4384-AA5D-A048218AF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68E1C-A6F6-41CD-9484-7DAB46363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E01A-49A4-4725-B5D5-F3F320E7B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9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C663A-7133-4EF8-8D20-E3A07989B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9BB3AB-6550-425D-BACC-5F2290D05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DE45-ADF9-4E2C-BF90-0BCAC5359F1F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6986D7-710A-4AFB-A6E2-7FEC9B66D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C04B3D-7E35-4CAA-ABF0-163C20D15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E01A-49A4-4725-B5D5-F3F320E7B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1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AD6AB0-8696-4FDB-93C4-C9555DC41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DE45-ADF9-4E2C-BF90-0BCAC5359F1F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21E57F-1FCA-41D1-8919-38D97D5A8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5E580-0FA1-42B3-992F-23E46337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E01A-49A4-4725-B5D5-F3F320E7B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93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9B968-0ACF-4D36-8AD2-8579CDDA0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162B7-DFFE-4CF4-9011-F8B79EA7F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A33AFE-764B-4B8A-AAD0-291C8AB01B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DAE2DE-8B8C-404A-89A7-C20EA3B8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DE45-ADF9-4E2C-BF90-0BCAC5359F1F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35E8D2-7720-4ED2-A6E2-88678EEE8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F2FAC4-E5FD-4C83-8184-9FF9FFA6A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E01A-49A4-4725-B5D5-F3F320E7B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78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41405-4D3C-433C-90CF-997CEE165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A28AC9-88E6-47CF-A306-6EAE54081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CCF6C9-2CAD-4DBC-8A38-BE7CE6F8F7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183AA6-908C-4093-B16C-7E62F5F97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DE45-ADF9-4E2C-BF90-0BCAC5359F1F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13191-A597-4B41-9A00-BB716DD54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C6DA76-25B3-475D-9C95-BAEB67A77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E01A-49A4-4725-B5D5-F3F320E7B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796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5BF85C-F96B-4637-A276-29C952C17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BE112F-A7BC-40B7-9358-C25E56E0C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ED78D-E655-49A2-9830-CB8A59CF42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4DE45-ADF9-4E2C-BF90-0BCAC5359F1F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E7D38-D650-4212-912F-A215B8B949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A735-D775-4F98-83CC-270E826C11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4E01A-49A4-4725-B5D5-F3F320E7B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634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viordache.name/EEGR2051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5F76A-4109-45FE-B2D4-596E8802BD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Pulses. Triggering.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0A3811-4611-4FEA-BFD2-64A72905A5BD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EEGR2051 Circuits and Measurements Lab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Fall 2020, LeTourneau University</a:t>
            </a:r>
          </a:p>
          <a:p>
            <a:r>
              <a:rPr lang="en-US" sz="1600" kern="1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See </a:t>
            </a:r>
            <a:r>
              <a:rPr lang="en-US" sz="1600" u="sng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https://mviordache.name/EEGR2051</a:t>
            </a:r>
            <a:r>
              <a:rPr lang="en-US" sz="1600" kern="1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for more information.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394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653E-A360-436F-8025-782CF140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16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Edge Triggering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AE06D0-A9EE-435E-939A-B64E83B49C4C}"/>
              </a:ext>
            </a:extLst>
          </p:cNvPr>
          <p:cNvSpPr txBox="1">
            <a:spLocks/>
          </p:cNvSpPr>
          <p:nvPr/>
        </p:nvSpPr>
        <p:spPr>
          <a:xfrm>
            <a:off x="742949" y="1134305"/>
            <a:ext cx="10706100" cy="5240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In edge triggering, the user must select the kind of edges used for triggering.</a:t>
            </a:r>
          </a:p>
          <a:p>
            <a:r>
              <a:rPr lang="en-US" sz="2600" dirty="0"/>
              <a:t>The options are:</a:t>
            </a:r>
          </a:p>
          <a:p>
            <a:pPr lvl="1"/>
            <a:r>
              <a:rPr lang="en-US" sz="2200" dirty="0"/>
              <a:t>Rising edges (</a:t>
            </a:r>
            <a:r>
              <a:rPr lang="en-US" sz="2200" i="1" dirty="0">
                <a:solidFill>
                  <a:srgbClr val="7030A0"/>
                </a:solidFill>
              </a:rPr>
              <a:t>positive slope</a:t>
            </a:r>
            <a:r>
              <a:rPr lang="en-US" sz="2200" dirty="0"/>
              <a:t>).</a:t>
            </a:r>
          </a:p>
          <a:p>
            <a:pPr lvl="1"/>
            <a:r>
              <a:rPr lang="en-US" sz="2200" dirty="0"/>
              <a:t>Falling edges (</a:t>
            </a:r>
            <a:r>
              <a:rPr lang="en-US" sz="2200" dirty="0">
                <a:solidFill>
                  <a:srgbClr val="7030A0"/>
                </a:solidFill>
              </a:rPr>
              <a:t>negative slope</a:t>
            </a:r>
            <a:r>
              <a:rPr lang="en-US" sz="2200" dirty="0"/>
              <a:t>)</a:t>
            </a:r>
          </a:p>
          <a:p>
            <a:pPr lvl="1"/>
            <a:r>
              <a:rPr lang="en-US" sz="2200" dirty="0"/>
              <a:t>Any edges (both rising and falling).</a:t>
            </a:r>
          </a:p>
          <a:p>
            <a:r>
              <a:rPr lang="en-US" sz="2600" dirty="0"/>
              <a:t>A trigger point is an instance in which the selected edge of the trigger signal intersects the trigger level.</a:t>
            </a:r>
          </a:p>
          <a:p>
            <a:r>
              <a:rPr lang="en-US" sz="2600" dirty="0"/>
              <a:t>For example, note the intersection points when triggering on rising edges: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1CAF31-EC68-48C4-B8FA-BB7C2CE60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1253" y="4651131"/>
            <a:ext cx="9907795" cy="1723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571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653E-A360-436F-8025-782CF140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16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Edge Triggering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AE06D0-A9EE-435E-939A-B64E83B49C4C}"/>
              </a:ext>
            </a:extLst>
          </p:cNvPr>
          <p:cNvSpPr txBox="1">
            <a:spLocks/>
          </p:cNvSpPr>
          <p:nvPr/>
        </p:nvSpPr>
        <p:spPr>
          <a:xfrm>
            <a:off x="742949" y="1134305"/>
            <a:ext cx="10706100" cy="879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By default, the oscilloscope centers horizontally the image so that the trigger point is in the center.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1CAF31-EC68-48C4-B8FA-BB7C2CE60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1253" y="2101457"/>
            <a:ext cx="9907795" cy="172329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038B76B-8B8B-4B4D-A81F-13F348C666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63" y="3824749"/>
            <a:ext cx="5301301" cy="2774679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7F64036-8B17-4EBE-A890-5AEA32597A41}"/>
              </a:ext>
            </a:extLst>
          </p:cNvPr>
          <p:cNvSpPr txBox="1">
            <a:spLocks/>
          </p:cNvSpPr>
          <p:nvPr/>
        </p:nvSpPr>
        <p:spPr>
          <a:xfrm>
            <a:off x="742949" y="4018084"/>
            <a:ext cx="4855830" cy="22244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If the trigger signal is displayed, the trigger point will be in the center:</a:t>
            </a:r>
          </a:p>
        </p:txBody>
      </p:sp>
    </p:spTree>
    <p:extLst>
      <p:ext uri="{BB962C8B-B14F-4D97-AF65-F5344CB8AC3E}">
        <p14:creationId xmlns:p14="http://schemas.microsoft.com/office/powerpoint/2010/main" val="531020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653E-A360-436F-8025-782CF140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16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Edge Triggering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AE06D0-A9EE-435E-939A-B64E83B49C4C}"/>
              </a:ext>
            </a:extLst>
          </p:cNvPr>
          <p:cNvSpPr txBox="1">
            <a:spLocks/>
          </p:cNvSpPr>
          <p:nvPr/>
        </p:nvSpPr>
        <p:spPr>
          <a:xfrm>
            <a:off x="742949" y="1134305"/>
            <a:ext cx="10706100" cy="879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Assuming now triggering on falling edges: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1CAF31-EC68-48C4-B8FA-BB7C2CE60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1253" y="2101457"/>
            <a:ext cx="9907795" cy="172329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038B76B-8B8B-4B4D-A81F-13F348C666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73263" y="3824749"/>
            <a:ext cx="5301301" cy="2774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00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653E-A360-436F-8025-782CF140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16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Edge Triggering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AE06D0-A9EE-435E-939A-B64E83B49C4C}"/>
              </a:ext>
            </a:extLst>
          </p:cNvPr>
          <p:cNvSpPr txBox="1">
            <a:spLocks/>
          </p:cNvSpPr>
          <p:nvPr/>
        </p:nvSpPr>
        <p:spPr>
          <a:xfrm>
            <a:off x="742949" y="1134305"/>
            <a:ext cx="10706100" cy="879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If both rising and falling edges are selected, the oscilloscope will trigger on either edge and both curves may be displayed at the same time.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1CAF31-EC68-48C4-B8FA-BB7C2CE60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1255" y="2101457"/>
            <a:ext cx="9907790" cy="172329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038B76B-8B8B-4B4D-A81F-13F348C666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73264" y="3824749"/>
            <a:ext cx="5301299" cy="2774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713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653E-A360-436F-8025-782CF140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16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Triggering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AE06D0-A9EE-435E-939A-B64E83B49C4C}"/>
              </a:ext>
            </a:extLst>
          </p:cNvPr>
          <p:cNvSpPr txBox="1">
            <a:spLocks/>
          </p:cNvSpPr>
          <p:nvPr/>
        </p:nvSpPr>
        <p:spPr>
          <a:xfrm>
            <a:off x="838201" y="1134306"/>
            <a:ext cx="10610848" cy="615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Trigger mode, source, and level are displayed in the upper right corner. </a:t>
            </a:r>
          </a:p>
        </p:txBody>
      </p:sp>
      <p:pic>
        <p:nvPicPr>
          <p:cNvPr id="7" name="Picture 6" descr="A picture containing indoor, monitor, small, oven&#10;&#10;Description automatically generated">
            <a:extLst>
              <a:ext uri="{FF2B5EF4-FFF2-40B4-BE49-F238E27FC236}">
                <a16:creationId xmlns:a16="http://schemas.microsoft.com/office/drawing/2014/main" id="{82544DCE-E994-44D5-A078-9A058AE421D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8200" y="2132282"/>
            <a:ext cx="4217377" cy="3591412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9369E7E-1C38-4BC7-95A4-EA41256DE224}"/>
              </a:ext>
            </a:extLst>
          </p:cNvPr>
          <p:cNvCxnSpPr/>
          <p:nvPr/>
        </p:nvCxnSpPr>
        <p:spPr>
          <a:xfrm flipH="1">
            <a:off x="1019908" y="1608992"/>
            <a:ext cx="949569" cy="10287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24DF5E4-FCCC-4D89-B09E-65FA5D862569}"/>
              </a:ext>
            </a:extLst>
          </p:cNvPr>
          <p:cNvCxnSpPr>
            <a:cxnSpLocks/>
          </p:cNvCxnSpPr>
          <p:nvPr/>
        </p:nvCxnSpPr>
        <p:spPr>
          <a:xfrm flipH="1">
            <a:off x="1266092" y="1520972"/>
            <a:ext cx="2004647" cy="117826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4117B50-FE06-44A7-9845-D41354BDAEAC}"/>
              </a:ext>
            </a:extLst>
          </p:cNvPr>
          <p:cNvCxnSpPr>
            <a:cxnSpLocks/>
          </p:cNvCxnSpPr>
          <p:nvPr/>
        </p:nvCxnSpPr>
        <p:spPr>
          <a:xfrm flipH="1">
            <a:off x="1796562" y="1520972"/>
            <a:ext cx="2907323" cy="120044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F65C863-0F15-4A37-8CFD-348D536CC11A}"/>
              </a:ext>
            </a:extLst>
          </p:cNvPr>
          <p:cNvSpPr txBox="1">
            <a:spLocks/>
          </p:cNvSpPr>
          <p:nvPr/>
        </p:nvSpPr>
        <p:spPr>
          <a:xfrm>
            <a:off x="5483468" y="1749670"/>
            <a:ext cx="6034455" cy="33629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The horizontal position of the trigger point can be adjusted with the horizontal position control. </a:t>
            </a:r>
          </a:p>
          <a:p>
            <a:r>
              <a:rPr lang="en-US" sz="2600" dirty="0"/>
              <a:t>Use the trigger menu to change the trigger mode and the trigger source.</a:t>
            </a:r>
          </a:p>
          <a:p>
            <a:r>
              <a:rPr lang="en-US" sz="2600" dirty="0"/>
              <a:t>The trigger level can be adjusted with the level control.</a:t>
            </a:r>
          </a:p>
          <a:p>
            <a:endParaRPr lang="en-US" sz="2600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5E5A44D-080F-4743-B110-FBBA480F01B5}"/>
              </a:ext>
            </a:extLst>
          </p:cNvPr>
          <p:cNvCxnSpPr>
            <a:cxnSpLocks/>
          </p:cNvCxnSpPr>
          <p:nvPr/>
        </p:nvCxnSpPr>
        <p:spPr>
          <a:xfrm flipH="1" flipV="1">
            <a:off x="4794739" y="2637693"/>
            <a:ext cx="867508" cy="6154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B15F511-CC8E-4E82-B05C-640C011A93D7}"/>
              </a:ext>
            </a:extLst>
          </p:cNvPr>
          <p:cNvCxnSpPr>
            <a:cxnSpLocks/>
          </p:cNvCxnSpPr>
          <p:nvPr/>
        </p:nvCxnSpPr>
        <p:spPr>
          <a:xfrm flipH="1">
            <a:off x="3112479" y="3314602"/>
            <a:ext cx="2549768" cy="2156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550086C-11B9-438F-9094-EF31FC62887A}"/>
              </a:ext>
            </a:extLst>
          </p:cNvPr>
          <p:cNvCxnSpPr>
            <a:cxnSpLocks/>
          </p:cNvCxnSpPr>
          <p:nvPr/>
        </p:nvCxnSpPr>
        <p:spPr>
          <a:xfrm flipH="1" flipV="1">
            <a:off x="3704495" y="3811610"/>
            <a:ext cx="2028090" cy="51420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4697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653E-A360-436F-8025-782CF140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49" y="365126"/>
            <a:ext cx="10610851" cy="68116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Example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AE06D0-A9EE-435E-939A-B64E83B49C4C}"/>
              </a:ext>
            </a:extLst>
          </p:cNvPr>
          <p:cNvSpPr txBox="1">
            <a:spLocks/>
          </p:cNvSpPr>
          <p:nvPr/>
        </p:nvSpPr>
        <p:spPr>
          <a:xfrm>
            <a:off x="742949" y="1134305"/>
            <a:ext cx="10706100" cy="2127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i="1" dirty="0">
                <a:solidFill>
                  <a:schemeClr val="accent2">
                    <a:lumMod val="75000"/>
                  </a:schemeClr>
                </a:solidFill>
              </a:rPr>
              <a:t>CH1 has 200 mV/div and CH2 has 1 V/div. Indicate the trigger settings if:</a:t>
            </a:r>
          </a:p>
          <a:p>
            <a:pPr marL="514350" indent="-514350">
              <a:buAutoNum type="alphaLcParenBoth"/>
            </a:pPr>
            <a:r>
              <a:rPr lang="en-US" sz="2600" i="1" dirty="0">
                <a:solidFill>
                  <a:schemeClr val="accent2">
                    <a:lumMod val="75000"/>
                  </a:schemeClr>
                </a:solidFill>
              </a:rPr>
              <a:t>CH1 is the trigger source.</a:t>
            </a:r>
          </a:p>
          <a:p>
            <a:pPr marL="514350" indent="-514350">
              <a:buAutoNum type="alphaLcParenBoth"/>
            </a:pPr>
            <a:r>
              <a:rPr lang="en-US" sz="2600" i="1" dirty="0">
                <a:solidFill>
                  <a:schemeClr val="accent2">
                    <a:lumMod val="75000"/>
                  </a:schemeClr>
                </a:solidFill>
              </a:rPr>
              <a:t>CH2 is the trigger source. </a:t>
            </a:r>
            <a:endParaRPr lang="en-US" sz="2600" i="1" dirty="0">
              <a:solidFill>
                <a:srgbClr val="00206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38B76B-8B8B-4B4D-A81F-13F348C666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30463" y="1700605"/>
            <a:ext cx="4918586" cy="2774678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1D7B343-DE2B-403D-A6F6-6E54B42503AF}"/>
              </a:ext>
            </a:extLst>
          </p:cNvPr>
          <p:cNvSpPr txBox="1">
            <a:spLocks/>
          </p:cNvSpPr>
          <p:nvPr/>
        </p:nvSpPr>
        <p:spPr>
          <a:xfrm>
            <a:off x="742949" y="2613160"/>
            <a:ext cx="5787514" cy="2127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i="1" dirty="0">
                <a:solidFill>
                  <a:srgbClr val="002060"/>
                </a:solidFill>
              </a:rPr>
              <a:t>Assuming the trigger point at the center, the oscilloscope triggers on </a:t>
            </a:r>
          </a:p>
          <a:p>
            <a:pPr lvl="1"/>
            <a:r>
              <a:rPr lang="en-US" i="1" dirty="0">
                <a:solidFill>
                  <a:srgbClr val="002060"/>
                </a:solidFill>
              </a:rPr>
              <a:t>Falling edges (negative slope) in case (a).</a:t>
            </a:r>
          </a:p>
          <a:p>
            <a:pPr lvl="1"/>
            <a:r>
              <a:rPr lang="en-US" i="1" dirty="0">
                <a:solidFill>
                  <a:srgbClr val="002060"/>
                </a:solidFill>
              </a:rPr>
              <a:t>Rising edges (positive slope) in case (b).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59A5E469-563F-4008-9C73-EEA113F8B4B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7425" y="4545623"/>
                <a:ext cx="10641623" cy="20573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600" i="1" dirty="0">
                    <a:solidFill>
                      <a:srgbClr val="002060"/>
                    </a:solidFill>
                  </a:rPr>
                  <a:t>In case (a), the trigger level could be anywhere between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−1 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𝑑𝑖𝑣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…+1 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𝑑𝑖𝑣</m:t>
                    </m:r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, that is, within the range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−200…200</m:t>
                    </m:r>
                  </m:oMath>
                </a14:m>
                <a:r>
                  <a:rPr lang="en-US" sz="2600" i="1" dirty="0">
                    <a:solidFill>
                      <a:srgbClr val="C00000"/>
                    </a:solidFill>
                  </a:rPr>
                  <a:t> mV</a:t>
                </a:r>
                <a:r>
                  <a:rPr lang="en-US" sz="26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i="1" dirty="0">
                    <a:solidFill>
                      <a:srgbClr val="002060"/>
                    </a:solidFill>
                  </a:rPr>
                  <a:t>In case (b), the trigger level is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=2.8 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𝑑𝑖𝑣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=2.8 </m:t>
                    </m:r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59A5E469-563F-4008-9C73-EEA113F8B4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425" y="4545623"/>
                <a:ext cx="10641623" cy="2057301"/>
              </a:xfrm>
              <a:prstGeom prst="rect">
                <a:avLst/>
              </a:prstGeom>
              <a:blipFill>
                <a:blip r:embed="rId4"/>
                <a:stretch>
                  <a:fillRect l="-859" t="-47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0509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653E-A360-436F-8025-782CF140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49" y="365126"/>
            <a:ext cx="10610851" cy="68116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78AE06D0-A9EE-435E-939A-B64E83B49C4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2949" y="1134304"/>
                <a:ext cx="10706100" cy="52752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600" i="1" dirty="0">
                    <a:solidFill>
                      <a:schemeClr val="accent2">
                        <a:lumMod val="75000"/>
                      </a:schemeClr>
                    </a:solidFill>
                  </a:rPr>
                  <a:t>The CH1 signal is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=3+5</m:t>
                    </m:r>
                    <m:func>
                      <m:funcPr>
                        <m:ctrlPr>
                          <a:rPr lang="en-US" sz="2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600" b="0" i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6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6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900</m:t>
                            </m:r>
                            <m:r>
                              <a:rPr lang="en-US" sz="26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en-US" sz="2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600" i="1" dirty="0">
                    <a:solidFill>
                      <a:schemeClr val="accent2">
                        <a:lumMod val="75000"/>
                      </a:schemeClr>
                    </a:solidFill>
                  </a:rPr>
                  <a:t> What is an appropriate trigger level when CH1 is in</a:t>
                </a:r>
              </a:p>
              <a:p>
                <a:pPr marL="514350" indent="-514350">
                  <a:buAutoNum type="alphaLcParenBoth"/>
                </a:pPr>
                <a:r>
                  <a:rPr lang="en-US" sz="2600" i="1" dirty="0">
                    <a:solidFill>
                      <a:schemeClr val="accent2">
                        <a:lumMod val="75000"/>
                      </a:schemeClr>
                    </a:solidFill>
                  </a:rPr>
                  <a:t>DC mode.</a:t>
                </a:r>
              </a:p>
              <a:p>
                <a:pPr marL="514350" indent="-514350">
                  <a:buAutoNum type="alphaLcParenBoth"/>
                </a:pPr>
                <a:r>
                  <a:rPr lang="en-US" sz="2600" i="1" dirty="0">
                    <a:solidFill>
                      <a:schemeClr val="accent2">
                        <a:lumMod val="75000"/>
                      </a:schemeClr>
                    </a:solidFill>
                  </a:rPr>
                  <a:t>AC mode. </a:t>
                </a:r>
                <a:endParaRPr lang="en-US" sz="2600" i="1" dirty="0">
                  <a:solidFill>
                    <a:srgbClr val="002060"/>
                  </a:solidFill>
                </a:endParaRPr>
              </a:p>
              <a:p>
                <a:r>
                  <a:rPr lang="en-US" sz="2600" i="1" dirty="0">
                    <a:solidFill>
                      <a:srgbClr val="002060"/>
                    </a:solidFill>
                  </a:rPr>
                  <a:t>To obtain a stable image, the trigger level must intersect the signal.</a:t>
                </a:r>
              </a:p>
              <a:p>
                <a:r>
                  <a:rPr lang="en-US" sz="2600" i="1" dirty="0">
                    <a:solidFill>
                      <a:srgbClr val="002060"/>
                    </a:solidFill>
                  </a:rPr>
                  <a:t>The range of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 is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3−5…3+5 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, that is,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−2…8 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. </a:t>
                </a:r>
              </a:p>
              <a:p>
                <a:r>
                  <a:rPr lang="en-US" sz="2600" i="1" dirty="0">
                    <a:solidFill>
                      <a:srgbClr val="0070C0"/>
                    </a:solidFill>
                  </a:rPr>
                  <a:t>At part (a), any value in the range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−2…8 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600" i="1" dirty="0">
                    <a:solidFill>
                      <a:srgbClr val="0070C0"/>
                    </a:solidFill>
                  </a:rPr>
                  <a:t> could be used</a:t>
                </a:r>
                <a:r>
                  <a:rPr lang="en-US" sz="2600" i="1" dirty="0">
                    <a:solidFill>
                      <a:srgbClr val="002060"/>
                    </a:solidFill>
                  </a:rPr>
                  <a:t>, such as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1 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i="1" dirty="0">
                    <a:solidFill>
                      <a:srgbClr val="002060"/>
                    </a:solidFill>
                  </a:rPr>
                  <a:t>In AC mode, the channel removes the DC component.</a:t>
                </a:r>
              </a:p>
              <a:p>
                <a:r>
                  <a:rPr lang="en-US" sz="2600" i="1" dirty="0">
                    <a:solidFill>
                      <a:srgbClr val="002060"/>
                    </a:solidFill>
                  </a:rPr>
                  <a:t>The AC component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)=5</m:t>
                    </m:r>
                    <m:func>
                      <m:func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6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900</m:t>
                            </m:r>
                            <m:r>
                              <a:rPr lang="en-US" sz="2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i="1" dirty="0">
                    <a:solidFill>
                      <a:srgbClr val="002060"/>
                    </a:solidFill>
                  </a:rPr>
                  <a:t>The range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 is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−5…5 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i="1" dirty="0">
                    <a:solidFill>
                      <a:srgbClr val="0070C0"/>
                    </a:solidFill>
                  </a:rPr>
                  <a:t>At part (b), any value in the range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−5…5 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600" i="1" dirty="0">
                    <a:solidFill>
                      <a:srgbClr val="0070C0"/>
                    </a:solidFill>
                  </a:rPr>
                  <a:t> could be used</a:t>
                </a:r>
                <a:r>
                  <a:rPr lang="en-US" sz="2600" i="1" dirty="0">
                    <a:solidFill>
                      <a:srgbClr val="002060"/>
                    </a:solidFill>
                  </a:rPr>
                  <a:t>, such as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0 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78AE06D0-A9EE-435E-939A-B64E83B49C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949" y="1134304"/>
                <a:ext cx="10706100" cy="5275287"/>
              </a:xfrm>
              <a:prstGeom prst="rect">
                <a:avLst/>
              </a:prstGeom>
              <a:blipFill>
                <a:blip r:embed="rId3"/>
                <a:stretch>
                  <a:fillRect l="-1082" t="-1734" b="-9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01179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AE06D0-A9EE-435E-939A-B64E83B49C4C}"/>
              </a:ext>
            </a:extLst>
          </p:cNvPr>
          <p:cNvSpPr txBox="1">
            <a:spLocks/>
          </p:cNvSpPr>
          <p:nvPr/>
        </p:nvSpPr>
        <p:spPr>
          <a:xfrm>
            <a:off x="742949" y="1134305"/>
            <a:ext cx="10706100" cy="5186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Suppose that the triangular part of the signal should be displayed.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A927751-19D2-44AB-99EA-0542EFAA17F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681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C00000"/>
                </a:solidFill>
              </a:rPr>
              <a:t>Triggering—The Holdoff Control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6641BD4-3F4A-4C69-90D5-6492BB3FD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7117" y="1740973"/>
            <a:ext cx="9961134" cy="1410391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1730815-B4B6-4237-B923-9521AF654175}"/>
              </a:ext>
            </a:extLst>
          </p:cNvPr>
          <p:cNvSpPr txBox="1">
            <a:spLocks/>
          </p:cNvSpPr>
          <p:nvPr/>
        </p:nvSpPr>
        <p:spPr>
          <a:xfrm>
            <a:off x="742948" y="3428999"/>
            <a:ext cx="7029451" cy="2644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The oscilloscope could trigger either at A or at B.</a:t>
            </a:r>
          </a:p>
          <a:p>
            <a:r>
              <a:rPr lang="en-US" sz="2600" dirty="0"/>
              <a:t>Two curves may be displayed at the same time:</a:t>
            </a:r>
          </a:p>
          <a:p>
            <a:pPr lvl="1"/>
            <a:r>
              <a:rPr lang="en-US" sz="2200" dirty="0"/>
              <a:t>One with A at the center.</a:t>
            </a:r>
          </a:p>
          <a:p>
            <a:pPr lvl="1"/>
            <a:r>
              <a:rPr lang="en-US" sz="2200" dirty="0"/>
              <a:t>One with B at the center.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0A0E24D-6422-43EA-A83F-1D3D98E78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88518" y="3174024"/>
            <a:ext cx="3660531" cy="3268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4237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AE06D0-A9EE-435E-939A-B64E83B49C4C}"/>
              </a:ext>
            </a:extLst>
          </p:cNvPr>
          <p:cNvSpPr txBox="1">
            <a:spLocks/>
          </p:cNvSpPr>
          <p:nvPr/>
        </p:nvSpPr>
        <p:spPr>
          <a:xfrm>
            <a:off x="742949" y="1134304"/>
            <a:ext cx="10801352" cy="349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The </a:t>
            </a:r>
            <a:r>
              <a:rPr lang="en-US" sz="2600" b="1" i="1" dirty="0">
                <a:solidFill>
                  <a:srgbClr val="0070C0"/>
                </a:solidFill>
              </a:rPr>
              <a:t>holdoff</a:t>
            </a:r>
            <a:r>
              <a:rPr lang="en-US" sz="2600" dirty="0"/>
              <a:t> is the amount of time the oscilloscope waits after a trigger before looking for another trigger point.</a:t>
            </a:r>
          </a:p>
          <a:p>
            <a:r>
              <a:rPr lang="en-US" sz="2600" dirty="0"/>
              <a:t>The holdoff control allows adjusting this amount of time.</a:t>
            </a:r>
          </a:p>
          <a:p>
            <a:r>
              <a:rPr lang="en-US" sz="2400" i="1" dirty="0">
                <a:solidFill>
                  <a:srgbClr val="002060"/>
                </a:solidFill>
              </a:rPr>
              <a:t>In the previous example, the holdoff control could obtain the desired image.</a:t>
            </a:r>
          </a:p>
          <a:p>
            <a:r>
              <a:rPr lang="en-US" sz="2400" i="1" dirty="0">
                <a:solidFill>
                  <a:srgbClr val="002060"/>
                </a:solidFill>
              </a:rPr>
              <a:t>Using the horizontal position control in addition to the holdoff, the rectangular part of the signal can also be displayed.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A927751-19D2-44AB-99EA-0542EFAA17F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681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C00000"/>
                </a:solidFill>
              </a:rPr>
              <a:t>Triggering—The Holdoff Control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3EDDD77-6B91-447C-9D29-DB2C5979EB46}"/>
              </a:ext>
            </a:extLst>
          </p:cNvPr>
          <p:cNvGrpSpPr/>
          <p:nvPr/>
        </p:nvGrpSpPr>
        <p:grpSpPr>
          <a:xfrm>
            <a:off x="3455377" y="3736731"/>
            <a:ext cx="7527469" cy="2911715"/>
            <a:chOff x="4739054" y="4156410"/>
            <a:chExt cx="6243792" cy="249203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9A9612B-3D52-41EA-B248-619D7EED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266604" y="4156410"/>
              <a:ext cx="2716242" cy="2492036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5D17547-ACB7-48D0-8596-5085645DD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739054" y="4156590"/>
              <a:ext cx="3061348" cy="24918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239971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A927751-19D2-44AB-99EA-0542EFAA17F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681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00B050"/>
                </a:solidFill>
              </a:rPr>
              <a:t>Holdoff Example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6641BD4-3F4A-4C69-90D5-6492BB3FD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81554" y="964054"/>
            <a:ext cx="9472246" cy="224015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C1730815-B4B6-4237-B923-9521AF65417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9720" y="3204211"/>
                <a:ext cx="10792560" cy="320538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600" i="1" dirty="0">
                    <a:solidFill>
                      <a:srgbClr val="002060"/>
                    </a:solidFill>
                  </a:rPr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 be the holdoff.</a:t>
                </a:r>
              </a:p>
              <a:p>
                <a:r>
                  <a:rPr lang="en-US" sz="2600" i="1" dirty="0">
                    <a:solidFill>
                      <a:srgbClr val="002060"/>
                    </a:solidFill>
                  </a:rPr>
                  <a:t>If the oscilloscope triggers at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:</a:t>
                </a:r>
              </a:p>
              <a:p>
                <a:pPr lvl="1"/>
                <a:r>
                  <a:rPr lang="en-US" i="1" dirty="0">
                    <a:solidFill>
                      <a:srgbClr val="002060"/>
                    </a:solidFill>
                  </a:rPr>
                  <a:t>the next trigger point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i="1" dirty="0">
                    <a:solidFill>
                      <a:srgbClr val="002060"/>
                    </a:solidFill>
                  </a:rPr>
                  <a:t>, not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i="1" dirty="0">
                    <a:solidFill>
                      <a:srgbClr val="002060"/>
                    </a:solidFill>
                  </a:rPr>
                  <a:t>, only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𝐴𝐵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002060"/>
                    </a:solidFill>
                  </a:rPr>
                  <a:t>.	</a:t>
                </a:r>
              </a:p>
              <a:p>
                <a:pPr lvl="1"/>
                <a:r>
                  <a:rPr lang="en-US" i="1" dirty="0">
                    <a:solidFill>
                      <a:srgbClr val="002060"/>
                    </a:solidFill>
                  </a:rPr>
                  <a:t>the next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i="1" dirty="0">
                    <a:solidFill>
                      <a:srgbClr val="002060"/>
                    </a:solidFill>
                  </a:rPr>
                  <a:t> is the next trigger point only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𝐴𝐴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i="1" dirty="0">
                    <a:solidFill>
                      <a:srgbClr val="002060"/>
                    </a:solidFill>
                  </a:rPr>
                  <a:t>If the oscilloscope triggers at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, the next trigger point is the next </a:t>
                </a:r>
                <a14:m>
                  <m:oMath xmlns:m="http://schemas.openxmlformats.org/officeDocument/2006/math">
                    <m:r>
                      <a:rPr lang="en-US" sz="2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 only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𝐵𝐴</m:t>
                        </m:r>
                      </m:sub>
                    </m:sSub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i="1" dirty="0">
                    <a:solidFill>
                      <a:srgbClr val="002060"/>
                    </a:solidFill>
                  </a:rPr>
                  <a:t>For a stable image, we could choose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 so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𝐴𝐵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𝐵𝐴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C1730815-B4B6-4237-B923-9521AF6541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720" y="3204211"/>
                <a:ext cx="10792560" cy="3205381"/>
              </a:xfrm>
              <a:prstGeom prst="rect">
                <a:avLst/>
              </a:prstGeom>
              <a:blipFill>
                <a:blip r:embed="rId4"/>
                <a:stretch>
                  <a:fillRect l="-904" t="-30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8376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653E-A360-436F-8025-782CF140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16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Rectangular Waveforms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A499F3-D779-4566-91EE-8419355358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903785"/>
                <a:ext cx="10515600" cy="2396271"/>
              </a:xfrm>
            </p:spPr>
            <p:txBody>
              <a:bodyPr>
                <a:normAutofit/>
              </a:bodyPr>
              <a:lstStyle/>
              <a:p>
                <a:r>
                  <a:rPr lang="en-US" sz="2600" dirty="0"/>
                  <a:t>The </a:t>
                </a:r>
                <a:r>
                  <a:rPr lang="en-US" sz="2600" b="1" i="1" dirty="0">
                    <a:solidFill>
                      <a:srgbClr val="0070C0"/>
                    </a:solidFill>
                  </a:rPr>
                  <a:t>duty cycle </a:t>
                </a:r>
                <a:r>
                  <a:rPr lang="en-US" sz="2600" dirty="0"/>
                  <a:t>of a periodic rectangular waveform is the ratio of the pulse width and the period: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𝑑𝑢𝑡𝑦</m:t>
                          </m:r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num>
                            <m:den>
                              <m: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den>
                          </m:f>
                        </m:e>
                      </m:borderBox>
                    </m:oMath>
                  </m:oMathPara>
                </a14:m>
                <a:endParaRPr lang="en-US" sz="2600" dirty="0"/>
              </a:p>
              <a:p>
                <a:r>
                  <a:rPr lang="en-US" sz="2600" dirty="0"/>
                  <a:t>A </a:t>
                </a:r>
                <a:r>
                  <a:rPr lang="en-US" sz="2600" b="1" i="1" dirty="0">
                    <a:solidFill>
                      <a:srgbClr val="0070C0"/>
                    </a:solidFill>
                  </a:rPr>
                  <a:t>square wave </a:t>
                </a:r>
                <a:r>
                  <a:rPr lang="en-US" sz="2600" dirty="0"/>
                  <a:t>is a rectangular wave with 50% duty cycle.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A499F3-D779-4566-91EE-8419355358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903785"/>
                <a:ext cx="10515600" cy="2396271"/>
              </a:xfrm>
              <a:blipFill>
                <a:blip r:embed="rId3"/>
                <a:stretch>
                  <a:fillRect l="-928" t="-38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8119B2F0-005B-47BB-98F5-3031D4529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237" y="1720126"/>
            <a:ext cx="9825525" cy="2060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846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653E-A360-436F-8025-782CF140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16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Pulses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499F3-D779-4566-91EE-841935535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9715"/>
            <a:ext cx="6422757" cy="4884495"/>
          </a:xfrm>
        </p:spPr>
        <p:txBody>
          <a:bodyPr>
            <a:normAutofit/>
          </a:bodyPr>
          <a:lstStyle/>
          <a:p>
            <a:r>
              <a:rPr lang="en-US" sz="2600" dirty="0"/>
              <a:t>Ideally, pulses have vertical edges.</a:t>
            </a:r>
          </a:p>
          <a:p>
            <a:r>
              <a:rPr lang="en-US" sz="2600" dirty="0"/>
              <a:t>In practice:</a:t>
            </a:r>
          </a:p>
          <a:p>
            <a:pPr lvl="1"/>
            <a:r>
              <a:rPr lang="en-US" dirty="0"/>
              <a:t>Edges are not vertical.</a:t>
            </a:r>
          </a:p>
          <a:p>
            <a:pPr lvl="1"/>
            <a:r>
              <a:rPr lang="en-US" dirty="0"/>
              <a:t>Pulses exhibit ringing or rounding.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19B2F0-005B-47BB-98F5-3031D4529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60957" y="898284"/>
            <a:ext cx="4092843" cy="1576751"/>
          </a:xfrm>
          <a:prstGeom prst="rect">
            <a:avLst/>
          </a:prstGeom>
        </p:spPr>
      </p:pic>
      <p:pic>
        <p:nvPicPr>
          <p:cNvPr id="6" name="Picture 5" descr="A close up of a lamp&#10;&#10;Description automatically generated">
            <a:extLst>
              <a:ext uri="{FF2B5EF4-FFF2-40B4-BE49-F238E27FC236}">
                <a16:creationId xmlns:a16="http://schemas.microsoft.com/office/drawing/2014/main" id="{105EE14C-0B2D-46B4-9C14-1A50AF72AF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2920" y="3362308"/>
            <a:ext cx="3407480" cy="295256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7CE8575-98E4-41CA-8143-B604890117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45838" y="3429000"/>
            <a:ext cx="3407480" cy="2935069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B00465D-A000-4ED8-9F48-93E9EB5C358D}"/>
              </a:ext>
            </a:extLst>
          </p:cNvPr>
          <p:cNvCxnSpPr>
            <a:cxnSpLocks/>
          </p:cNvCxnSpPr>
          <p:nvPr/>
        </p:nvCxnSpPr>
        <p:spPr>
          <a:xfrm>
            <a:off x="5882054" y="1459523"/>
            <a:ext cx="2417884" cy="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301261F-EC79-443F-9149-EC346DB62445}"/>
              </a:ext>
            </a:extLst>
          </p:cNvPr>
          <p:cNvCxnSpPr>
            <a:cxnSpLocks/>
          </p:cNvCxnSpPr>
          <p:nvPr/>
        </p:nvCxnSpPr>
        <p:spPr>
          <a:xfrm>
            <a:off x="5882054" y="2961543"/>
            <a:ext cx="2338754" cy="564172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6ED7A09-B6EB-49A8-A541-6D0C43341B72}"/>
              </a:ext>
            </a:extLst>
          </p:cNvPr>
          <p:cNvCxnSpPr>
            <a:cxnSpLocks/>
          </p:cNvCxnSpPr>
          <p:nvPr/>
        </p:nvCxnSpPr>
        <p:spPr>
          <a:xfrm flipH="1">
            <a:off x="3288324" y="2961543"/>
            <a:ext cx="369276" cy="564172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3948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653E-A360-436F-8025-782CF140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275783"/>
            <a:ext cx="10597662" cy="65620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Pulse Parameters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7CE8575-98E4-41CA-8143-B604890117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868097"/>
            <a:ext cx="10234246" cy="5847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936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653E-A360-436F-8025-782CF140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16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Pulse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499F3-D779-4566-91EE-841935535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4547"/>
            <a:ext cx="10515600" cy="50955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/>
              <a:t>Note that:</a:t>
            </a:r>
          </a:p>
          <a:p>
            <a:r>
              <a:rPr lang="en-US" sz="2600" i="1" dirty="0">
                <a:solidFill>
                  <a:srgbClr val="0070C0"/>
                </a:solidFill>
              </a:rPr>
              <a:t>Amplitude</a:t>
            </a:r>
            <a:r>
              <a:rPr lang="en-US" sz="2600" dirty="0"/>
              <a:t> is measured between the baseline and the level at which the signal settles (before the droop).</a:t>
            </a:r>
            <a:endParaRPr lang="en-US" sz="2600" i="1" dirty="0">
              <a:solidFill>
                <a:srgbClr val="0070C0"/>
              </a:solidFill>
            </a:endParaRPr>
          </a:p>
          <a:p>
            <a:r>
              <a:rPr lang="en-US" sz="2600" i="1" dirty="0">
                <a:solidFill>
                  <a:srgbClr val="0070C0"/>
                </a:solidFill>
              </a:rPr>
              <a:t>Pulse width </a:t>
            </a:r>
            <a:r>
              <a:rPr lang="en-US" sz="2600" dirty="0"/>
              <a:t>is measured between the 50% points of the rising and falling edges.</a:t>
            </a:r>
          </a:p>
          <a:p>
            <a:r>
              <a:rPr lang="en-US" sz="2600" i="1" dirty="0">
                <a:solidFill>
                  <a:srgbClr val="0070C0"/>
                </a:solidFill>
              </a:rPr>
              <a:t>Rise time </a:t>
            </a:r>
            <a:r>
              <a:rPr lang="en-US" sz="2600" dirty="0"/>
              <a:t>and </a:t>
            </a:r>
            <a:r>
              <a:rPr lang="en-US" sz="2600" i="1" dirty="0">
                <a:solidFill>
                  <a:srgbClr val="0070C0"/>
                </a:solidFill>
              </a:rPr>
              <a:t>fall time </a:t>
            </a:r>
            <a:r>
              <a:rPr lang="en-US" sz="2600" dirty="0"/>
              <a:t>are measured between the 10% and 90% levels of the signal.</a:t>
            </a:r>
          </a:p>
        </p:txBody>
      </p:sp>
    </p:spTree>
    <p:extLst>
      <p:ext uri="{BB962C8B-B14F-4D97-AF65-F5344CB8AC3E}">
        <p14:creationId xmlns:p14="http://schemas.microsoft.com/office/powerpoint/2010/main" val="4176341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653E-A360-436F-8025-782CF140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927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Waveform Generators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A499F3-D779-4566-91EE-8419355358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1" y="1011115"/>
                <a:ext cx="9563100" cy="5288942"/>
              </a:xfrm>
            </p:spPr>
            <p:txBody>
              <a:bodyPr>
                <a:normAutofit/>
              </a:bodyPr>
              <a:lstStyle/>
              <a:p>
                <a:r>
                  <a:rPr lang="en-US" sz="2600" dirty="0"/>
                  <a:t>Waveform generators have an </a:t>
                </a:r>
                <a:r>
                  <a:rPr lang="en-US" sz="2600" b="1" i="1" dirty="0">
                    <a:solidFill>
                      <a:srgbClr val="0070C0"/>
                    </a:solidFill>
                  </a:rPr>
                  <a:t>internal resistance</a:t>
                </a:r>
                <a:r>
                  <a:rPr lang="en-US" sz="2600" i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</m:oMath>
                </a14:m>
                <a:r>
                  <a:rPr lang="en-US" sz="2600" dirty="0"/>
                  <a:t>. </a:t>
                </a:r>
              </a:p>
              <a:p>
                <a:pPr lvl="1"/>
                <a:r>
                  <a:rPr lang="en-US" sz="2200" dirty="0"/>
                  <a:t>Therefore, the output voltage depends on the load connected to the source.</a:t>
                </a:r>
              </a:p>
              <a:p>
                <a:pPr lvl="1"/>
                <a:r>
                  <a:rPr lang="en-US" sz="2200" dirty="0"/>
                  <a:t>The internal resistance could be seen as the resistance of the </a:t>
                </a:r>
                <a:r>
                  <a:rPr lang="en-US" sz="2200" i="1" dirty="0"/>
                  <a:t>Thevenin equivalent </a:t>
                </a:r>
                <a:r>
                  <a:rPr lang="en-US" sz="2200" dirty="0"/>
                  <a:t>of the generator. </a:t>
                </a:r>
              </a:p>
              <a:p>
                <a:pPr marL="0" indent="0">
                  <a:buNone/>
                </a:pPr>
                <a:r>
                  <a:rPr lang="en-US" sz="2600" i="1" dirty="0">
                    <a:solidFill>
                      <a:srgbClr val="7030A0"/>
                    </a:solidFill>
                  </a:rPr>
                  <a:t>Example: A waveform generator was programmed to output </a:t>
                </a:r>
                <a14:m>
                  <m:oMath xmlns:m="http://schemas.openxmlformats.org/officeDocument/2006/math">
                    <m:r>
                      <a:rPr lang="en-US" sz="26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V on a </a:t>
                </a:r>
                <a14:m>
                  <m:oMath xmlns:m="http://schemas.openxmlformats.org/officeDocument/2006/math">
                    <m:r>
                      <a:rPr lang="en-US" sz="26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150 </m:t>
                    </m:r>
                    <m:r>
                      <m:rPr>
                        <m:sty m:val="p"/>
                      </m:rPr>
                      <a:rPr lang="en-US" sz="2600" i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 load. Assuming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50 </m:t>
                    </m:r>
                    <m:r>
                      <m:rPr>
                        <m:sty m:val="p"/>
                      </m:rPr>
                      <a:rPr lang="en-US" sz="2600" i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, find the voltage of the waveform generator when used with a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100 </m:t>
                    </m:r>
                    <m:r>
                      <m:rPr>
                        <m:sty m:val="p"/>
                      </m:rPr>
                      <a:rPr lang="en-US" sz="26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 load.</a:t>
                </a:r>
              </a:p>
              <a:p>
                <a:r>
                  <a:rPr lang="en-US" sz="2600" i="1" dirty="0">
                    <a:solidFill>
                      <a:srgbClr val="002060"/>
                    </a:solidFill>
                  </a:rPr>
                  <a:t>By voltage division:</a:t>
                </a:r>
              </a:p>
              <a:p>
                <a:pPr marL="685800" indent="0">
                  <a:buNone/>
                </a:pPr>
                <a14:m>
                  <m:oMath xmlns:m="http://schemas.openxmlformats.org/officeDocument/2006/math">
                    <m:r>
                      <a:rPr lang="en-US" sz="26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𝑇𝐻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150</m:t>
                        </m:r>
                      </m:num>
                      <m:den>
                        <m:sSub>
                          <m:sSubPr>
                            <m:ctrlP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+150</m:t>
                        </m:r>
                      </m:den>
                    </m:f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⇒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𝑇𝐻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=12 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i="1" dirty="0">
                    <a:solidFill>
                      <a:srgbClr val="002060"/>
                    </a:solidFill>
                  </a:rPr>
                  <a:t>With a load of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100 </m:t>
                    </m:r>
                    <m:r>
                      <m:rPr>
                        <m:sty m:val="p"/>
                      </m:rPr>
                      <a:rPr lang="en-US" sz="26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endParaRPr lang="en-US" sz="2600" i="1" dirty="0">
                  <a:solidFill>
                    <a:srgbClr val="002060"/>
                  </a:solidFill>
                </a:endParaRPr>
              </a:p>
              <a:p>
                <a:pPr marL="68580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𝑇𝐻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sSub>
                          <m:sSubPr>
                            <m:ctrlP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+100</m:t>
                        </m:r>
                      </m:den>
                    </m:f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⇒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=8 </m:t>
                    </m:r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A499F3-D779-4566-91EE-8419355358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011115"/>
                <a:ext cx="9563100" cy="5288942"/>
              </a:xfrm>
              <a:blipFill>
                <a:blip r:embed="rId3"/>
                <a:stretch>
                  <a:fillRect l="-1148" t="-1730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B1115188-A799-410A-B496-B82A3E509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79694" y="5147195"/>
            <a:ext cx="4686301" cy="134567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5B6953B-8610-4D18-9C5B-4EFB51EA1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79692" y="3569677"/>
            <a:ext cx="4686303" cy="1345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73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653E-A360-436F-8025-782CF140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16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Triggering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A499F3-D779-4566-91EE-8419355358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04547"/>
                <a:ext cx="10706100" cy="571499"/>
              </a:xfrm>
            </p:spPr>
            <p:txBody>
              <a:bodyPr>
                <a:normAutofit/>
              </a:bodyPr>
              <a:lstStyle/>
              <a:p>
                <a:r>
                  <a:rPr lang="en-US" sz="2600" dirty="0"/>
                  <a:t>Suppose that an oscilloscope should display the following signal of period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sz="26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A499F3-D779-4566-91EE-8419355358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04547"/>
                <a:ext cx="10706100" cy="571499"/>
              </a:xfrm>
              <a:blipFill>
                <a:blip r:embed="rId3"/>
                <a:stretch>
                  <a:fillRect l="-911" t="-17204" b="-6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BC930643-B51C-4D5D-8098-38C62FF4DA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092" y="1936769"/>
            <a:ext cx="7541816" cy="149223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78AE06D0-A9EE-435E-939A-B64E83B49C4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2950" y="3589723"/>
                <a:ext cx="10706100" cy="8767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600" dirty="0"/>
                  <a:t>Suppose that the oscilloscope refreshes the screen periodically, once for every time interval of length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/4</m:t>
                    </m:r>
                  </m:oMath>
                </a14:m>
                <a:r>
                  <a:rPr lang="en-US" sz="2600" dirty="0"/>
                  <a:t>.</a:t>
                </a: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78AE06D0-A9EE-435E-939A-B64E83B49C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950" y="3589723"/>
                <a:ext cx="10706100" cy="876769"/>
              </a:xfrm>
              <a:prstGeom prst="rect">
                <a:avLst/>
              </a:prstGeom>
              <a:blipFill>
                <a:blip r:embed="rId5"/>
                <a:stretch>
                  <a:fillRect l="-911" t="-10417" b="-9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AFFDC2B3-15D3-4429-9B90-0B5FB4594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20342" y="4496561"/>
            <a:ext cx="7541815" cy="1492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24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653E-A360-436F-8025-782CF140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16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Triggering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78AE06D0-A9EE-435E-939A-B64E83B49C4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2949" y="2877548"/>
                <a:ext cx="10706100" cy="84159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600" dirty="0"/>
                  <a:t>Suppose that the oscilloscope displays each </a:t>
                </a:r>
                <a14:m>
                  <m:oMath xmlns:m="http://schemas.openxmlformats.org/officeDocument/2006/math">
                    <m:r>
                      <a:rPr lang="en-US" sz="26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600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600" i="1" dirty="0" smtClean="0">
                        <a:latin typeface="Cambria Math" panose="02040503050406030204" pitchFamily="18" charset="0"/>
                      </a:rPr>
                      <m:t>/4</m:t>
                    </m:r>
                  </m:oMath>
                </a14:m>
                <a:r>
                  <a:rPr lang="en-US" sz="2600" dirty="0"/>
                  <a:t> segment as it is, from the left end of the screen to its right end.</a:t>
                </a: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78AE06D0-A9EE-435E-939A-B64E83B49C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949" y="2877548"/>
                <a:ext cx="10706100" cy="841598"/>
              </a:xfrm>
              <a:prstGeom prst="rect">
                <a:avLst/>
              </a:prstGeom>
              <a:blipFill>
                <a:blip r:embed="rId3"/>
                <a:stretch>
                  <a:fillRect l="-911" t="-10870" b="-15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AFFDC2B3-15D3-4429-9B90-0B5FB4594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25092" y="1269784"/>
            <a:ext cx="7541815" cy="1492231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D9C9D79-7996-4297-817E-C7E715E0B089}"/>
              </a:ext>
            </a:extLst>
          </p:cNvPr>
          <p:cNvSpPr txBox="1">
            <a:spLocks/>
          </p:cNvSpPr>
          <p:nvPr/>
        </p:nvSpPr>
        <p:spPr>
          <a:xfrm>
            <a:off x="742949" y="5468814"/>
            <a:ext cx="10706100" cy="1158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The screen will appear to display several overlapping signals, though only one signal is actually present at the input!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4811E3B-3259-4A9C-96F5-2113D45A89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01962" y="3336641"/>
            <a:ext cx="2964945" cy="204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163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653E-A360-436F-8025-782CF140A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16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Triggering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AE06D0-A9EE-435E-939A-B64E83B49C4C}"/>
              </a:ext>
            </a:extLst>
          </p:cNvPr>
          <p:cNvSpPr txBox="1">
            <a:spLocks/>
          </p:cNvSpPr>
          <p:nvPr/>
        </p:nvSpPr>
        <p:spPr>
          <a:xfrm>
            <a:off x="742949" y="1134305"/>
            <a:ext cx="10706100" cy="5240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To obtain the correct image, the oscilloscope should refresh the screen by starting always with the same point of the signal.</a:t>
            </a:r>
          </a:p>
          <a:p>
            <a:r>
              <a:rPr lang="en-US" sz="2600" dirty="0"/>
              <a:t>This can be achieved by means of </a:t>
            </a:r>
            <a:r>
              <a:rPr lang="en-US" sz="2600" b="1" i="1" dirty="0">
                <a:solidFill>
                  <a:srgbClr val="0070C0"/>
                </a:solidFill>
              </a:rPr>
              <a:t>triggering</a:t>
            </a:r>
            <a:r>
              <a:rPr lang="en-US" sz="2600" dirty="0"/>
              <a:t>.</a:t>
            </a:r>
          </a:p>
          <a:p>
            <a:r>
              <a:rPr lang="en-US" sz="2600" dirty="0"/>
              <a:t>The oscilloscope uses a </a:t>
            </a:r>
            <a:r>
              <a:rPr lang="en-US" sz="2600" b="1" i="1" dirty="0">
                <a:solidFill>
                  <a:srgbClr val="0070C0"/>
                </a:solidFill>
              </a:rPr>
              <a:t>trigger signal</a:t>
            </a:r>
            <a:r>
              <a:rPr lang="en-US" sz="2600" b="1" dirty="0"/>
              <a:t> </a:t>
            </a:r>
            <a:r>
              <a:rPr lang="en-US" sz="2600" dirty="0"/>
              <a:t>in order to display signals consistently on the screen.</a:t>
            </a:r>
          </a:p>
          <a:p>
            <a:r>
              <a:rPr lang="en-US" sz="2600" dirty="0"/>
              <a:t>The trigger signal may be:</a:t>
            </a:r>
          </a:p>
          <a:p>
            <a:pPr lvl="1"/>
            <a:r>
              <a:rPr lang="en-US" dirty="0"/>
              <a:t>One of the signals that is to be displayed (such as the signal of channel 1 or 2).</a:t>
            </a:r>
          </a:p>
          <a:p>
            <a:pPr lvl="1"/>
            <a:r>
              <a:rPr lang="en-US" dirty="0"/>
              <a:t>Some other external signal that is synchronous with the signals to be displayed.</a:t>
            </a:r>
          </a:p>
          <a:p>
            <a:r>
              <a:rPr lang="en-US" sz="2600" b="1" i="1" dirty="0">
                <a:solidFill>
                  <a:srgbClr val="0070C0"/>
                </a:solidFill>
              </a:rPr>
              <a:t>Edge triggering </a:t>
            </a:r>
            <a:r>
              <a:rPr lang="en-US" sz="2600" dirty="0"/>
              <a:t>is one of the most common triggering methods.</a:t>
            </a:r>
          </a:p>
          <a:p>
            <a:r>
              <a:rPr lang="en-US" sz="2600" dirty="0"/>
              <a:t>In edge triggering, the oscilloscope uses an internal DC voltage, called </a:t>
            </a:r>
            <a:r>
              <a:rPr lang="en-US" sz="2600" b="1" i="1" dirty="0">
                <a:solidFill>
                  <a:srgbClr val="0070C0"/>
                </a:solidFill>
              </a:rPr>
              <a:t>trigger level</a:t>
            </a:r>
            <a:r>
              <a:rPr lang="en-US" sz="2600" dirty="0"/>
              <a:t>, and monitors the instances in which the trigger signal intersects the trigger level.</a:t>
            </a:r>
          </a:p>
        </p:txBody>
      </p:sp>
    </p:spTree>
    <p:extLst>
      <p:ext uri="{BB962C8B-B14F-4D97-AF65-F5344CB8AC3E}">
        <p14:creationId xmlns:p14="http://schemas.microsoft.com/office/powerpoint/2010/main" val="3315464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1838</TotalTime>
  <Words>1247</Words>
  <Application>Microsoft Office PowerPoint</Application>
  <PresentationFormat>Widescreen</PresentationFormat>
  <Paragraphs>134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Times New Roman</vt:lpstr>
      <vt:lpstr>Office Theme</vt:lpstr>
      <vt:lpstr>Pulses. Triggering.</vt:lpstr>
      <vt:lpstr>Rectangular Waveforms</vt:lpstr>
      <vt:lpstr>Pulses</vt:lpstr>
      <vt:lpstr>Pulse Parameters</vt:lpstr>
      <vt:lpstr>Pulse Parameters</vt:lpstr>
      <vt:lpstr>Waveform Generators</vt:lpstr>
      <vt:lpstr>Triggering</vt:lpstr>
      <vt:lpstr>Triggering</vt:lpstr>
      <vt:lpstr>Triggering</vt:lpstr>
      <vt:lpstr>Edge Triggering</vt:lpstr>
      <vt:lpstr>Edge Triggering</vt:lpstr>
      <vt:lpstr>Edge Triggering</vt:lpstr>
      <vt:lpstr>Edge Triggering</vt:lpstr>
      <vt:lpstr>Triggering</vt:lpstr>
      <vt:lpstr>Example</vt:lpstr>
      <vt:lpstr>Example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Pulses. Triggering.</dc:title>
  <dc:creator>Iordache, Marian</dc:creator>
  <cp:lastModifiedBy>Iordache, Marian</cp:lastModifiedBy>
  <cp:revision>85</cp:revision>
  <dcterms:created xsi:type="dcterms:W3CDTF">2020-10-01T22:06:39Z</dcterms:created>
  <dcterms:modified xsi:type="dcterms:W3CDTF">2021-07-29T01:37:33Z</dcterms:modified>
</cp:coreProperties>
</file>