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8" r:id="rId13"/>
    <p:sldId id="269" r:id="rId14"/>
    <p:sldId id="267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19E3-5963-43D4-8B86-337B63D41FBA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0072C-EF0F-4FC7-B842-F96C6F9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0072C-EF0F-4FC7-B842-F96C6F94F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26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opampsta.fig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8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/opampst2b.fig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38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inverting.fig</a:t>
            </a:r>
            <a:r>
              <a:rPr lang="en-US" dirty="0"/>
              <a:t> and </a:t>
            </a:r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opampstb.fig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follower.fig</a:t>
            </a:r>
            <a:r>
              <a:rPr lang="en-US" dirty="0"/>
              <a:t> and </a:t>
            </a:r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opampstc.fig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01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comp.fig</a:t>
            </a:r>
            <a:r>
              <a:rPr lang="en-US" dirty="0"/>
              <a:t> and </a:t>
            </a:r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opampstc.fig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3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dsine.fig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0072C-EF0F-4FC7-B842-F96C6F94F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adc2.fig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0072C-EF0F-4FC7-B842-F96C6F94F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adc.fig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0072C-EF0F-4FC7-B842-F96C6F94F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presm</a:t>
            </a:r>
            <a:r>
              <a:rPr lang="en-US" dirty="0"/>
              <a:t>/opamp3.fig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82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presm</a:t>
            </a:r>
            <a:r>
              <a:rPr lang="en-US" dirty="0"/>
              <a:t>/opamp3.fig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/opamp2.fig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/opamp4.fig and opamp5.fig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8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/opampst2.fig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D4B26-2BA0-4037-A464-251332A164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0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33AB-BB0B-4478-B0B2-D04BE8497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4690CE-5413-406B-83F7-E8ABDA4BB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23202-D5CE-4493-B62F-52A4187D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BFE0F-DDA1-4156-8B6D-5E73EE0D1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1EDE5-841A-46FF-9477-F696FE1E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1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1291-96B4-4A70-AAFC-975EA5BD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77D92-7D7C-43DB-8E59-45E45AE93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5CBA6-C8C8-4B8E-A3C7-7E48F6799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C2C39-D968-4D6A-B178-6FD366BA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E967A-0CFB-4D3F-BDDE-2E917F11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E3C1F-1366-416F-B764-C61D8C5F4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48A64-1672-4A26-A432-8C83D8C96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6B42-99A3-487E-89B7-C29E484D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BEFA-0AB0-403E-B948-CA4EC429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367C-EFD3-4362-8F5D-0DF9A796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5170-E8AA-4BEC-B876-42CFE853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4177-BCE9-4CE8-A108-F73E7D781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26ADA-FCAF-4655-9257-4BE42D813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400CD-05CA-4A37-90DC-DDCAE044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D3DA1-24AF-4466-A79C-7E2A2F40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9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501A1-1207-4B33-B7F5-3216745D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9C79F3-CC4A-4AA2-9C20-D9BD4EE2D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2BFE1-A79C-43CD-92FE-D351C047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9028D-A9A7-4AAA-B84D-26B93C06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BE99-28C1-44D8-9407-B6C14343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1381-6909-4AD8-A114-2D88B8286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49378-E982-4814-A710-49565983E4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D164A-2D3B-4100-947E-72E0E161D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E9EAC-D521-4455-B625-565A4657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84F20-85BD-4553-8E8D-AE9E72D4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CEF69-7F80-449A-8790-60CD43CDC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BE91-0914-40AA-8500-A12CA07F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5850-0B9B-4C35-8279-DB70AF71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8FC5E-86C4-43D9-8117-32532B0B0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87BE9-E9F5-4A74-9FBE-5725728B3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D1B08-32B6-4D09-817C-050CB77AF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472448-D7FD-4CEB-9C77-B21510BA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1D9E0-B3C2-4A95-A98E-84C24045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4B9E9-215F-4370-93BA-54F3435A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C44F-DC35-42C3-9E72-8B90BD54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FAEE4-897C-4E5C-A6CB-7611178A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D5963-73E3-4707-96EF-AD8031E9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FACFE-B634-472D-A2E9-192E4C00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A4EE8-E595-4F34-A277-641FF3D5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2C229-0FF9-4C23-B466-9BAC735E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CEA2A-5D72-4BB2-B007-E8F63EB1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C41BE-8973-457C-A770-0DCC935E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90648-BDBB-4EDE-825C-E36ED5A82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899D5-1C41-4B3C-8375-CB82494B7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10D29-DAA5-4720-A986-F1603DEA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25AC2-0D4A-4909-A2BD-872D95F5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99F50-5A60-484C-896A-38266BC5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7663-78CF-4612-BDF0-057929F7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A081A-7E7A-4B37-9D29-CCF8430D6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14A8B-157F-4C8E-9A18-E4D98DD17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4DEAF-B1EF-4D16-B116-16B925D1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DE52E-ACAE-42E9-A05C-6E369D59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36DD6-10FE-4BE0-9253-7EEB9FE1D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6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373FF-409D-41DC-8BCD-8708BFBF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79E1D-3240-41C7-B5BC-B04F0D1DF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C149C-A987-432A-9ABE-1B4BD834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EFC4E-AE28-4624-AB53-B758375A3D17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D06F-BDC9-4702-8131-2C67C65D3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C7F3-C04E-4367-9FB8-916B8721A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5CBF-22D8-4060-A90B-688832EF1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viordache.name/EEGR205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.com/en-us/support/model.pcie-632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44AE-94FE-4AAB-B39C-8524B1C14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Acquisition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7CE79-8CAB-478A-A401-DBC3CD6700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Analog to Digital Converters, Digital to Analog Converters, Operational Amplifiers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9E3F49-5FB9-4AB7-974D-24DDDDAEE9A6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EEGR2051 Circuits and Measurements Lab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Fall 2020, LeTourneau University</a:t>
            </a:r>
          </a:p>
          <a:p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See </a:t>
            </a:r>
            <a:r>
              <a:rPr lang="en-US" sz="1600" u="sng" kern="1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https://mviordache.name/EEGR2051</a:t>
            </a:r>
            <a:r>
              <a:rPr lang="en-US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more information.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0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Analog to Digital Converters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Digital to Analog Converters convert integer numbers to voltages.</a:t>
                </a:r>
              </a:p>
              <a:p>
                <a:r>
                  <a:rPr lang="en-US" sz="2600" dirty="0"/>
                  <a:t>Analog to Digital Converters (ADCs) perform the converse operation, as they convert voltages to integer numbers. </a:t>
                </a:r>
              </a:p>
              <a:p>
                <a:r>
                  <a:rPr lang="en-US" sz="2600" dirty="0"/>
                  <a:t>If an ADC outputs the number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, the input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600" dirty="0"/>
                  <a:t> satisfies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𝐿𝑂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𝑠𝑡𝑒𝑝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low reference voltage</a:t>
                </a:r>
                <a:r>
                  <a:rPr lang="en-US" dirty="0"/>
                  <a:t>; 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𝑠𝑡𝑒𝑝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i="1" dirty="0">
                    <a:solidFill>
                      <a:srgbClr val="C00000"/>
                    </a:solidFill>
                  </a:rPr>
                  <a:t>voltage resolution </a:t>
                </a:r>
                <a:r>
                  <a:rPr lang="en-US" dirty="0"/>
                  <a:t>of the converter, also known as </a:t>
                </a:r>
                <a:r>
                  <a:rPr lang="en-US" i="1" dirty="0">
                    <a:solidFill>
                      <a:srgbClr val="C00000"/>
                    </a:solidFill>
                  </a:rPr>
                  <a:t>LSB</a:t>
                </a:r>
                <a:r>
                  <a:rPr lang="en-US" dirty="0"/>
                  <a:t>.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</m:oMath>
                </a14:m>
                <a:r>
                  <a:rPr lang="en-US" sz="2200" dirty="0"/>
                  <a:t> is the </a:t>
                </a:r>
                <a:r>
                  <a:rPr lang="en-US" sz="2200" i="1" dirty="0"/>
                  <a:t>high reference voltage</a:t>
                </a:r>
                <a:r>
                  <a:rPr lang="en-US" sz="2200" dirty="0"/>
                  <a:t> and the DAC works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 bit numbers, that is,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 is the </a:t>
                </a:r>
                <a:r>
                  <a:rPr lang="en-US" sz="2200" i="1" dirty="0"/>
                  <a:t>bit resolution</a:t>
                </a:r>
                <a:r>
                  <a:rPr lang="en-US" sz="2200" dirty="0"/>
                  <a:t> of the DAC, then: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𝐻𝐼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𝐿𝑂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borderBox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  <a:blipFill>
                <a:blip r:embed="rId2"/>
                <a:stretch>
                  <a:fillRect l="-928"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50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08208C-79AB-4253-8F16-F96B58F7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t="17553" r="16979" b="3547"/>
          <a:stretch/>
        </p:blipFill>
        <p:spPr>
          <a:xfrm>
            <a:off x="6096000" y="999076"/>
            <a:ext cx="5008685" cy="5573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Analog to Digital Converters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3"/>
                <a:ext cx="5257800" cy="487973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The range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0…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As the graph shows,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dirty="0"/>
                  <a:t>predicts the input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600" dirty="0"/>
                  <a:t> with an uncertainty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/2 </m:t>
                    </m:r>
                  </m:oMath>
                </a14:m>
                <a:r>
                  <a:rPr lang="en-US" sz="2600" dirty="0"/>
                  <a:t>is the ideal uncertainty. </a:t>
                </a:r>
              </a:p>
              <a:p>
                <a:r>
                  <a:rPr lang="en-US" sz="2600" dirty="0"/>
                  <a:t>A practical ADC  has sources of error that make the uncertainty larger.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3"/>
                <a:ext cx="5257800" cy="4879730"/>
              </a:xfrm>
              <a:blipFill>
                <a:blip r:embed="rId4"/>
                <a:stretch>
                  <a:fillRect l="-1856" t="-1875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265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5369170" cy="52665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The ADC shown in the figure outputs the following base-2 numbers: 000, 001, 010, 011, 100, 101, 110, and 111.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has 3 digits in base 2, so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=3.</m:t>
                    </m:r>
                  </m:oMath>
                </a14:m>
                <a:endParaRPr lang="en-US" sz="2600" i="1" dirty="0">
                  <a:solidFill>
                    <a:srgbClr val="002060"/>
                  </a:solidFill>
                </a:endParaRP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line representing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goes through the origin,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graph indicates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𝐿𝑂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we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=16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5369170" cy="5266593"/>
              </a:xfrm>
              <a:blipFill>
                <a:blip r:embed="rId3"/>
                <a:stretch>
                  <a:fillRect l="-2045" t="-1736" r="-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dc">
            <a:extLst>
              <a:ext uri="{FF2B5EF4-FFF2-40B4-BE49-F238E27FC236}">
                <a16:creationId xmlns:a16="http://schemas.microsoft.com/office/drawing/2014/main" id="{A8E8876F-65B0-4938-8742-170398D831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78" y="1151792"/>
            <a:ext cx="5712069" cy="4958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76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51792"/>
                <a:ext cx="10515599" cy="52665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1) 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-bit ADC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?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𝐿𝑂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=39.06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𝑠𝑡𝑒𝑝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=781.25±19.53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b="0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2) Repeat the previous example assuming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-bit ADC.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𝐿𝑂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=39.06 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𝑠𝑡𝑒𝑝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=48.83±1.22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b="0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sz="2600" b="0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600" i="1" dirty="0"/>
                  <a:t>Ideally, uncertainty decreases exponentially with the number of bits.</a:t>
                </a:r>
                <a:endParaRPr lang="en-US" sz="2600" b="0" i="1" dirty="0"/>
              </a:p>
              <a:p>
                <a:pPr marL="0" indent="0">
                  <a:buNone/>
                </a:pPr>
                <a:endParaRPr lang="en-US" sz="26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51792"/>
                <a:ext cx="10515599" cy="5266593"/>
              </a:xfrm>
              <a:blipFill>
                <a:blip r:embed="rId2"/>
                <a:stretch>
                  <a:fillRect l="-986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223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Differential Channels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The voltage of a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single-ended channel </a:t>
                </a:r>
                <a:r>
                  <a:rPr lang="en-US" sz="2600" dirty="0"/>
                  <a:t>is measured with respect to GND.</a:t>
                </a:r>
              </a:p>
              <a:p>
                <a:r>
                  <a:rPr lang="en-US" sz="2600" dirty="0"/>
                  <a:t>In a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differential channel</a:t>
                </a:r>
                <a:r>
                  <a:rPr lang="en-US" sz="2600" dirty="0"/>
                  <a:t>, voltage is measured with respect to an arbitrary reference. </a:t>
                </a:r>
              </a:p>
              <a:p>
                <a:r>
                  <a:rPr lang="en-US" sz="2600" dirty="0"/>
                  <a:t>So far, we have considered ADCs with single-ended channels.</a:t>
                </a:r>
              </a:p>
              <a:p>
                <a:r>
                  <a:rPr lang="en-US" sz="2600" dirty="0"/>
                  <a:t>ADCs are often used with differential channels, such as in the lab.</a:t>
                </a:r>
              </a:p>
              <a:p>
                <a:r>
                  <a:rPr lang="en-US" sz="2600" dirty="0"/>
                  <a:t>With a differential channel,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 may be positive or negative and is in the range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600" dirty="0"/>
                  <a:t> also may be positive or negative; it can be calculated with</a:t>
                </a:r>
              </a:p>
              <a:p>
                <a:pPr marL="13716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𝑠𝑡𝑒𝑝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00" b="0" dirty="0"/>
                  <a:t>, 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en-US" sz="2600" b="0" dirty="0"/>
              </a:p>
              <a:p>
                <a:r>
                  <a:rPr lang="en-US" sz="2600" dirty="0"/>
                  <a:t>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600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600" dirty="0"/>
                  <a:t> in the previous formula.</a:t>
                </a:r>
              </a:p>
              <a:p>
                <a:pPr marL="0" indent="0">
                  <a:buNone/>
                </a:pPr>
                <a:endParaRPr lang="en-US" sz="2600" b="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  <a:blipFill>
                <a:blip r:embed="rId2"/>
                <a:stretch>
                  <a:fillRect l="-928" t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518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Nyquist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Note that any signal can be decomposed into a sum of sinusoidal components, each with a different frequency.</a:t>
                </a:r>
              </a:p>
              <a:p>
                <a:r>
                  <a:rPr lang="en-US" sz="2600" dirty="0"/>
                  <a:t>Consider an ADC that samples an input signal at the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600" dirty="0"/>
                  <a:t> samples per second. </a:t>
                </a:r>
              </a:p>
              <a:p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600" dirty="0"/>
                  <a:t> is the maximum frequency of the signal components, then the input signal can be reconstructed correctly from its samples if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≥2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en-US" sz="26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600" dirty="0"/>
                  <a:t> is known as the </a:t>
                </a:r>
                <a:r>
                  <a:rPr lang="en-US" sz="2600" i="1" dirty="0">
                    <a:solidFill>
                      <a:srgbClr val="0070C0"/>
                    </a:solidFill>
                  </a:rPr>
                  <a:t>Nyquist frequency</a:t>
                </a:r>
                <a:r>
                  <a:rPr lang="en-US" sz="2600" dirty="0"/>
                  <a:t>. 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  <a:blipFill>
                <a:blip r:embed="rId2"/>
                <a:stretch>
                  <a:fillRect l="-928" t="-1734" r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39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-bit successive approximation ADC operates at a clock frequency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 What is the maximum frequency of the signal components for which the signal can be reconstructed correctly from its samples?</a:t>
                </a:r>
                <a:r>
                  <a:rPr lang="en-US" sz="2600" dirty="0"/>
                  <a:t> </a:t>
                </a:r>
                <a:endParaRPr lang="en-US" sz="2600" i="1" dirty="0"/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the conversion time of a successive approximation ADC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sz="2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where m is the number of bits.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The maximum rate at which the ADC can sample the input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Sampled signals can be reconstructed correctly from their samples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≥2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We derive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Numerically,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≤208.33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10515600" cy="5275385"/>
              </a:xfrm>
              <a:blipFill>
                <a:blip r:embed="rId2"/>
                <a:stretch>
                  <a:fillRect l="-1043" t="-1734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992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Electronic Amplifiers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050" y="1120990"/>
                <a:ext cx="10910856" cy="5095172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Amplifiers are used to increase the voltage or power of an input signal.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is the amplitude of the output signal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the amplitude of the input signal, then the voltage gain of the amplifier is</a:t>
                </a:r>
              </a:p>
              <a:p>
                <a:pPr marL="0" indent="0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decibel gain of the amplifier is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𝑑𝐵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=20⋅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𝑜𝑢𝑡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𝑖𝑛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:r>
                  <a:rPr lang="en-US" sz="2400" i="1" dirty="0">
                    <a:solidFill>
                      <a:srgbClr val="7030A0"/>
                    </a:solidFill>
                  </a:rPr>
                  <a:t>Example: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peak-to-peak signal is applied to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r>
                  <a:rPr lang="en-US" sz="2400" i="1" dirty="0">
                    <a:solidFill>
                      <a:srgbClr val="7030A0"/>
                    </a:solidFill>
                  </a:rPr>
                  <a:t> amplifier. What is the peak-to-peak amplitude of the amplifier output?</a:t>
                </a:r>
              </a:p>
              <a:p>
                <a:pPr marL="404813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40 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=20⋅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3 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𝑚𝑉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=300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peak-to-peak.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050" y="1120990"/>
                <a:ext cx="10910856" cy="5095172"/>
              </a:xfrm>
              <a:blipFill>
                <a:blip r:embed="rId3"/>
                <a:stretch>
                  <a:fillRect l="-894" t="-1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100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6D165A-5E50-4EF3-8B9F-44BFA1AFF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441" y="3172522"/>
            <a:ext cx="6194093" cy="3151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Operational Amplifiers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71B5-3ADB-41FB-BE3C-F4DAADADC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50" y="1120990"/>
            <a:ext cx="10910856" cy="2374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ym typeface="Wingdings" pitchFamily="2" charset="2"/>
              </a:rPr>
              <a:t>The figure shows an amplifier circuit that uses an operational amplifier.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Operational amplifiers are commonly used to amplify signals.</a:t>
            </a:r>
          </a:p>
          <a:p>
            <a:pPr>
              <a:defRPr/>
            </a:pPr>
            <a:r>
              <a:rPr lang="en-US" sz="2400" dirty="0">
                <a:sym typeface="Wingdings" pitchFamily="2" charset="2"/>
              </a:rPr>
              <a:t>They have pins for the input and output signals (shown in black) and supply pins (shown in red) used to power the operational amplifier. </a:t>
            </a:r>
          </a:p>
          <a:p>
            <a:pPr>
              <a:defRPr/>
            </a:pPr>
            <a:endParaRPr lang="en-US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6D165A-5E50-4EF3-8B9F-44BFA1AFF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0079" y="3429000"/>
            <a:ext cx="9248818" cy="3151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Operational Amplifiers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050" y="1120990"/>
                <a:ext cx="10910856" cy="2374762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>
                    <a:sym typeface="Wingdings" pitchFamily="2" charset="2"/>
                  </a:rPr>
                  <a:t> be the </a:t>
                </a:r>
                <a:r>
                  <a:rPr lang="en-US" sz="2400" i="1" dirty="0">
                    <a:solidFill>
                      <a:srgbClr val="00B050"/>
                    </a:solidFill>
                    <a:sym typeface="Wingdings" pitchFamily="2" charset="2"/>
                  </a:rPr>
                  <a:t>noninverting input </a:t>
                </a:r>
                <a:r>
                  <a:rPr lang="en-US" sz="2400" dirty="0">
                    <a:sym typeface="Wingdings" pitchFamily="2" charset="2"/>
                  </a:rPr>
                  <a:t>voltage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ym typeface="Wingdings" pitchFamily="2" charset="2"/>
                  </a:rPr>
                  <a:t> the </a:t>
                </a:r>
                <a:r>
                  <a:rPr lang="en-US" sz="2400" i="1" dirty="0">
                    <a:solidFill>
                      <a:srgbClr val="00B050"/>
                    </a:solidFill>
                    <a:sym typeface="Wingdings" pitchFamily="2" charset="2"/>
                  </a:rPr>
                  <a:t>inverting input</a:t>
                </a:r>
                <a:r>
                  <a:rPr lang="en-US" sz="2400" dirty="0">
                    <a:solidFill>
                      <a:srgbClr val="00B05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voltage.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be the voltage on the positive supply pin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the voltage on the negative supply pin.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In </a:t>
                </a:r>
                <a:r>
                  <a:rPr lang="en-US" sz="2400" i="1" dirty="0">
                    <a:solidFill>
                      <a:srgbClr val="00B050"/>
                    </a:solidFill>
                    <a:sym typeface="Wingdings" pitchFamily="2" charset="2"/>
                  </a:rPr>
                  <a:t>saturation</a:t>
                </a:r>
                <a:r>
                  <a:rPr lang="en-US" sz="2400" dirty="0">
                    <a:sym typeface="Wingdings" pitchFamily="2" charset="2"/>
                  </a:rPr>
                  <a:t>, the output voltage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In the </a:t>
                </a:r>
                <a:r>
                  <a:rPr lang="en-US" sz="2400" i="1" dirty="0">
                    <a:solidFill>
                      <a:srgbClr val="00B050"/>
                    </a:solidFill>
                    <a:sym typeface="Wingdings" pitchFamily="2" charset="2"/>
                  </a:rPr>
                  <a:t>linear region</a:t>
                </a:r>
                <a:r>
                  <a:rPr lang="en-US" sz="2400" dirty="0"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ym typeface="Wingdings" pitchFamily="2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the operational amplifier 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gain</a:t>
                </a:r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>
                  <a:defRPr/>
                </a:pP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050" y="1120990"/>
                <a:ext cx="10910856" cy="2374762"/>
              </a:xfrm>
              <a:blipFill>
                <a:blip r:embed="rId4"/>
                <a:stretch>
                  <a:fillRect l="-782" t="-3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80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Interfacing Analog and Digital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51F9-B1BC-41E7-A73B-0F13BE164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792"/>
            <a:ext cx="7751885" cy="5025171"/>
          </a:xfrm>
        </p:spPr>
        <p:txBody>
          <a:bodyPr>
            <a:normAutofit/>
          </a:bodyPr>
          <a:lstStyle/>
          <a:p>
            <a:r>
              <a:rPr lang="en-US" sz="2600" dirty="0"/>
              <a:t>A </a:t>
            </a:r>
            <a:r>
              <a:rPr lang="en-US" sz="2600" i="1" dirty="0">
                <a:solidFill>
                  <a:srgbClr val="C00000"/>
                </a:solidFill>
              </a:rPr>
              <a:t>multifunction I/O device</a:t>
            </a:r>
            <a:r>
              <a:rPr lang="en-US" sz="2600" dirty="0"/>
              <a:t>, such as PCIe-6321 inside the lab computers, can</a:t>
            </a:r>
          </a:p>
          <a:p>
            <a:pPr lvl="1"/>
            <a:r>
              <a:rPr lang="en-US" sz="2200" dirty="0"/>
              <a:t>Digitize analog signals from the physical world and transmit them to computer software (such as LabVIEW).</a:t>
            </a:r>
          </a:p>
          <a:p>
            <a:pPr lvl="1"/>
            <a:r>
              <a:rPr lang="en-US" sz="2200" dirty="0"/>
              <a:t>Convert software-generated digital signals to physical analog signals. </a:t>
            </a:r>
          </a:p>
          <a:p>
            <a:r>
              <a:rPr lang="en-US" sz="2600" dirty="0"/>
              <a:t>Some of the most important components needed to interface computers to the physical world are:</a:t>
            </a:r>
          </a:p>
          <a:p>
            <a:pPr lvl="1"/>
            <a:r>
              <a:rPr lang="en-US" sz="2200" dirty="0"/>
              <a:t>Analog to digital converters.</a:t>
            </a:r>
          </a:p>
          <a:p>
            <a:pPr lvl="1"/>
            <a:r>
              <a:rPr lang="en-US" sz="2200" dirty="0"/>
              <a:t>Digital to analog converters.</a:t>
            </a:r>
          </a:p>
          <a:p>
            <a:pPr lvl="1"/>
            <a:r>
              <a:rPr lang="en-US" sz="2200" dirty="0"/>
              <a:t>Electronic amplifiers. </a:t>
            </a:r>
          </a:p>
          <a:p>
            <a:pPr lvl="1"/>
            <a:endParaRPr lang="en-US" sz="2200" dirty="0"/>
          </a:p>
        </p:txBody>
      </p:sp>
      <p:pic>
        <p:nvPicPr>
          <p:cNvPr id="4" name="Picture 3" descr="Product Image">
            <a:extLst>
              <a:ext uri="{FF2B5EF4-FFF2-40B4-BE49-F238E27FC236}">
                <a16:creationId xmlns:a16="http://schemas.microsoft.com/office/drawing/2014/main" id="{A769DD1F-946F-450B-B5DA-30AD376D0C7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0084" y="1151792"/>
            <a:ext cx="276371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913EE1-3370-432F-ACB8-300E55A4A9FF}"/>
              </a:ext>
            </a:extLst>
          </p:cNvPr>
          <p:cNvSpPr/>
          <p:nvPr/>
        </p:nvSpPr>
        <p:spPr>
          <a:xfrm>
            <a:off x="8862647" y="3789458"/>
            <a:ext cx="3147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PCIe-6321 from National Instruments</a:t>
            </a:r>
            <a:endParaRPr lang="en-US" dirty="0">
              <a:hlinkClick r:id="rId3"/>
            </a:endParaRPr>
          </a:p>
          <a:p>
            <a:r>
              <a:rPr lang="en-US" sz="1400" dirty="0">
                <a:hlinkClick r:id="rId3"/>
              </a:rPr>
              <a:t>https://www.ni.com/en-us/support/model.pcie-6321.html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1556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Operational Amplifiers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050" y="1120990"/>
                <a:ext cx="10638262" cy="336180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Because the gain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𝐴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 is typically very large:</a:t>
                </a:r>
              </a:p>
              <a:p>
                <a:pPr marL="0" indent="1606550">
                  <a:buNone/>
                  <a:defRPr/>
                </a:pPr>
                <a:r>
                  <a:rPr lang="en-US" sz="24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ym typeface="Wingdings" pitchFamily="2" charset="2"/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  <a:sym typeface="Wingdings" pitchFamily="2" charset="2"/>
                  </a:rPr>
                  <a:t>in the linear region</a:t>
                </a:r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input currents are normally negligible: </a:t>
                </a:r>
              </a:p>
              <a:p>
                <a:pPr marL="0" indent="1717675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≃0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equations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can be used to</a:t>
                </a:r>
              </a:p>
              <a:p>
                <a:pPr marL="0" indent="234950">
                  <a:buNone/>
                  <a:defRPr/>
                </a:pPr>
                <a:r>
                  <a:rPr lang="en-US" sz="2400" dirty="0">
                    <a:sym typeface="Wingdings" pitchFamily="2" charset="2"/>
                  </a:rPr>
                  <a:t>solve operational amplifier circuits.</a:t>
                </a:r>
              </a:p>
              <a:p>
                <a:pPr>
                  <a:defRPr/>
                </a:pP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050" y="1120990"/>
                <a:ext cx="10638262" cy="3361800"/>
              </a:xfrm>
              <a:blipFill>
                <a:blip r:embed="rId3"/>
                <a:stretch>
                  <a:fillRect l="-802" t="-2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FE3F25-027B-41B6-95F9-78C5E01B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61" y="800564"/>
            <a:ext cx="3211551" cy="250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Noninverting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688" y="3723085"/>
                <a:ext cx="10638262" cy="2632467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Operational amplifiers are normally used with </a:t>
                </a:r>
                <a:r>
                  <a:rPr lang="en-US" sz="2400" i="1" dirty="0">
                    <a:solidFill>
                      <a:srgbClr val="C00000"/>
                    </a:solidFill>
                    <a:sym typeface="Wingdings" pitchFamily="2" charset="2"/>
                  </a:rPr>
                  <a:t>feedback</a:t>
                </a:r>
                <a:r>
                  <a:rPr lang="en-US" sz="2400" dirty="0">
                    <a:sym typeface="Wingdings" pitchFamily="2" charset="2"/>
                  </a:rPr>
                  <a:t>. 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A feedback network connects the output of the amplifier to the input so as to ensure that the operational amplifier works in the linear region.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In the figure, the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connects the output of the amplifier to the inverting input, creating in this way feedback.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circuit shown in the figure is known as the </a:t>
                </a:r>
                <a:r>
                  <a:rPr lang="en-US" sz="2400" i="1" dirty="0">
                    <a:solidFill>
                      <a:srgbClr val="0070C0"/>
                    </a:solidFill>
                    <a:sym typeface="Wingdings" pitchFamily="2" charset="2"/>
                  </a:rPr>
                  <a:t>noninverting amplifier</a:t>
                </a:r>
                <a:r>
                  <a:rPr lang="en-US" sz="2400" dirty="0">
                    <a:sym typeface="Wingdings" pitchFamily="2" charset="2"/>
                  </a:rPr>
                  <a:t>. </a:t>
                </a:r>
              </a:p>
              <a:p>
                <a:pPr>
                  <a:defRPr/>
                </a:pPr>
                <a:endParaRPr lang="en-US" sz="2400" dirty="0">
                  <a:sym typeface="Wingdings" pitchFamily="2" charset="2"/>
                </a:endParaRPr>
              </a:p>
              <a:p>
                <a:pPr>
                  <a:defRPr/>
                </a:pP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688" y="3723085"/>
                <a:ext cx="10638262" cy="2632467"/>
              </a:xfrm>
              <a:blipFill>
                <a:blip r:embed="rId3"/>
                <a:stretch>
                  <a:fillRect l="-745" t="-3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FE3F25-027B-41B6-95F9-78C5E01B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768" y="1059443"/>
            <a:ext cx="8152553" cy="26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92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351CC8-915B-4954-A2C1-E19EBCFF8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547" y="747200"/>
            <a:ext cx="4252403" cy="3171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Noninverting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688" y="3723085"/>
                <a:ext cx="10638262" cy="2835977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gain of the noninverting amplifier is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>
                  <a:defRPr/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The formula can be easily proven:</a:t>
                </a:r>
              </a:p>
              <a:p>
                <a:pPr lvl="1">
                  <a:defRPr/>
                </a:pPr>
                <a:r>
                  <a:rPr lang="en-US" sz="2000" b="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.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=0⇒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schemeClr val="bg2">
                      <a:lumMod val="50000"/>
                    </a:schemeClr>
                  </a:solidFill>
                  <a:sym typeface="Wingdings" pitchFamily="2" charset="2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 , from which the gain formula follows.</a:t>
                </a:r>
              </a:p>
              <a:p>
                <a:pPr>
                  <a:defRPr/>
                </a:pP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688" y="3723085"/>
                <a:ext cx="10638262" cy="2835977"/>
              </a:xfrm>
              <a:blipFill>
                <a:blip r:embed="rId4"/>
                <a:stretch>
                  <a:fillRect l="-745" t="-3011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FE3F25-027B-41B6-95F9-78C5E01B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961" y="1120990"/>
            <a:ext cx="3376527" cy="26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9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FE3F25-027B-41B6-95F9-78C5E01B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131" y="885516"/>
            <a:ext cx="9799393" cy="2835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688" y="3723085"/>
                <a:ext cx="10638262" cy="2835977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In the figure, the resistor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 connects the output of the amplifier to the inverting input, creating in this way feedback.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This feedback ensures that the operational amplifier works in the linear region.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circuit shown in the figure is known as the </a:t>
                </a:r>
                <a:r>
                  <a:rPr lang="en-US" sz="2400" i="1" dirty="0">
                    <a:solidFill>
                      <a:srgbClr val="0070C0"/>
                    </a:solidFill>
                    <a:sym typeface="Wingdings" pitchFamily="2" charset="2"/>
                  </a:rPr>
                  <a:t>inverting amplifier</a:t>
                </a:r>
                <a:r>
                  <a:rPr lang="en-US" sz="2400" dirty="0">
                    <a:sym typeface="Wingdings" pitchFamily="2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688" y="3723085"/>
                <a:ext cx="10638262" cy="2835977"/>
              </a:xfrm>
              <a:blipFill>
                <a:blip r:embed="rId4"/>
                <a:stretch>
                  <a:fillRect l="-745" t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229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Inverting Amplifier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688" y="3723085"/>
                <a:ext cx="10638262" cy="2835977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gain of the inverting amplifier is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>
                  <a:defRPr/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The formula can be easily proven:</a:t>
                </a:r>
              </a:p>
              <a:p>
                <a:pPr lvl="1">
                  <a:defRPr/>
                </a:pPr>
                <a:r>
                  <a:rPr lang="en-US" sz="2000" b="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The nodal equation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𝑜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.</a:t>
                </a:r>
              </a:p>
              <a:p>
                <a:pPr lvl="1">
                  <a:defRPr/>
                </a:pPr>
                <a:r>
                  <a:rPr lang="en-US" sz="2000" b="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The gain formula follows immediately by substituting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000" b="0" i="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sym typeface="Wingdings" pitchFamily="2" charset="2"/>
                  </a:rPr>
                  <a:t> 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688" y="3723085"/>
                <a:ext cx="10638262" cy="2835977"/>
              </a:xfrm>
              <a:blipFill>
                <a:blip r:embed="rId3"/>
                <a:stretch>
                  <a:fillRect l="-745" t="-3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FE3F25-027B-41B6-95F9-78C5E01B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086" y="1102932"/>
            <a:ext cx="4252401" cy="2187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9AE9D-E21F-4FFB-BA2A-D6EC68AE0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222" y="747200"/>
            <a:ext cx="4252403" cy="31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76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 Voltage Follower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688" y="3429001"/>
                <a:ext cx="10638262" cy="3130062"/>
              </a:xfr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Feedback ensures that the operational amplifier is in the linear region.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circuit shown in the figure is known as a </a:t>
                </a:r>
                <a:r>
                  <a:rPr lang="en-US" sz="2400" i="1" dirty="0">
                    <a:solidFill>
                      <a:srgbClr val="C00000"/>
                    </a:solidFill>
                    <a:sym typeface="Wingdings" pitchFamily="2" charset="2"/>
                  </a:rPr>
                  <a:t>voltage follower</a:t>
                </a:r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voltage follower has the gain</a:t>
                </a:r>
              </a:p>
              <a:p>
                <a:pPr marL="0" indent="0">
                  <a:lnSpc>
                    <a:spcPct val="10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itchFamily="2" charset="2"/>
                        </a:rPr>
                        <m:t>=1</m:t>
                      </m:r>
                    </m:oMath>
                  </m:oMathPara>
                </a14:m>
                <a:endParaRPr lang="en-US" sz="2400" dirty="0">
                  <a:sym typeface="Wingdings" pitchFamily="2" charset="2"/>
                </a:endParaRPr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US" sz="2400" dirty="0">
                    <a:sym typeface="Wingdings" pitchFamily="2" charset="2"/>
                  </a:rPr>
                  <a:t>It has a negligible input current, while delivering the required output current.</a:t>
                </a:r>
              </a:p>
              <a:p>
                <a:pPr>
                  <a:defRPr/>
                </a:pP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The voltage gain formula can be easily proven: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−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 imply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  <a:sym typeface="Wingdings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688" y="3429001"/>
                <a:ext cx="10638262" cy="3130062"/>
              </a:xfrm>
              <a:blipFill>
                <a:blip r:embed="rId3"/>
                <a:stretch>
                  <a:fillRect l="-745" t="-3704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FE3F25-027B-41B6-95F9-78C5E01B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2882" y="1102932"/>
            <a:ext cx="3890808" cy="2187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DBFA7-62FE-42C7-885D-069EC915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364" y="1002493"/>
            <a:ext cx="3890808" cy="20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5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8F0C2-993C-4E02-8315-2E284EE79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430" y="538519"/>
            <a:ext cx="3868757" cy="4237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40159C-BE6C-4F87-AFB0-F8FC5372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88" y="373411"/>
            <a:ext cx="10515600" cy="747579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Voltage Comparator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6688" y="3308613"/>
                <a:ext cx="7230350" cy="1466971"/>
              </a:xfrm>
            </p:spPr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Since there is no feedback, the operational amplifier will be saturated.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be the positive supply voltage of the operational amplifier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the negative supply voltage.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6871B5-3ADB-41FB-BE3C-F4DAADADC6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6688" y="3308613"/>
                <a:ext cx="7230350" cy="1466971"/>
              </a:xfrm>
              <a:blipFill>
                <a:blip r:embed="rId4"/>
                <a:stretch>
                  <a:fillRect l="-1096" t="-7917" r="-160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5FE3F25-027B-41B6-95F9-78C5E01BB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6459" y="1120990"/>
            <a:ext cx="3890808" cy="2187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0F6DE7-3260-4393-8D7A-6C519B4331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688" y="4775585"/>
                <a:ext cx="10738624" cy="19358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&gt;0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, the operational amplifier will output maximum voltage;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&lt;0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, the operational amplifier will output the most negative voltage;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𝑜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sym typeface="Wingdings" pitchFamily="2" charset="2"/>
                      </a:rPr>
                      <m:t>≃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ym typeface="Wingdings" pitchFamily="2" charset="2"/>
                  </a:rPr>
                  <a:t>.</a:t>
                </a:r>
              </a:p>
              <a:p>
                <a:pPr>
                  <a:defRPr/>
                </a:pPr>
                <a:r>
                  <a:rPr lang="en-US" sz="2400" dirty="0">
                    <a:sym typeface="Wingdings" pitchFamily="2" charset="2"/>
                  </a:rPr>
                  <a:t>The circuit compares the voltage of the noninverting input to the voltage of the inverting input and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5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if the former is larger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B050"/>
                    </a:solidFill>
                    <a:sym typeface="Wingdings" pitchFamily="2" charset="2"/>
                  </a:rPr>
                  <a:t> </a:t>
                </a:r>
                <a:r>
                  <a:rPr lang="en-US" sz="2400" dirty="0">
                    <a:sym typeface="Wingdings" pitchFamily="2" charset="2"/>
                  </a:rPr>
                  <a:t>if smaller.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30F6DE7-3260-4393-8D7A-6C519B43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88" y="4775585"/>
                <a:ext cx="10738624" cy="1935877"/>
              </a:xfrm>
              <a:prstGeom prst="rect">
                <a:avLst/>
              </a:prstGeom>
              <a:blipFill>
                <a:blip r:embed="rId6"/>
                <a:stretch>
                  <a:fillRect l="-738" t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80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Number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10515600" cy="534108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The internal representation of numbers in digital systems is in base 2.</a:t>
                </a:r>
              </a:p>
              <a:p>
                <a:r>
                  <a:rPr lang="en-US" sz="2600" dirty="0"/>
                  <a:t>Each digit of a base-two number is called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bit</a:t>
                </a:r>
                <a:r>
                  <a:rPr lang="en-US" sz="2600" dirty="0"/>
                  <a:t>.</a:t>
                </a:r>
              </a:p>
              <a:p>
                <a:r>
                  <a:rPr lang="en-US" sz="2600" dirty="0"/>
                  <a:t>An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-bit base-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600" dirty="0"/>
                  <a:t> number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corresponds in base 10 to a number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For example, to convert the base-2 number</a:t>
                </a:r>
                <a:r>
                  <a:rPr lang="en-US" sz="26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1011 0011</m:t>
                    </m:r>
                  </m:oMath>
                </a14:m>
                <a:r>
                  <a:rPr lang="en-US" sz="26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i="1" dirty="0">
                    <a:solidFill>
                      <a:srgbClr val="7030A0"/>
                    </a:solidFill>
                  </a:rPr>
                  <a:t>to base 10: </a:t>
                </a:r>
              </a:p>
              <a:p>
                <a:pPr lvl="1"/>
                <a:r>
                  <a:rPr lang="en-US" sz="2200" i="1" dirty="0">
                    <a:solidFill>
                      <a:srgbClr val="002060"/>
                    </a:solidFill>
                  </a:rPr>
                  <a:t>Count the digits of the number from right to left, beginning with 0.</a:t>
                </a:r>
              </a:p>
              <a:p>
                <a:pPr lvl="1"/>
                <a:endParaRPr lang="en-US" sz="2200" i="1" dirty="0">
                  <a:solidFill>
                    <a:srgbClr val="002060"/>
                  </a:solidFill>
                </a:endParaRPr>
              </a:p>
              <a:p>
                <a:pPr lvl="1"/>
                <a:endParaRPr lang="en-US" sz="2200" i="1" dirty="0">
                  <a:solidFill>
                    <a:srgbClr val="002060"/>
                  </a:solidFill>
                </a:endParaRPr>
              </a:p>
              <a:p>
                <a:pPr lvl="1"/>
                <a:endParaRPr lang="en-US" sz="2200" i="1" dirty="0">
                  <a:solidFill>
                    <a:srgbClr val="002060"/>
                  </a:solidFill>
                </a:endParaRPr>
              </a:p>
              <a:p>
                <a:pPr lvl="1"/>
                <a:r>
                  <a:rPr lang="en-US" sz="2200" i="1" dirty="0">
                    <a:solidFill>
                      <a:srgbClr val="002060"/>
                    </a:solidFill>
                  </a:rPr>
                  <a:t>Note that</a:t>
                </a:r>
                <a:r>
                  <a:rPr lang="en-US" sz="2200" b="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lvl="1"/>
                <a:r>
                  <a:rPr lang="en-US" sz="2200" i="1" dirty="0">
                    <a:solidFill>
                      <a:srgbClr val="002060"/>
                    </a:solidFill>
                  </a:rPr>
                  <a:t>The answer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=179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10515600" cy="5341083"/>
              </a:xfrm>
              <a:blipFill>
                <a:blip r:embed="rId2"/>
                <a:stretch>
                  <a:fillRect l="-928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127781-B931-4FF2-9FF3-E704C3F97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52684"/>
              </p:ext>
            </p:extLst>
          </p:nvPr>
        </p:nvGraphicFramePr>
        <p:xfrm>
          <a:off x="5030175" y="4167024"/>
          <a:ext cx="18542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75">
                  <a:extLst>
                    <a:ext uri="{9D8B030D-6E8A-4147-A177-3AD203B41FA5}">
                      <a16:colId xmlns:a16="http://schemas.microsoft.com/office/drawing/2014/main" val="3157448733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821558647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1223127198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389204089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4214472966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3802561326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17551201"/>
                    </a:ext>
                  </a:extLst>
                </a:gridCol>
                <a:gridCol w="231775">
                  <a:extLst>
                    <a:ext uri="{9D8B030D-6E8A-4147-A177-3AD203B41FA5}">
                      <a16:colId xmlns:a16="http://schemas.microsoft.com/office/drawing/2014/main" val="2488569934"/>
                    </a:ext>
                  </a:extLst>
                </a:gridCol>
              </a:tblGrid>
              <a:tr h="3005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94604"/>
                  </a:ext>
                </a:extLst>
              </a:tr>
              <a:tr h="360675"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161141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084283-0DFD-4461-8C5C-A891CBDA2605}"/>
              </a:ext>
            </a:extLst>
          </p:cNvPr>
          <p:cNvCxnSpPr/>
          <p:nvPr/>
        </p:nvCxnSpPr>
        <p:spPr>
          <a:xfrm flipH="1">
            <a:off x="3508131" y="4791808"/>
            <a:ext cx="1522044" cy="3780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082AD9-EC3C-4FBD-8F3E-C9E72D42B02F}"/>
              </a:ext>
            </a:extLst>
          </p:cNvPr>
          <p:cNvCxnSpPr>
            <a:cxnSpLocks/>
          </p:cNvCxnSpPr>
          <p:nvPr/>
        </p:nvCxnSpPr>
        <p:spPr>
          <a:xfrm flipH="1">
            <a:off x="4492869" y="4853354"/>
            <a:ext cx="852854" cy="3165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1A06F2-B9DB-4E62-972B-0EDD89FFD211}"/>
              </a:ext>
            </a:extLst>
          </p:cNvPr>
          <p:cNvCxnSpPr>
            <a:cxnSpLocks/>
          </p:cNvCxnSpPr>
          <p:nvPr/>
        </p:nvCxnSpPr>
        <p:spPr>
          <a:xfrm flipH="1">
            <a:off x="5373075" y="4853354"/>
            <a:ext cx="194406" cy="3165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2DAA59-C1D7-4F00-8ACE-DBD9B41E3019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957275" y="4929024"/>
            <a:ext cx="276471" cy="2408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EFAE97-F693-4EF9-8612-5150C1BFCBF8}"/>
              </a:ext>
            </a:extLst>
          </p:cNvPr>
          <p:cNvCxnSpPr>
            <a:cxnSpLocks/>
          </p:cNvCxnSpPr>
          <p:nvPr/>
        </p:nvCxnSpPr>
        <p:spPr>
          <a:xfrm>
            <a:off x="6192225" y="4860415"/>
            <a:ext cx="999883" cy="3885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2816D5-5DCB-4585-BB1A-4AA627E5182A}"/>
              </a:ext>
            </a:extLst>
          </p:cNvPr>
          <p:cNvCxnSpPr>
            <a:cxnSpLocks/>
          </p:cNvCxnSpPr>
          <p:nvPr/>
        </p:nvCxnSpPr>
        <p:spPr>
          <a:xfrm>
            <a:off x="6413983" y="4849028"/>
            <a:ext cx="1762373" cy="3999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5DFEDE-17A3-42C8-B3E3-AE6D3D5C8678}"/>
              </a:ext>
            </a:extLst>
          </p:cNvPr>
          <p:cNvCxnSpPr>
            <a:cxnSpLocks/>
          </p:cNvCxnSpPr>
          <p:nvPr/>
        </p:nvCxnSpPr>
        <p:spPr>
          <a:xfrm>
            <a:off x="6954464" y="4684207"/>
            <a:ext cx="3218236" cy="4856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7CFC0E-0AF2-42D0-AF0F-0DA0E07FED38}"/>
              </a:ext>
            </a:extLst>
          </p:cNvPr>
          <p:cNvCxnSpPr>
            <a:cxnSpLocks/>
          </p:cNvCxnSpPr>
          <p:nvPr/>
        </p:nvCxnSpPr>
        <p:spPr>
          <a:xfrm>
            <a:off x="6729531" y="4849028"/>
            <a:ext cx="2405677" cy="33223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5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Number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1"/>
                <a:ext cx="10515600" cy="5341083"/>
              </a:xfrm>
            </p:spPr>
            <p:txBody>
              <a:bodyPr>
                <a:normAutofit/>
              </a:bodyPr>
              <a:lstStyle/>
              <a:p>
                <a:pPr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For example, let’s write the number 138 in base 2: </a:t>
                </a:r>
              </a:p>
              <a:p>
                <a:pPr lvl="1"/>
                <a:r>
                  <a:rPr lang="en-US" sz="2200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138=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1⋅2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lvl="1"/>
                <a:r>
                  <a:rPr lang="en-US" sz="2200" i="1" dirty="0">
                    <a:solidFill>
                      <a:srgbClr val="002060"/>
                    </a:solidFill>
                  </a:rPr>
                  <a:t>Therefore, the base-2 number is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1000 1010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lvl="1"/>
                <a:r>
                  <a:rPr lang="en-US" sz="2200" i="1" dirty="0">
                    <a:solidFill>
                      <a:srgbClr val="002060"/>
                    </a:solidFill>
                  </a:rPr>
                  <a:t>The decomposition into a sum of powers of 2 could be obtained by successive divisions by 2 and by reading the remainders in reverse order:</a:t>
                </a:r>
              </a:p>
              <a:p>
                <a:pPr marL="457200" lvl="1" indent="0">
                  <a:buNone/>
                </a:pPr>
                <a:endParaRPr lang="en-US" sz="2200" i="1" dirty="0">
                  <a:solidFill>
                    <a:srgbClr val="002060"/>
                  </a:solidFill>
                </a:endParaRP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138÷2=69 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with remainder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69÷2=34 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with remainder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34÷2=17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 with remainder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17÷2=8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 with remainder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8÷2=4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 with remainder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4÷2=2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 with remainder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2÷2=1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 with remainder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1257300" lvl="1" indent="0">
                  <a:buNone/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1÷2=0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 with remainder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i="1" dirty="0">
                    <a:solidFill>
                      <a:srgbClr val="002060"/>
                    </a:solidFill>
                  </a:rPr>
                  <a:t>.</a:t>
                </a:r>
              </a:p>
              <a:p>
                <a:pPr marL="457200" lvl="1" indent="0">
                  <a:buNone/>
                </a:pPr>
                <a:endParaRPr lang="en-US" sz="2200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1"/>
                <a:ext cx="10515600" cy="5341083"/>
              </a:xfrm>
              <a:blipFill>
                <a:blip r:embed="rId2"/>
                <a:stretch>
                  <a:fillRect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4060988-319C-430C-A4B5-B8B1B8907085}"/>
              </a:ext>
            </a:extLst>
          </p:cNvPr>
          <p:cNvCxnSpPr/>
          <p:nvPr/>
        </p:nvCxnSpPr>
        <p:spPr>
          <a:xfrm flipV="1">
            <a:off x="7930662" y="3429000"/>
            <a:ext cx="0" cy="2760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7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Number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10515600" cy="32179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Consider a base-2 number.</a:t>
                </a:r>
              </a:p>
              <a:p>
                <a:r>
                  <a:rPr lang="en-US" sz="2600" dirty="0"/>
                  <a:t>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most significant bit (msb) </a:t>
                </a:r>
                <a:r>
                  <a:rPr lang="en-US" sz="2600" dirty="0"/>
                  <a:t>is the first bit.</a:t>
                </a:r>
              </a:p>
              <a:p>
                <a:pPr marL="0" indent="0">
                  <a:buNone/>
                </a:pP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1001 0010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The last bit is the </a:t>
                </a:r>
                <a:r>
                  <a:rPr lang="en-US" sz="2600" i="1" dirty="0">
                    <a:solidFill>
                      <a:srgbClr val="C00000"/>
                    </a:solidFill>
                  </a:rPr>
                  <a:t>least significant bit (lsb)</a:t>
                </a:r>
                <a:r>
                  <a:rPr lang="en-US" sz="2600" dirty="0"/>
                  <a:t>.</a:t>
                </a: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6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10515600" cy="3217985"/>
              </a:xfrm>
              <a:blipFill>
                <a:blip r:embed="rId2"/>
                <a:stretch>
                  <a:fillRect l="-1043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084283-0DFD-4461-8C5C-A891CBDA2605}"/>
              </a:ext>
            </a:extLst>
          </p:cNvPr>
          <p:cNvCxnSpPr>
            <a:cxnSpLocks/>
          </p:cNvCxnSpPr>
          <p:nvPr/>
        </p:nvCxnSpPr>
        <p:spPr>
          <a:xfrm>
            <a:off x="4792783" y="2101362"/>
            <a:ext cx="491394" cy="4659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5DFEDE-17A3-42C8-B3E3-AE6D3D5C8678}"/>
              </a:ext>
            </a:extLst>
          </p:cNvPr>
          <p:cNvCxnSpPr>
            <a:cxnSpLocks/>
          </p:cNvCxnSpPr>
          <p:nvPr/>
        </p:nvCxnSpPr>
        <p:spPr>
          <a:xfrm flipV="1">
            <a:off x="6407629" y="2855413"/>
            <a:ext cx="321902" cy="585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2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Digital to Analog Converters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2"/>
                <a:ext cx="10515600" cy="526659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Digital instruments represent voltages with numbers. </a:t>
                </a:r>
              </a:p>
              <a:p>
                <a:r>
                  <a:rPr lang="en-US" sz="2600" i="1" dirty="0">
                    <a:solidFill>
                      <a:srgbClr val="C00000"/>
                    </a:solidFill>
                  </a:rPr>
                  <a:t>Digital to Analog Converters (DACs) </a:t>
                </a:r>
                <a:r>
                  <a:rPr lang="en-US" sz="2600" dirty="0"/>
                  <a:t>convert numbers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 to voltages. </a:t>
                </a:r>
              </a:p>
              <a:p>
                <a:r>
                  <a:rPr lang="en-US" sz="2600" dirty="0"/>
                  <a:t>Given a number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, a DAC will output a voltage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𝐿𝑂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𝑠𝑡𝑒𝑝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borderBox>
                  </m:oMath>
                </a14:m>
                <a:r>
                  <a:rPr lang="en-US" sz="2400" dirty="0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low reference voltage</a:t>
                </a:r>
                <a:r>
                  <a:rPr lang="en-US" dirty="0"/>
                  <a:t>; typically,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𝑠𝑡𝑒𝑝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i="1" dirty="0">
                    <a:solidFill>
                      <a:srgbClr val="C00000"/>
                    </a:solidFill>
                  </a:rPr>
                  <a:t>voltage resolution </a:t>
                </a:r>
                <a:r>
                  <a:rPr lang="en-US" dirty="0"/>
                  <a:t>of the converter, also known as </a:t>
                </a:r>
                <a:r>
                  <a:rPr lang="en-US" i="1" dirty="0">
                    <a:solidFill>
                      <a:srgbClr val="C00000"/>
                    </a:solidFill>
                  </a:rPr>
                  <a:t>LSB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The voltage resolution is the amount by which the output voltage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changes when the least significant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changes.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</m:oMath>
                </a14:m>
                <a:r>
                  <a:rPr lang="en-US" sz="2600" dirty="0"/>
                  <a:t> is the </a:t>
                </a:r>
                <a:r>
                  <a:rPr lang="en-US" sz="2600" i="1" dirty="0"/>
                  <a:t>high reference voltage</a:t>
                </a:r>
                <a:r>
                  <a:rPr lang="en-US" sz="2600" dirty="0"/>
                  <a:t> and the DAC works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 bit numbers, that is,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600" dirty="0"/>
                  <a:t> is the </a:t>
                </a:r>
                <a:r>
                  <a:rPr lang="en-US" sz="2600" i="1" dirty="0"/>
                  <a:t>bit resolution</a:t>
                </a:r>
                <a:r>
                  <a:rPr lang="en-US" sz="2600" dirty="0"/>
                  <a:t> of the DAC, then: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𝑠𝑡𝑒𝑝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𝐻𝐼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𝐿𝑂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den>
                          </m:f>
                        </m:e>
                      </m:border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2"/>
                <a:ext cx="10515600" cy="5266593"/>
              </a:xfrm>
              <a:blipFill>
                <a:blip r:embed="rId2"/>
                <a:stretch>
                  <a:fillRect l="-928" t="-1736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956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51792"/>
                <a:ext cx="10626969" cy="52665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1) A DAC has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voltage resolution.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, find the output voltage when the input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=0110 0011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 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In base 10,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=99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b="0" dirty="0">
                    <a:solidFill>
                      <a:srgbClr val="00206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sz="2600" dirty="0">
                    <a:solidFill>
                      <a:srgbClr val="00206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it follows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=1.98 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sz="2600" i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600" i="1" dirty="0">
                    <a:solidFill>
                      <a:srgbClr val="7030A0"/>
                    </a:solidFill>
                  </a:rPr>
                  <a:t>2) A 10-bit DAC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𝐿𝑂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𝐻𝐼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=15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 Find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=3.456 </m:t>
                    </m:r>
                    <m:r>
                      <a:rPr lang="en-US" sz="2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7030A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sub>
                        </m:sSub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𝐿𝑂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, it follows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3.456=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=235.93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600" i="1" dirty="0">
                    <a:solidFill>
                      <a:srgbClr val="002060"/>
                    </a:solidFill>
                  </a:rPr>
                  <a:t>Rounding to the nearest integer,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=236</m:t>
                    </m:r>
                  </m:oMath>
                </a14:m>
                <a:r>
                  <a:rPr lang="en-US" sz="26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51792"/>
                <a:ext cx="10626969" cy="5266593"/>
              </a:xfrm>
              <a:blipFill>
                <a:blip r:embed="rId2"/>
                <a:stretch>
                  <a:fillRect l="-975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04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Digital to Analog Converters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51793"/>
                <a:ext cx="5257800" cy="211894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 signal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, when applied to a DAC, will have its values rounded to the nearest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r>
                  <a:rPr lang="en-US" sz="2600" dirty="0"/>
                  <a:t>Note that the output of the DAC will change in steps.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51793"/>
                <a:ext cx="5257800" cy="2118945"/>
              </a:xfrm>
              <a:blipFill>
                <a:blip r:embed="rId3"/>
                <a:stretch>
                  <a:fillRect l="-1856" t="-4310" r="-2204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808208C-79AB-4253-8F16-F96B58F7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1524" y="1151793"/>
            <a:ext cx="5729423" cy="50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1448-304D-4501-8102-60AD7D6A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5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Digital to Analog Converters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151793"/>
                <a:ext cx="10515599" cy="131884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A signal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, when applied to a DAC, will have its values rounded to the nearest integer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r>
                  <a:rPr lang="en-US" sz="2600" dirty="0"/>
                  <a:t>Note that the output of the DAC will change in steps.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3751F9-B1BC-41E7-A73B-0F13BE164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151793"/>
                <a:ext cx="10515599" cy="1318845"/>
              </a:xfrm>
              <a:blipFill>
                <a:blip r:embed="rId3"/>
                <a:stretch>
                  <a:fillRect l="-870" t="-6944"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808208C-79AB-4253-8F16-F96B58F7C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734035"/>
            <a:ext cx="10922748" cy="361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33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2232</Words>
  <Application>Microsoft Office PowerPoint</Application>
  <PresentationFormat>Widescreen</PresentationFormat>
  <Paragraphs>231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Data Acquisition Systems</vt:lpstr>
      <vt:lpstr>Interfacing Analog and Digital Systems</vt:lpstr>
      <vt:lpstr>Number Representation</vt:lpstr>
      <vt:lpstr>Number Representation</vt:lpstr>
      <vt:lpstr>Number Representation</vt:lpstr>
      <vt:lpstr>Digital to Analog Converters</vt:lpstr>
      <vt:lpstr>Examples</vt:lpstr>
      <vt:lpstr>Digital to Analog Converters</vt:lpstr>
      <vt:lpstr>Digital to Analog Converters</vt:lpstr>
      <vt:lpstr>Analog to Digital Converters</vt:lpstr>
      <vt:lpstr>Analog to Digital Converters</vt:lpstr>
      <vt:lpstr>Example</vt:lpstr>
      <vt:lpstr>Examples</vt:lpstr>
      <vt:lpstr>Differential Channels</vt:lpstr>
      <vt:lpstr>The Nyquist Frequency</vt:lpstr>
      <vt:lpstr>Example</vt:lpstr>
      <vt:lpstr>Electronic Amplifiers</vt:lpstr>
      <vt:lpstr>Operational Amplifiers</vt:lpstr>
      <vt:lpstr>Operational Amplifiers</vt:lpstr>
      <vt:lpstr>Operational Amplifiers</vt:lpstr>
      <vt:lpstr>The Noninverting Amplifier</vt:lpstr>
      <vt:lpstr>The Noninverting Amplifier</vt:lpstr>
      <vt:lpstr>The Inverting Amplifier</vt:lpstr>
      <vt:lpstr>The Inverting Amplifier</vt:lpstr>
      <vt:lpstr>The Voltage Follower</vt:lpstr>
      <vt:lpstr>Voltage Comparator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Acquisition Systems</dc:title>
  <dc:creator>Iordache, Marian</dc:creator>
  <cp:lastModifiedBy>Iordache, Marian</cp:lastModifiedBy>
  <cp:revision>97</cp:revision>
  <dcterms:created xsi:type="dcterms:W3CDTF">2020-09-24T18:41:16Z</dcterms:created>
  <dcterms:modified xsi:type="dcterms:W3CDTF">2021-07-29T01:36:53Z</dcterms:modified>
</cp:coreProperties>
</file>