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6" r:id="rId11"/>
    <p:sldId id="265" r:id="rId12"/>
    <p:sldId id="267" r:id="rId13"/>
    <p:sldId id="268" r:id="rId14"/>
    <p:sldId id="280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2" d="100"/>
          <a:sy n="72" d="100"/>
        </p:scale>
        <p:origin x="732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D0AC48-A9A9-4E97-918A-49EB257B6268}" type="datetimeFigureOut">
              <a:rPr lang="en-US" smtClean="0"/>
              <a:t>7/28/2021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FFFDCA4-29AC-4D92-8F2A-DF8C218414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5547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distrib.fig</a:t>
            </a:r>
            <a:endParaRPr lang="en-US" dirty="0"/>
          </a:p>
          <a:p>
            <a:endParaRPr lang="en-US" dirty="0"/>
          </a:p>
          <a:p>
            <a:r>
              <a:rPr lang="fr-FR" dirty="0"/>
              <a:t>y = 1./(1+exp(-0.8*(t-1)));</a:t>
            </a:r>
          </a:p>
          <a:p>
            <a:r>
              <a:rPr lang="fr-FR" dirty="0"/>
              <a:t>plot(</a:t>
            </a:r>
            <a:r>
              <a:rPr lang="fr-FR" dirty="0" err="1"/>
              <a:t>t,y</a:t>
            </a:r>
            <a:r>
              <a:rPr lang="fr-FR" dirty="0"/>
              <a:t>)</a:t>
            </a:r>
          </a:p>
          <a:p>
            <a:r>
              <a:rPr lang="en-US" dirty="0"/>
              <a:t>axis off; print -color -SYSIZE 500 distrib-0.fig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FFDCA4-29AC-4D92-8F2A-DF8C218414ED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962904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FFDCA4-29AC-4D92-8F2A-DF8C218414ED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149522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FFDCA4-29AC-4D92-8F2A-DF8C218414ED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828640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FFDCA4-29AC-4D92-8F2A-DF8C218414ED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545431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FFDCA4-29AC-4D92-8F2A-DF8C218414ED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655796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FFDCA4-29AC-4D92-8F2A-DF8C218414ED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650682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FFDCA4-29AC-4D92-8F2A-DF8C218414ED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088553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FFDCA4-29AC-4D92-8F2A-DF8C218414ED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311373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FFDCA4-29AC-4D92-8F2A-DF8C218414ED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195597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FFDCA4-29AC-4D92-8F2A-DF8C218414ED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789688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FFDCA4-29AC-4D92-8F2A-DF8C218414ED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15140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density.fig</a:t>
            </a:r>
            <a:endParaRPr lang="en-US" dirty="0"/>
          </a:p>
          <a:p>
            <a:endParaRPr lang="en-US" dirty="0"/>
          </a:p>
          <a:p>
            <a:r>
              <a:rPr lang="en-US" dirty="0"/>
              <a:t>a = -0.8;</a:t>
            </a:r>
          </a:p>
          <a:p>
            <a:r>
              <a:rPr lang="en-US" dirty="0"/>
              <a:t>y = 1./(1+exp(a*(t-1))); y = y.*y; y = -a*y.*exp(a*(t-1));</a:t>
            </a:r>
          </a:p>
          <a:p>
            <a:r>
              <a:rPr lang="en-US" dirty="0"/>
              <a:t>plot(</a:t>
            </a:r>
            <a:r>
              <a:rPr lang="en-US" dirty="0" err="1"/>
              <a:t>t,y</a:t>
            </a:r>
            <a:r>
              <a:rPr lang="en-US" dirty="0"/>
              <a:t>)</a:t>
            </a:r>
          </a:p>
          <a:p>
            <a:r>
              <a:rPr lang="en-US" dirty="0"/>
              <a:t>axis off; print -color -SYSIZE 500 density-0.fig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FFDCA4-29AC-4D92-8F2A-DF8C218414ED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502247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FFDCA4-29AC-4D92-8F2A-DF8C218414ED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005696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FFDCA4-29AC-4D92-8F2A-DF8C218414ED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740214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FFDCA4-29AC-4D92-8F2A-DF8C218414ED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486823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FFDCA4-29AC-4D92-8F2A-DF8C218414ED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903967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FFDCA4-29AC-4D92-8F2A-DF8C218414ED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29625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density2.fig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FFDCA4-29AC-4D92-8F2A-DF8C218414ED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195772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FFDCA4-29AC-4D92-8F2A-DF8C218414ED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44567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/>
              <a:t>density3.fig</a:t>
            </a:r>
          </a:p>
          <a:p>
            <a:endParaRPr lang="en-US" dirty="0"/>
          </a:p>
          <a:p>
            <a:r>
              <a:rPr lang="en-US" dirty="0"/>
              <a:t>a = -0.8; b = 1; y = 1./(1+exp(a*(t-b))); y = y.*y; y = -a*y.*exp(a*(t-b)); plot(</a:t>
            </a:r>
            <a:r>
              <a:rPr lang="en-US" dirty="0" err="1"/>
              <a:t>t,y</a:t>
            </a:r>
            <a:r>
              <a:rPr lang="en-US" dirty="0"/>
              <a:t>); hold on;</a:t>
            </a:r>
          </a:p>
          <a:p>
            <a:r>
              <a:rPr lang="en-US" dirty="0"/>
              <a:t>a = -0.4; b = -2; y = 1./(1+exp(a*(t-b))); y = y.*y; y = -a*y.*exp(a*(t-b)); plot(</a:t>
            </a:r>
            <a:r>
              <a:rPr lang="en-US" dirty="0" err="1"/>
              <a:t>t,y,'r</a:t>
            </a:r>
            <a:r>
              <a:rPr lang="en-US" dirty="0"/>
              <a:t>'); hold on;</a:t>
            </a:r>
          </a:p>
          <a:p>
            <a:r>
              <a:rPr lang="en-US" dirty="0"/>
              <a:t>axis off; print -color -SYSIZE 500 density3-0.fig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FFDCA4-29AC-4D92-8F2A-DF8C218414ED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770120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normal.fig</a:t>
            </a:r>
            <a:endParaRPr lang="en-US" dirty="0"/>
          </a:p>
          <a:p>
            <a:endParaRPr lang="en-US" dirty="0"/>
          </a:p>
          <a:p>
            <a:r>
              <a:rPr lang="en-US" dirty="0"/>
              <a:t>m = 1.5; s = 1; t = -6:0.02:6; y = 1/(sqrt(2*pi)*s)*exp(-(t-m).^2/(2*s^2)); plot(</a:t>
            </a:r>
            <a:r>
              <a:rPr lang="en-US" dirty="0" err="1"/>
              <a:t>t,y</a:t>
            </a:r>
            <a:r>
              <a:rPr lang="en-US" dirty="0"/>
              <a:t>, 'b', (m-3*s)*[1 1], [0 1.2*max(y)], 'r--', (m+3*s)*[1 1], [0 1.2*max(y)], 'r--');</a:t>
            </a:r>
          </a:p>
          <a:p>
            <a:r>
              <a:rPr lang="en-US" dirty="0"/>
              <a:t>axis off; print -color -SYSIZE 500 normal-0.fig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FFDCA4-29AC-4D92-8F2A-DF8C218414ED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784795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normal.fig</a:t>
            </a:r>
            <a:endParaRPr lang="en-US" dirty="0"/>
          </a:p>
          <a:p>
            <a:endParaRPr lang="en-US" dirty="0"/>
          </a:p>
          <a:p>
            <a:r>
              <a:rPr lang="en-US" dirty="0"/>
              <a:t>m = 1.5; s = 1; t = -6:0.02:6; y = 1/(sqrt(2*pi)*s)*exp(-(t-m).^2/(2*s^2)); plot(</a:t>
            </a:r>
            <a:r>
              <a:rPr lang="en-US" dirty="0" err="1"/>
              <a:t>t,y</a:t>
            </a:r>
            <a:r>
              <a:rPr lang="en-US" dirty="0"/>
              <a:t>, 'b', (m-3*s)*[1 1], [0 1.2*max(y)], 'r--', (m+3*s)*[1 1], [0 1.2*max(y)], 'r--');</a:t>
            </a:r>
          </a:p>
          <a:p>
            <a:r>
              <a:rPr lang="en-US" dirty="0"/>
              <a:t>axis off; print -color -SYSIZE 500 normal-0.fig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FFDCA4-29AC-4D92-8F2A-DF8C218414ED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698671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FFDCA4-29AC-4D92-8F2A-DF8C218414ED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258019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FFDCA4-29AC-4D92-8F2A-DF8C218414ED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92575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BADDA3-E0E6-4E67-854A-6D341E75F1B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6DBFFEB-14AB-4FCB-B7A7-F7F493DAD39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A3094BF-C610-4EFF-BA03-DB59FEEFF5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7FB5E9-1F6B-4075-ABB3-E8CC09C1E061}" type="datetimeFigureOut">
              <a:rPr lang="en-US" smtClean="0"/>
              <a:t>7/28/2021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3EAF165-70A3-464B-927F-59B54409B6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055BB12-AA65-4F82-A67F-9B341EEF75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5B5D93-A944-4C04-9226-20EEB72E1B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60031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DF93D5-0410-4D62-ACAC-A51E4A6DFB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47679A7-3535-44F0-A340-F5A524CB8A4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1D67969-2B75-49F7-B0F8-918A228FF2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7FB5E9-1F6B-4075-ABB3-E8CC09C1E061}" type="datetimeFigureOut">
              <a:rPr lang="en-US" smtClean="0"/>
              <a:t>7/28/2021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BEC7356-9D0C-4D2A-903E-D789DF34B1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A423390-C8D3-4B57-BAEC-C1025F1DB2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5B5D93-A944-4C04-9226-20EEB72E1B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4835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621E46F-416F-4A89-8678-2638B9F0B09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A65CF4F-B9CB-4BF0-BDB4-50452771C2C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EDEC19B-295E-4B2E-806C-A694CA69AC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7FB5E9-1F6B-4075-ABB3-E8CC09C1E061}" type="datetimeFigureOut">
              <a:rPr lang="en-US" smtClean="0"/>
              <a:t>7/28/2021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16AD29E-1255-4466-9E20-C1816B9348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E2A1254-98BF-4055-9898-561D41F097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5B5D93-A944-4C04-9226-20EEB72E1B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13969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F68179-D356-44EB-AD3E-DB184E14D5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45069D-C23B-40D6-96C7-C9967CA2C15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E56332C-136C-4B92-881F-42649498B0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7FB5E9-1F6B-4075-ABB3-E8CC09C1E061}" type="datetimeFigureOut">
              <a:rPr lang="en-US" smtClean="0"/>
              <a:t>7/28/2021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687131-E16F-4BF6-907B-8441B5A627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3C9A58B-DC8D-476E-BA1F-0F7C8AAF6C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5B5D93-A944-4C04-9226-20EEB72E1B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21839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060536-46DF-427E-B195-EDD825A51E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365E93A-73E9-412A-8CC7-A2CF9198738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2FE8141-B732-495C-9C8D-7D26E298C9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7FB5E9-1F6B-4075-ABB3-E8CC09C1E061}" type="datetimeFigureOut">
              <a:rPr lang="en-US" smtClean="0"/>
              <a:t>7/28/2021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68EAE38-78A6-4C06-B9B8-22CADD5C3F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8C3A5CC-3E59-44CE-818D-5E8AC6AE07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5B5D93-A944-4C04-9226-20EEB72E1B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85665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BDF226-AF60-40E0-837F-1432CFE58D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62F0F0-EB7F-4684-A19B-56EC5FB056B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EF8ACA3-F4D2-4DDC-87F7-52D1DDD7064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6BB57B6-C55E-4D5C-B37B-34DF3B7303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7FB5E9-1F6B-4075-ABB3-E8CC09C1E061}" type="datetimeFigureOut">
              <a:rPr lang="en-US" smtClean="0"/>
              <a:t>7/28/2021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B89FF0D-BBED-4403-856F-3019E8EF4C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037850D-7E5D-4112-A840-E56691E6AD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5B5D93-A944-4C04-9226-20EEB72E1B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80996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DFCB63-4F49-40B8-A274-834D31B171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B0F7A59-4404-44EE-BAB1-94AF5421D3A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AE3E9EC-269F-4F99-ADB5-F6EB944F783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E9886CF-7469-4D64-9F52-C67E472398F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8C104DE-BF47-46CF-B458-CDB9AF2DA7E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00B036F-5F22-465D-A865-C155A0D53C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7FB5E9-1F6B-4075-ABB3-E8CC09C1E061}" type="datetimeFigureOut">
              <a:rPr lang="en-US" smtClean="0"/>
              <a:t>7/28/2021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F8E514E-063D-4DE5-AAE4-E1A58F1C4F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2745CB8-0327-4A1F-817D-7E3B93DA39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5B5D93-A944-4C04-9226-20EEB72E1B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75472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DA3E31-643F-4398-A246-1B56119758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422891A-D631-46B5-BB53-50F8A983F7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7FB5E9-1F6B-4075-ABB3-E8CC09C1E061}" type="datetimeFigureOut">
              <a:rPr lang="en-US" smtClean="0"/>
              <a:t>7/28/2021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C0D044C-6BC6-48DB-81BE-98C89BA7E9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A66C426-EF58-4734-8189-E2505E9904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5B5D93-A944-4C04-9226-20EEB72E1B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81307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2204408-8B42-4382-9367-D4B2781D99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7FB5E9-1F6B-4075-ABB3-E8CC09C1E061}" type="datetimeFigureOut">
              <a:rPr lang="en-US" smtClean="0"/>
              <a:t>7/28/2021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0083751-93F8-49CE-9F2E-B350FB73F7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305ADB8-477D-4ED8-ADBC-E4CE5DA8B6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5B5D93-A944-4C04-9226-20EEB72E1B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16595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633194-376F-40DE-8FAB-6799339CC0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3E118C-A38C-464A-9D0A-843E01233B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5BB1DCB-DEB6-4A8F-B029-6D3C7EA686F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37A2863-6EAE-4CCC-A5D8-C4C63207B1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7FB5E9-1F6B-4075-ABB3-E8CC09C1E061}" type="datetimeFigureOut">
              <a:rPr lang="en-US" smtClean="0"/>
              <a:t>7/28/2021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95176D2-81C2-4D58-9A5E-F5B48A61E0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3E22C86-C5DF-4E5F-AB32-C290C6DAD2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5B5D93-A944-4C04-9226-20EEB72E1B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98619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AB4D30-9558-4E8C-B6A6-ECFDE01FF3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F3B07B0-BC29-4743-A8E1-0BE4824DF73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6ABB4ED-9CD5-494F-A4E1-6EA948F990C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4635516-F95D-49B0-9141-DBE649D401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7FB5E9-1F6B-4075-ABB3-E8CC09C1E061}" type="datetimeFigureOut">
              <a:rPr lang="en-US" smtClean="0"/>
              <a:t>7/28/2021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FC10E0A-1A46-443D-898B-F9E1AA446B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9D990C9-57D0-451A-BAED-5C2192C6D3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5B5D93-A944-4C04-9226-20EEB72E1B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98239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9351D68-A665-4F94-8CCD-1E1A8649C0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6847375-EAA4-42A6-BCA0-0A9B634DACF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E928209-37B5-4DF1-91EA-FC2719CB807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7FB5E9-1F6B-4075-ABB3-E8CC09C1E061}" type="datetimeFigureOut">
              <a:rPr lang="en-US" smtClean="0"/>
              <a:t>7/28/2021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A918354-3155-448C-8D1C-704DA9943DF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1012E7D-72AE-4E8E-BB81-5D5FB55614C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5B5D93-A944-4C04-9226-20EEB72E1B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9033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s://mviordache.name/EEGR2051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hyperlink" Target="https://en.wikipedia.org/wiki/Accuracy_and_precision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2598B4-0D8A-4B20-B6FB-DBB75D26B09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>
                <a:solidFill>
                  <a:srgbClr val="C00000"/>
                </a:solidFill>
              </a:rPr>
              <a:t>Statistical Evaluation of Measurement Data and Errors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F30D4498-04FD-4251-92A3-E0CBA05F5A41}"/>
              </a:ext>
            </a:extLst>
          </p:cNvPr>
          <p:cNvSpPr txBox="1">
            <a:spLocks/>
          </p:cNvSpPr>
          <p:nvPr/>
        </p:nvSpPr>
        <p:spPr>
          <a:xfrm>
            <a:off x="193830" y="5666150"/>
            <a:ext cx="9218428" cy="70729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M.V. Iordache, </a:t>
            </a:r>
            <a:r>
              <a:rPr lang="en-US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EEGR2051 Circuits and Measurements Lab</a:t>
            </a:r>
            <a:r>
              <a:rPr lang="en-US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Fall 2020, LeTourneau University</a:t>
            </a:r>
          </a:p>
          <a:p>
            <a:r>
              <a:rPr lang="en-US" sz="1600" kern="12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See </a:t>
            </a:r>
            <a:r>
              <a:rPr lang="en-US" sz="1600" u="sng" kern="12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hlinkClick r:id="rId2"/>
              </a:rPr>
              <a:t>https://mviordache.name/EEGR2051</a:t>
            </a:r>
            <a:r>
              <a:rPr lang="en-US" sz="1600" kern="12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for more information.</a:t>
            </a:r>
            <a:endParaRPr lang="en-US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698409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9E66A2-8072-422B-B839-C7839120B7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39207"/>
          </a:xfrm>
        </p:spPr>
        <p:txBody>
          <a:bodyPr/>
          <a:lstStyle/>
          <a:p>
            <a:r>
              <a:rPr lang="en-US" b="1" dirty="0">
                <a:solidFill>
                  <a:srgbClr val="00B050"/>
                </a:solidFill>
              </a:rPr>
              <a:t>Example 1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Content Placeholder 2">
                <a:extLst>
                  <a:ext uri="{FF2B5EF4-FFF2-40B4-BE49-F238E27FC236}">
                    <a16:creationId xmlns:a16="http://schemas.microsoft.com/office/drawing/2014/main" id="{CB159078-1B0E-4A57-8163-F9E703C59522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38199" y="1204333"/>
                <a:ext cx="10515600" cy="5288542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en-US" sz="2600" i="1" dirty="0">
                    <a:solidFill>
                      <a:srgbClr val="002060"/>
                    </a:solidFill>
                  </a:rPr>
                  <a:t>Five measurements of a DC voltage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6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6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sz="26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sub>
                    </m:sSub>
                  </m:oMath>
                </a14:m>
                <a:r>
                  <a:rPr lang="en-US" sz="2600" i="1" dirty="0">
                    <a:solidFill>
                      <a:srgbClr val="002060"/>
                    </a:solidFill>
                  </a:rPr>
                  <a:t> are </a:t>
                </a:r>
                <a14:m>
                  <m:oMath xmlns:m="http://schemas.openxmlformats.org/officeDocument/2006/math">
                    <m:r>
                      <a:rPr lang="en-US" sz="2600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0.2, 0.7, 1.4, 2.2, 3.0 </m:t>
                    </m:r>
                    <m:r>
                      <a:rPr lang="en-US" sz="2600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𝑚𝑉</m:t>
                    </m:r>
                  </m:oMath>
                </a14:m>
                <a:r>
                  <a:rPr lang="en-US" sz="2600" i="1" dirty="0">
                    <a:solidFill>
                      <a:srgbClr val="002060"/>
                    </a:solidFill>
                  </a:rPr>
                  <a:t>. Estimate the voltage and the standard deviation of the measurement error.   </a:t>
                </a:r>
              </a:p>
              <a:p>
                <a:r>
                  <a:rPr lang="en-US" sz="2600" i="1" dirty="0">
                    <a:solidFill>
                      <a:srgbClr val="002060"/>
                    </a:solidFill>
                  </a:rPr>
                  <a:t>The mean of the five samples is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6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6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0.2+0.7+1.4+2.2+3</m:t>
                        </m:r>
                      </m:num>
                      <m:den>
                        <m:r>
                          <a:rPr lang="en-US" sz="26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  <m:r>
                      <a:rPr lang="en-US" sz="2600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6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1.5 </m:t>
                    </m:r>
                    <m:r>
                      <a:rPr lang="en-US" sz="26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𝑚𝑉</m:t>
                    </m:r>
                  </m:oMath>
                </a14:m>
                <a:r>
                  <a:rPr lang="en-US" sz="2600" i="1" dirty="0">
                    <a:solidFill>
                      <a:srgbClr val="002060"/>
                    </a:solidFill>
                  </a:rPr>
                  <a:t>. This is the estimate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6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6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sz="26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sub>
                    </m:sSub>
                  </m:oMath>
                </a14:m>
                <a:r>
                  <a:rPr lang="en-US" sz="2600" i="1" dirty="0">
                    <a:solidFill>
                      <a:srgbClr val="002060"/>
                    </a:solidFill>
                  </a:rPr>
                  <a:t>.</a:t>
                </a:r>
              </a:p>
              <a:p>
                <a:r>
                  <a:rPr lang="en-US" sz="2600" i="1" dirty="0">
                    <a:solidFill>
                      <a:srgbClr val="002060"/>
                    </a:solidFill>
                  </a:rPr>
                  <a:t>The standard deviation is </a:t>
                </a:r>
              </a:p>
              <a:p>
                <a:pPr marL="568325" indent="0">
                  <a:buNone/>
                </a:pPr>
                <a14:m>
                  <m:oMath xmlns:m="http://schemas.openxmlformats.org/officeDocument/2006/math">
                    <m:r>
                      <a:rPr lang="en-US" sz="2600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𝜎</m:t>
                    </m:r>
                    <m:r>
                      <a:rPr lang="en-US" sz="2600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≃</m:t>
                    </m:r>
                    <m:rad>
                      <m:radPr>
                        <m:degHide m:val="on"/>
                        <m:ctrlPr>
                          <a:rPr lang="en-US" sz="26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f>
                          <m:fPr>
                            <m:ctrlPr>
                              <a:rPr lang="en-US" sz="2600" b="0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en-US" sz="2600" b="0" i="1" smtClean="0">
                                    <a:solidFill>
                                      <a:srgbClr val="00206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ctrlPr>
                                      <a:rPr lang="en-US" sz="2600" b="0" i="1" smtClean="0">
                                        <a:solidFill>
                                          <a:srgbClr val="00206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600" b="0" i="1" smtClean="0">
                                        <a:solidFill>
                                          <a:srgbClr val="00206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0.2−1.5</m:t>
                                    </m:r>
                                  </m:e>
                                </m:d>
                              </m:e>
                              <m:sup>
                                <m:r>
                                  <a:rPr lang="en-US" sz="2600" b="0" i="1" smtClean="0">
                                    <a:solidFill>
                                      <a:srgbClr val="002060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sz="2600" b="0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+</m:t>
                            </m:r>
                            <m:sSup>
                              <m:sSupPr>
                                <m:ctrlPr>
                                  <a:rPr lang="en-US" sz="2600" b="0" i="1" smtClean="0">
                                    <a:solidFill>
                                      <a:srgbClr val="00206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ctrlPr>
                                      <a:rPr lang="en-US" sz="2600" b="0" i="1" smtClean="0">
                                        <a:solidFill>
                                          <a:srgbClr val="00206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600" b="0" i="1" smtClean="0">
                                        <a:solidFill>
                                          <a:srgbClr val="00206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0.7−1.5</m:t>
                                    </m:r>
                                  </m:e>
                                </m:d>
                              </m:e>
                              <m:sup>
                                <m:r>
                                  <a:rPr lang="en-US" sz="2600" b="0" i="1" smtClean="0">
                                    <a:solidFill>
                                      <a:srgbClr val="002060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sz="2600" b="0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+</m:t>
                            </m:r>
                            <m:d>
                              <m:dPr>
                                <m:ctrlPr>
                                  <a:rPr lang="en-US" sz="2600" b="0" i="1" smtClean="0">
                                    <a:solidFill>
                                      <a:srgbClr val="00206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600" b="0" i="1" smtClean="0">
                                    <a:solidFill>
                                      <a:srgbClr val="002060"/>
                                    </a:solidFill>
                                    <a:latin typeface="Cambria Math" panose="02040503050406030204" pitchFamily="18" charset="0"/>
                                  </a:rPr>
                                  <m:t>1.4−</m:t>
                                </m:r>
                                <m:sSup>
                                  <m:sSupPr>
                                    <m:ctrlPr>
                                      <a:rPr lang="en-US" sz="2600" b="0" i="1" smtClean="0">
                                        <a:solidFill>
                                          <a:srgbClr val="00206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600" b="0" i="1" smtClean="0">
                                        <a:solidFill>
                                          <a:srgbClr val="00206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1.5</m:t>
                                    </m:r>
                                  </m:e>
                                  <m:sup>
                                    <m:r>
                                      <a:rPr lang="en-US" sz="2600" b="0" i="1" smtClean="0">
                                        <a:solidFill>
                                          <a:srgbClr val="00206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</m:e>
                            </m:d>
                            <m:r>
                              <a:rPr lang="en-US" sz="2600" b="0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+</m:t>
                            </m:r>
                            <m:sSup>
                              <m:sSupPr>
                                <m:ctrlPr>
                                  <a:rPr lang="en-US" sz="2600" b="0" i="1" smtClean="0">
                                    <a:solidFill>
                                      <a:srgbClr val="00206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ctrlPr>
                                      <a:rPr lang="en-US" sz="2600" b="0" i="1" smtClean="0">
                                        <a:solidFill>
                                          <a:srgbClr val="00206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600" b="0" i="1" smtClean="0">
                                        <a:solidFill>
                                          <a:srgbClr val="00206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2.2−1.5</m:t>
                                    </m:r>
                                  </m:e>
                                </m:d>
                              </m:e>
                              <m:sup>
                                <m:r>
                                  <a:rPr lang="en-US" sz="2600" b="0" i="1" smtClean="0">
                                    <a:solidFill>
                                      <a:srgbClr val="002060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sz="2600" b="0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+</m:t>
                            </m:r>
                            <m:sSup>
                              <m:sSupPr>
                                <m:ctrlPr>
                                  <a:rPr lang="en-US" sz="2600" b="0" i="1" smtClean="0">
                                    <a:solidFill>
                                      <a:srgbClr val="00206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ctrlPr>
                                      <a:rPr lang="en-US" sz="2600" b="0" i="1" smtClean="0">
                                        <a:solidFill>
                                          <a:srgbClr val="00206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600" b="0" i="1" smtClean="0">
                                        <a:solidFill>
                                          <a:srgbClr val="00206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3.0−1.5</m:t>
                                    </m:r>
                                  </m:e>
                                </m:d>
                              </m:e>
                              <m:sup>
                                <m:r>
                                  <a:rPr lang="en-US" sz="2600" b="0" i="1" smtClean="0">
                                    <a:solidFill>
                                      <a:srgbClr val="002060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num>
                          <m:den>
                            <m:r>
                              <a:rPr lang="en-US" sz="2600" b="0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5−1</m:t>
                            </m:r>
                          </m:den>
                        </m:f>
                      </m:e>
                    </m:rad>
                    <m:r>
                      <a:rPr lang="en-US" sz="2600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6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877.5 </m:t>
                    </m:r>
                    <m:r>
                      <a:rPr lang="en-US" sz="26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𝜇</m:t>
                    </m:r>
                    <m:r>
                      <a:rPr lang="en-US" sz="26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𝑉</m:t>
                    </m:r>
                  </m:oMath>
                </a14:m>
                <a:r>
                  <a:rPr lang="en-US" sz="2600" i="1" dirty="0">
                    <a:solidFill>
                      <a:srgbClr val="002060"/>
                    </a:solidFill>
                  </a:rPr>
                  <a:t>.</a:t>
                </a:r>
              </a:p>
            </p:txBody>
          </p:sp>
        </mc:Choice>
        <mc:Fallback xmlns="">
          <p:sp>
            <p:nvSpPr>
              <p:cNvPr id="8" name="Content Placeholder 2">
                <a:extLst>
                  <a:ext uri="{FF2B5EF4-FFF2-40B4-BE49-F238E27FC236}">
                    <a16:creationId xmlns:a16="http://schemas.microsoft.com/office/drawing/2014/main" id="{CB159078-1B0E-4A57-8163-F9E703C5952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199" y="1204333"/>
                <a:ext cx="10515600" cy="5288542"/>
              </a:xfrm>
              <a:prstGeom prst="rect">
                <a:avLst/>
              </a:prstGeom>
              <a:blipFill>
                <a:blip r:embed="rId3"/>
                <a:stretch>
                  <a:fillRect l="-986" t="-1845" r="-9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0342770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9E66A2-8072-422B-B839-C7839120B7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39207"/>
          </a:xfrm>
        </p:spPr>
        <p:txBody>
          <a:bodyPr/>
          <a:lstStyle/>
          <a:p>
            <a:r>
              <a:rPr lang="en-US" b="1" dirty="0">
                <a:solidFill>
                  <a:srgbClr val="00B050"/>
                </a:solidFill>
              </a:rPr>
              <a:t>Example 2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Content Placeholder 2">
                <a:extLst>
                  <a:ext uri="{FF2B5EF4-FFF2-40B4-BE49-F238E27FC236}">
                    <a16:creationId xmlns:a16="http://schemas.microsoft.com/office/drawing/2014/main" id="{CB159078-1B0E-4A57-8163-F9E703C59522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38199" y="1204333"/>
                <a:ext cx="10692162" cy="5288542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 lnSpcReduction="10000"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en-US" sz="2600" i="1" dirty="0">
                    <a:solidFill>
                      <a:srgbClr val="002060"/>
                    </a:solidFill>
                  </a:rPr>
                  <a:t>Five measurements of a DC voltage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6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6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sz="26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</m:sub>
                    </m:sSub>
                  </m:oMath>
                </a14:m>
                <a:r>
                  <a:rPr lang="en-US" sz="2600" i="1" dirty="0">
                    <a:solidFill>
                      <a:srgbClr val="002060"/>
                    </a:solidFill>
                  </a:rPr>
                  <a:t> are </a:t>
                </a:r>
                <a14:m>
                  <m:oMath xmlns:m="http://schemas.openxmlformats.org/officeDocument/2006/math">
                    <m:r>
                      <a:rPr lang="en-US" sz="2600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1.5, 1.5, 1.5, 1.4, 1.6 </m:t>
                    </m:r>
                    <m:r>
                      <a:rPr lang="en-US" sz="2600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𝑚𝑉</m:t>
                    </m:r>
                  </m:oMath>
                </a14:m>
                <a:r>
                  <a:rPr lang="en-US" sz="2600" i="1" dirty="0">
                    <a:solidFill>
                      <a:srgbClr val="002060"/>
                    </a:solidFill>
                  </a:rPr>
                  <a:t>. Estimate the voltage and the standard deviation of the measurement error.   </a:t>
                </a:r>
              </a:p>
              <a:p>
                <a:r>
                  <a:rPr lang="en-US" sz="2600" i="1" dirty="0">
                    <a:solidFill>
                      <a:srgbClr val="002060"/>
                    </a:solidFill>
                  </a:rPr>
                  <a:t>The estimate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6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6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sz="26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</m:sub>
                    </m:sSub>
                  </m:oMath>
                </a14:m>
                <a:r>
                  <a:rPr lang="en-US" sz="2600" i="1" dirty="0">
                    <a:solidFill>
                      <a:srgbClr val="002060"/>
                    </a:solidFill>
                  </a:rPr>
                  <a:t> is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6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6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1.5+1.5+1.5+1.4+1.6</m:t>
                        </m:r>
                      </m:num>
                      <m:den>
                        <m:r>
                          <a:rPr lang="en-US" sz="26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  <m:r>
                      <a:rPr lang="en-US" sz="2600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6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1.5 </m:t>
                    </m:r>
                    <m:r>
                      <a:rPr lang="en-US" sz="26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𝑚𝑉</m:t>
                    </m:r>
                  </m:oMath>
                </a14:m>
                <a:r>
                  <a:rPr lang="en-US" sz="2600" i="1" dirty="0">
                    <a:solidFill>
                      <a:srgbClr val="002060"/>
                    </a:solidFill>
                  </a:rPr>
                  <a:t>. </a:t>
                </a:r>
              </a:p>
              <a:p>
                <a:r>
                  <a:rPr lang="en-US" sz="2600" i="1" dirty="0">
                    <a:solidFill>
                      <a:srgbClr val="002060"/>
                    </a:solidFill>
                  </a:rPr>
                  <a:t>The standard deviation is </a:t>
                </a:r>
              </a:p>
              <a:p>
                <a:pPr marL="568325" indent="0">
                  <a:buNone/>
                </a:pPr>
                <a14:m>
                  <m:oMath xmlns:m="http://schemas.openxmlformats.org/officeDocument/2006/math">
                    <m:r>
                      <a:rPr lang="en-US" sz="2600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𝜎</m:t>
                    </m:r>
                    <m:r>
                      <a:rPr lang="en-US" sz="2600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≃</m:t>
                    </m:r>
                    <m:rad>
                      <m:radPr>
                        <m:degHide m:val="on"/>
                        <m:ctrlPr>
                          <a:rPr lang="en-US" sz="26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f>
                          <m:fPr>
                            <m:ctrlPr>
                              <a:rPr lang="en-US" sz="2600" b="0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en-US" sz="2600" b="0" i="1" smtClean="0">
                                    <a:solidFill>
                                      <a:srgbClr val="00206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ctrlPr>
                                      <a:rPr lang="en-US" sz="2600" b="0" i="1" smtClean="0">
                                        <a:solidFill>
                                          <a:srgbClr val="00206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600" b="0" i="1" smtClean="0">
                                        <a:solidFill>
                                          <a:srgbClr val="00206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1.5−1.5</m:t>
                                    </m:r>
                                  </m:e>
                                </m:d>
                              </m:e>
                              <m:sup>
                                <m:r>
                                  <a:rPr lang="en-US" sz="2600" b="0" i="1" smtClean="0">
                                    <a:solidFill>
                                      <a:srgbClr val="002060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sz="2600" b="0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+</m:t>
                            </m:r>
                            <m:sSup>
                              <m:sSupPr>
                                <m:ctrlPr>
                                  <a:rPr lang="en-US" sz="2600" b="0" i="1" smtClean="0">
                                    <a:solidFill>
                                      <a:srgbClr val="00206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ctrlPr>
                                      <a:rPr lang="en-US" sz="2600" b="0" i="1" smtClean="0">
                                        <a:solidFill>
                                          <a:srgbClr val="00206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600" b="0" i="1" smtClean="0">
                                        <a:solidFill>
                                          <a:srgbClr val="00206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1.5−1.5</m:t>
                                    </m:r>
                                  </m:e>
                                </m:d>
                              </m:e>
                              <m:sup>
                                <m:r>
                                  <a:rPr lang="en-US" sz="2600" b="0" i="1" smtClean="0">
                                    <a:solidFill>
                                      <a:srgbClr val="002060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sz="2600" b="0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+</m:t>
                            </m:r>
                            <m:d>
                              <m:dPr>
                                <m:ctrlPr>
                                  <a:rPr lang="en-US" sz="2600" b="0" i="1" smtClean="0">
                                    <a:solidFill>
                                      <a:srgbClr val="00206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600" b="0" i="1" smtClean="0">
                                    <a:solidFill>
                                      <a:srgbClr val="002060"/>
                                    </a:solidFill>
                                    <a:latin typeface="Cambria Math" panose="02040503050406030204" pitchFamily="18" charset="0"/>
                                  </a:rPr>
                                  <m:t>1.5−</m:t>
                                </m:r>
                                <m:sSup>
                                  <m:sSupPr>
                                    <m:ctrlPr>
                                      <a:rPr lang="en-US" sz="2600" b="0" i="1" smtClean="0">
                                        <a:solidFill>
                                          <a:srgbClr val="00206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600" b="0" i="1" smtClean="0">
                                        <a:solidFill>
                                          <a:srgbClr val="00206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1.5</m:t>
                                    </m:r>
                                  </m:e>
                                  <m:sup>
                                    <m:r>
                                      <a:rPr lang="en-US" sz="2600" b="0" i="1" smtClean="0">
                                        <a:solidFill>
                                          <a:srgbClr val="00206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</m:e>
                            </m:d>
                            <m:r>
                              <a:rPr lang="en-US" sz="2600" b="0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+</m:t>
                            </m:r>
                            <m:sSup>
                              <m:sSupPr>
                                <m:ctrlPr>
                                  <a:rPr lang="en-US" sz="2600" b="0" i="1" smtClean="0">
                                    <a:solidFill>
                                      <a:srgbClr val="00206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ctrlPr>
                                      <a:rPr lang="en-US" sz="2600" b="0" i="1" smtClean="0">
                                        <a:solidFill>
                                          <a:srgbClr val="00206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600" b="0" i="1" smtClean="0">
                                        <a:solidFill>
                                          <a:srgbClr val="00206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1.4−1.5</m:t>
                                    </m:r>
                                  </m:e>
                                </m:d>
                              </m:e>
                              <m:sup>
                                <m:r>
                                  <a:rPr lang="en-US" sz="2600" b="0" i="1" smtClean="0">
                                    <a:solidFill>
                                      <a:srgbClr val="002060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sz="2600" b="0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+</m:t>
                            </m:r>
                            <m:sSup>
                              <m:sSupPr>
                                <m:ctrlPr>
                                  <a:rPr lang="en-US" sz="2600" b="0" i="1" smtClean="0">
                                    <a:solidFill>
                                      <a:srgbClr val="00206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ctrlPr>
                                      <a:rPr lang="en-US" sz="2600" b="0" i="1" smtClean="0">
                                        <a:solidFill>
                                          <a:srgbClr val="00206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600" b="0" i="1" smtClean="0">
                                        <a:solidFill>
                                          <a:srgbClr val="00206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1.6−1.5</m:t>
                                    </m:r>
                                  </m:e>
                                </m:d>
                              </m:e>
                              <m:sup>
                                <m:r>
                                  <a:rPr lang="en-US" sz="2600" b="0" i="1" smtClean="0">
                                    <a:solidFill>
                                      <a:srgbClr val="002060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num>
                          <m:den>
                            <m:r>
                              <a:rPr lang="en-US" sz="2600" b="0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5−1</m:t>
                            </m:r>
                          </m:den>
                        </m:f>
                      </m:e>
                    </m:rad>
                    <m:r>
                      <a:rPr lang="en-US" sz="2600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6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70.7 </m:t>
                    </m:r>
                    <m:r>
                      <a:rPr lang="en-US" sz="26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𝜇</m:t>
                    </m:r>
                    <m:r>
                      <a:rPr lang="en-US" sz="26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𝑉</m:t>
                    </m:r>
                  </m:oMath>
                </a14:m>
                <a:r>
                  <a:rPr lang="en-US" sz="2600" i="1" dirty="0">
                    <a:solidFill>
                      <a:srgbClr val="002060"/>
                    </a:solidFill>
                  </a:rPr>
                  <a:t>.</a:t>
                </a:r>
              </a:p>
              <a:p>
                <a:pPr marL="0" indent="0">
                  <a:lnSpc>
                    <a:spcPct val="210000"/>
                  </a:lnSpc>
                  <a:buNone/>
                </a:pPr>
                <a:r>
                  <a:rPr lang="en-US" sz="2600" dirty="0"/>
                  <a:t>Comparing Example 1 and Example 2:</a:t>
                </a:r>
              </a:p>
              <a:p>
                <a:r>
                  <a:rPr lang="en-US" sz="2600" dirty="0"/>
                  <a:t>While the mean is the same, the standard deviation is smaller in Example 2.</a:t>
                </a:r>
              </a:p>
              <a:p>
                <a:r>
                  <a:rPr lang="en-US" sz="2600" dirty="0"/>
                  <a:t>This is because the samples are not as spread out as in the first example.</a:t>
                </a:r>
              </a:p>
              <a:p>
                <a:r>
                  <a:rPr lang="en-US" sz="2600" i="1" dirty="0">
                    <a:solidFill>
                      <a:srgbClr val="C00000"/>
                    </a:solidFill>
                  </a:rPr>
                  <a:t>The standard deviation measures the spread of the data about the mean value.</a:t>
                </a:r>
              </a:p>
              <a:p>
                <a:pPr marL="0" indent="0">
                  <a:buNone/>
                </a:pPr>
                <a:endParaRPr lang="en-US" sz="2600" i="1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8" name="Content Placeholder 2">
                <a:extLst>
                  <a:ext uri="{FF2B5EF4-FFF2-40B4-BE49-F238E27FC236}">
                    <a16:creationId xmlns:a16="http://schemas.microsoft.com/office/drawing/2014/main" id="{CB159078-1B0E-4A57-8163-F9E703C5952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199" y="1204333"/>
                <a:ext cx="10692162" cy="5288542"/>
              </a:xfrm>
              <a:prstGeom prst="rect">
                <a:avLst/>
              </a:prstGeom>
              <a:blipFill>
                <a:blip r:embed="rId3"/>
                <a:stretch>
                  <a:fillRect l="-969" t="-24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3841897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D28E67F9-CC01-4461-917E-CF8C1B0F7E30}"/>
              </a:ext>
            </a:extLst>
          </p:cNvPr>
          <p:cNvGrpSpPr/>
          <p:nvPr/>
        </p:nvGrpSpPr>
        <p:grpSpPr>
          <a:xfrm>
            <a:off x="7433669" y="3262783"/>
            <a:ext cx="4530942" cy="2916045"/>
            <a:chOff x="101329" y="-444541"/>
            <a:chExt cx="3329644" cy="2116323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E5DEB36E-8EBE-44B9-82BD-A93E2DE25CA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1329" y="-444541"/>
              <a:ext cx="3329644" cy="179215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6" name="Text Box 2">
              <a:extLst>
                <a:ext uri="{FF2B5EF4-FFF2-40B4-BE49-F238E27FC236}">
                  <a16:creationId xmlns:a16="http://schemas.microsoft.com/office/drawing/2014/main" id="{D0D7BD49-E7DA-466E-A8DA-1473E07E4C52}"/>
                </a:ext>
              </a:extLst>
            </p:cNvPr>
            <p:cNvSpPr txBox="1"/>
            <p:nvPr/>
          </p:nvSpPr>
          <p:spPr>
            <a:xfrm>
              <a:off x="199190" y="1326454"/>
              <a:ext cx="3133923" cy="345328"/>
            </a:xfrm>
            <a:prstGeom prst="rect">
              <a:avLst/>
            </a:prstGeom>
            <a:solidFill>
              <a:schemeClr val="lt1"/>
            </a:solidFill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>
                <a:spcBef>
                  <a:spcPts val="0"/>
                </a:spcBef>
                <a:spcAft>
                  <a:spcPts val="0"/>
                </a:spcAft>
              </a:pPr>
              <a:r>
                <a:rPr lang="en-US" sz="1000" dirty="0">
                  <a:effectLst/>
                  <a:latin typeface="Times New Roman" panose="02020603050405020304" pitchFamily="18" charset="0"/>
                  <a:ea typeface="Batang" panose="02030600000101010101" pitchFamily="18" charset="-127"/>
                </a:rPr>
                <a:t>The relation between the precision and accuracy, as illustrated in Wikipedia. </a:t>
              </a:r>
              <a:r>
                <a:rPr lang="en-US" sz="1000" u="sng" dirty="0">
                  <a:solidFill>
                    <a:srgbClr val="0563C1"/>
                  </a:solidFill>
                  <a:effectLst/>
                  <a:latin typeface="Times New Roman" panose="02020603050405020304" pitchFamily="18" charset="0"/>
                  <a:ea typeface="Batang" panose="02030600000101010101" pitchFamily="18" charset="-127"/>
                  <a:hlinkClick r:id="rId4"/>
                </a:rPr>
                <a:t>https://en.wikipedia.org/wiki/Accuracy_and_precision</a:t>
              </a:r>
              <a:endParaRPr lang="en-US" sz="1200" dirty="0">
                <a:effectLst/>
                <a:latin typeface="Times New Roman" panose="02020603050405020304" pitchFamily="18" charset="0"/>
                <a:ea typeface="Batang" panose="02030600000101010101" pitchFamily="18" charset="-127"/>
              </a:endParaRPr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BC9E66A2-8072-422B-B839-C7839120B7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17476"/>
          </a:xfrm>
        </p:spPr>
        <p:txBody>
          <a:bodyPr/>
          <a:lstStyle/>
          <a:p>
            <a:r>
              <a:rPr lang="en-US" b="1" dirty="0">
                <a:solidFill>
                  <a:srgbClr val="0070C0"/>
                </a:solidFill>
              </a:rPr>
              <a:t>Accuracy and Precision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Content Placeholder 2">
                <a:extLst>
                  <a:ext uri="{FF2B5EF4-FFF2-40B4-BE49-F238E27FC236}">
                    <a16:creationId xmlns:a16="http://schemas.microsoft.com/office/drawing/2014/main" id="{CB159078-1B0E-4A57-8163-F9E703C59522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38199" y="3206597"/>
                <a:ext cx="6833840" cy="3230089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sz="2600" dirty="0"/>
                  <a:t>The </a:t>
                </a:r>
                <a:r>
                  <a:rPr lang="en-US" sz="2600" i="1" dirty="0">
                    <a:solidFill>
                      <a:srgbClr val="C00000"/>
                    </a:solidFill>
                  </a:rPr>
                  <a:t>precision</a:t>
                </a:r>
                <a:r>
                  <a:rPr lang="en-US" sz="2600" dirty="0"/>
                  <a:t> of a measurement system specifies the degree to which repeated measurements show the same results.</a:t>
                </a:r>
              </a:p>
              <a:p>
                <a:r>
                  <a:rPr lang="en-US" sz="2600" dirty="0"/>
                  <a:t>Precision is related to </a:t>
                </a:r>
                <a14:m>
                  <m:oMath xmlns:m="http://schemas.openxmlformats.org/officeDocument/2006/math">
                    <m:r>
                      <a:rPr lang="en-US" sz="2600" b="0" i="1" smtClean="0">
                        <a:latin typeface="Cambria Math" panose="02040503050406030204" pitchFamily="18" charset="0"/>
                      </a:rPr>
                      <m:t>𝜎</m:t>
                    </m:r>
                    <m:r>
                      <a:rPr lang="en-US" sz="2600" b="0" i="1" smtClean="0">
                        <a:latin typeface="Cambria Math" panose="02040503050406030204" pitchFamily="18" charset="0"/>
                      </a:rPr>
                      <m:t>, </m:t>
                    </m:r>
                  </m:oMath>
                </a14:m>
                <a:r>
                  <a:rPr lang="en-US" sz="2600" dirty="0"/>
                  <a:t>the standard deviation. </a:t>
                </a:r>
              </a:p>
              <a:p>
                <a:r>
                  <a:rPr lang="en-US" sz="2600" i="1" dirty="0">
                    <a:solidFill>
                      <a:srgbClr val="C00000"/>
                    </a:solidFill>
                  </a:rPr>
                  <a:t>Accuracy</a:t>
                </a:r>
                <a:r>
                  <a:rPr lang="en-US" sz="2600" dirty="0"/>
                  <a:t> corresponds to the difference between the true value and the measured value.</a:t>
                </a:r>
              </a:p>
              <a:p>
                <a:endParaRPr lang="en-US" sz="2600" dirty="0"/>
              </a:p>
            </p:txBody>
          </p:sp>
        </mc:Choice>
        <mc:Fallback xmlns="">
          <p:sp>
            <p:nvSpPr>
              <p:cNvPr id="8" name="Content Placeholder 2">
                <a:extLst>
                  <a:ext uri="{FF2B5EF4-FFF2-40B4-BE49-F238E27FC236}">
                    <a16:creationId xmlns:a16="http://schemas.microsoft.com/office/drawing/2014/main" id="{CB159078-1B0E-4A57-8163-F9E703C5952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199" y="3206597"/>
                <a:ext cx="6833840" cy="3230089"/>
              </a:xfrm>
              <a:prstGeom prst="rect">
                <a:avLst/>
              </a:prstGeom>
              <a:blipFill>
                <a:blip r:embed="rId5"/>
                <a:stretch>
                  <a:fillRect l="-1337" t="-2830" r="-24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Content Placeholder 2">
                <a:extLst>
                  <a:ext uri="{FF2B5EF4-FFF2-40B4-BE49-F238E27FC236}">
                    <a16:creationId xmlns:a16="http://schemas.microsoft.com/office/drawing/2014/main" id="{A8D90015-358A-4407-A84F-F4C4758CE7BE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38199" y="1163479"/>
                <a:ext cx="10515601" cy="204311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sz="2600" dirty="0"/>
                  <a:t>Measurement errors often have distributions that are approximately </a:t>
                </a:r>
                <a:r>
                  <a:rPr lang="en-US" sz="2600" i="1" dirty="0"/>
                  <a:t>normal</a:t>
                </a:r>
                <a:r>
                  <a:rPr lang="en-US" sz="2600" dirty="0"/>
                  <a:t>.</a:t>
                </a:r>
              </a:p>
              <a:p>
                <a:r>
                  <a:rPr lang="en-US" sz="2600" dirty="0"/>
                  <a:t>Assuming a normal distribution, the probability that </a:t>
                </a:r>
                <a14:m>
                  <m:oMath xmlns:m="http://schemas.openxmlformats.org/officeDocument/2006/math">
                    <m:r>
                      <a:rPr lang="en-US" sz="2600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2600" dirty="0"/>
                  <a:t> deviates by no more than </a:t>
                </a:r>
                <a14:m>
                  <m:oMath xmlns:m="http://schemas.openxmlformats.org/officeDocument/2006/math">
                    <m:r>
                      <a:rPr lang="en-US" sz="2600" b="0" i="1" smtClean="0">
                        <a:latin typeface="Cambria Math" panose="02040503050406030204" pitchFamily="18" charset="0"/>
                      </a:rPr>
                      <m:t>𝛿</m:t>
                    </m:r>
                    <m:r>
                      <a:rPr lang="en-US" sz="2600" b="0" i="1" smtClean="0">
                        <a:latin typeface="Cambria Math" panose="02040503050406030204" pitchFamily="18" charset="0"/>
                      </a:rPr>
                      <m:t>=3</m:t>
                    </m:r>
                    <m:r>
                      <a:rPr lang="en-US" sz="2600" b="0" i="1" smtClean="0">
                        <a:latin typeface="Cambria Math" panose="02040503050406030204" pitchFamily="18" charset="0"/>
                      </a:rPr>
                      <m:t>𝜎</m:t>
                    </m:r>
                  </m:oMath>
                </a14:m>
                <a:r>
                  <a:rPr lang="en-US" sz="2600" dirty="0"/>
                  <a:t> from its mean </a:t>
                </a:r>
                <a14:m>
                  <m:oMath xmlns:m="http://schemas.openxmlformats.org/officeDocument/2006/math">
                    <m:r>
                      <a:rPr lang="en-US" sz="2600" b="0" i="1" smtClean="0">
                        <a:latin typeface="Cambria Math" panose="02040503050406030204" pitchFamily="18" charset="0"/>
                      </a:rPr>
                      <m:t>𝜇</m:t>
                    </m:r>
                  </m:oMath>
                </a14:m>
                <a:r>
                  <a:rPr lang="en-US" sz="2600" dirty="0"/>
                  <a:t> is </a:t>
                </a:r>
                <a14:m>
                  <m:oMath xmlns:m="http://schemas.openxmlformats.org/officeDocument/2006/math">
                    <m:r>
                      <a:rPr lang="en-US" sz="2600" b="0" i="1" smtClean="0">
                        <a:latin typeface="Cambria Math" panose="02040503050406030204" pitchFamily="18" charset="0"/>
                      </a:rPr>
                      <m:t>99.</m:t>
                    </m:r>
                  </m:oMath>
                </a14:m>
                <a:r>
                  <a:rPr lang="en-US" sz="2600" dirty="0"/>
                  <a:t>73%.</a:t>
                </a:r>
              </a:p>
              <a:p>
                <a:pPr lvl="1"/>
                <a:r>
                  <a:rPr lang="en-US" sz="2200" dirty="0"/>
                  <a:t>This means that virtually all samples of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2200" dirty="0"/>
                  <a:t> will be in the interval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𝜇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−3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𝜎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…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𝜇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+3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𝜎</m:t>
                    </m:r>
                  </m:oMath>
                </a14:m>
                <a:r>
                  <a:rPr lang="en-US" sz="2200" dirty="0"/>
                  <a:t>.</a:t>
                </a:r>
              </a:p>
            </p:txBody>
          </p:sp>
        </mc:Choice>
        <mc:Fallback xmlns="">
          <p:sp>
            <p:nvSpPr>
              <p:cNvPr id="7" name="Content Placeholder 2">
                <a:extLst>
                  <a:ext uri="{FF2B5EF4-FFF2-40B4-BE49-F238E27FC236}">
                    <a16:creationId xmlns:a16="http://schemas.microsoft.com/office/drawing/2014/main" id="{A8D90015-358A-4407-A84F-F4C4758CE7B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199" y="1163479"/>
                <a:ext cx="10515601" cy="2043118"/>
              </a:xfrm>
              <a:prstGeom prst="rect">
                <a:avLst/>
              </a:prstGeom>
              <a:blipFill>
                <a:blip r:embed="rId6"/>
                <a:stretch>
                  <a:fillRect l="-869" t="-4478" r="-811" b="-44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134520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9E66A2-8072-422B-B839-C7839120B7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39207"/>
          </a:xfrm>
        </p:spPr>
        <p:txBody>
          <a:bodyPr/>
          <a:lstStyle/>
          <a:p>
            <a:r>
              <a:rPr lang="en-US" b="1" dirty="0">
                <a:solidFill>
                  <a:srgbClr val="00B050"/>
                </a:solidFill>
              </a:rPr>
              <a:t>Example 3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Content Placeholder 2">
                <a:extLst>
                  <a:ext uri="{FF2B5EF4-FFF2-40B4-BE49-F238E27FC236}">
                    <a16:creationId xmlns:a16="http://schemas.microsoft.com/office/drawing/2014/main" id="{CB159078-1B0E-4A57-8163-F9E703C59522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38199" y="1204333"/>
                <a:ext cx="10515600" cy="5288542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en-US" sz="2600" i="1" dirty="0">
                    <a:solidFill>
                      <a:srgbClr val="002060"/>
                    </a:solidFill>
                  </a:rPr>
                  <a:t>Two series resistors have the values </a:t>
                </a:r>
                <a14:m>
                  <m:oMath xmlns:m="http://schemas.openxmlformats.org/officeDocument/2006/math">
                    <m:r>
                      <a:rPr lang="en-US" sz="2600" i="1" dirty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1 </m:t>
                    </m:r>
                    <m:r>
                      <a:rPr lang="en-US" sz="2600" i="1" dirty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𝑘</m:t>
                    </m:r>
                    <m:r>
                      <m:rPr>
                        <m:sty m:val="p"/>
                      </m:rPr>
                      <a:rPr lang="en-US" sz="2600" i="0" dirty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Ω</m:t>
                    </m:r>
                    <m:r>
                      <a:rPr lang="en-US" sz="2600" i="1" dirty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±2% </m:t>
                    </m:r>
                  </m:oMath>
                </a14:m>
                <a:r>
                  <a:rPr lang="en-US" sz="2600" i="1" dirty="0">
                    <a:solidFill>
                      <a:srgbClr val="002060"/>
                    </a:solidFill>
                  </a:rPr>
                  <a:t>and </a:t>
                </a:r>
                <a14:m>
                  <m:oMath xmlns:m="http://schemas.openxmlformats.org/officeDocument/2006/math">
                    <m:r>
                      <a:rPr lang="en-US" sz="2600" i="1" dirty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2 </m:t>
                    </m:r>
                    <m:r>
                      <a:rPr lang="en-US" sz="2600" i="1" dirty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𝑘</m:t>
                    </m:r>
                    <m:r>
                      <m:rPr>
                        <m:sty m:val="p"/>
                      </m:rPr>
                      <a:rPr lang="en-US" sz="2600" i="0" dirty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Ω</m:t>
                    </m:r>
                    <m:r>
                      <a:rPr lang="en-US" sz="2600" i="1" dirty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±5%</m:t>
                    </m:r>
                  </m:oMath>
                </a14:m>
                <a:r>
                  <a:rPr lang="en-US" sz="2600" i="1" dirty="0">
                    <a:solidFill>
                      <a:srgbClr val="002060"/>
                    </a:solidFill>
                  </a:rPr>
                  <a:t>. Find the uncertainty of the total resistance in ohms.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6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6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sz="26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600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600" i="1" dirty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1 </m:t>
                    </m:r>
                    <m:r>
                      <a:rPr lang="en-US" sz="2600" i="1" dirty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𝑘</m:t>
                    </m:r>
                    <m:r>
                      <m:rPr>
                        <m:sty m:val="p"/>
                      </m:rPr>
                      <a:rPr lang="en-US" sz="2600" i="0" dirty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Ω</m:t>
                    </m:r>
                    <m:r>
                      <a:rPr lang="en-US" sz="2600" i="1" dirty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±2%</m:t>
                    </m:r>
                  </m:oMath>
                </a14:m>
                <a:r>
                  <a:rPr lang="en-US" sz="2600" i="1" dirty="0">
                    <a:solidFill>
                      <a:srgbClr val="002060"/>
                    </a:solidFill>
                  </a:rPr>
                  <a:t>, that is, </a:t>
                </a:r>
                <a14:m>
                  <m:oMath xmlns:m="http://schemas.openxmlformats.org/officeDocument/2006/math">
                    <m:r>
                      <a:rPr lang="en-US" sz="2600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1 </m:t>
                    </m:r>
                    <m:r>
                      <a:rPr lang="en-US" sz="2600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𝑘</m:t>
                    </m:r>
                    <m:r>
                      <m:rPr>
                        <m:sty m:val="p"/>
                      </m:rPr>
                      <a:rPr lang="en-US" sz="2600" b="0" i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Ω</m:t>
                    </m:r>
                    <m:r>
                      <a:rPr lang="en-US" sz="2600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±20 </m:t>
                    </m:r>
                    <m:r>
                      <m:rPr>
                        <m:sty m:val="p"/>
                      </m:rPr>
                      <a:rPr lang="en-US" sz="2600" b="0" i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Ω</m:t>
                    </m:r>
                  </m:oMath>
                </a14:m>
                <a:r>
                  <a:rPr lang="en-US" sz="2600" i="1" dirty="0">
                    <a:solidFill>
                      <a:srgbClr val="002060"/>
                    </a:solidFill>
                  </a:rPr>
                  <a:t>.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6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6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sz="26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2600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600" i="1" dirty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2 </m:t>
                    </m:r>
                    <m:r>
                      <a:rPr lang="en-US" sz="2600" i="1" dirty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𝑘</m:t>
                    </m:r>
                    <m:r>
                      <m:rPr>
                        <m:sty m:val="p"/>
                      </m:rPr>
                      <a:rPr lang="en-US" sz="2600" i="0" dirty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Ω</m:t>
                    </m:r>
                    <m:r>
                      <a:rPr lang="en-US" sz="2600" i="1" dirty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±5%</m:t>
                    </m:r>
                  </m:oMath>
                </a14:m>
                <a:r>
                  <a:rPr lang="en-US" sz="2600" i="1" dirty="0">
                    <a:solidFill>
                      <a:srgbClr val="002060"/>
                    </a:solidFill>
                  </a:rPr>
                  <a:t>, that is, </a:t>
                </a:r>
                <a14:m>
                  <m:oMath xmlns:m="http://schemas.openxmlformats.org/officeDocument/2006/math">
                    <m:r>
                      <a:rPr lang="en-US" sz="2600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2 </m:t>
                    </m:r>
                    <m:r>
                      <a:rPr lang="en-US" sz="2600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𝑘</m:t>
                    </m:r>
                    <m:r>
                      <m:rPr>
                        <m:sty m:val="p"/>
                      </m:rPr>
                      <a:rPr lang="en-US" sz="2600" b="0" i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Ω</m:t>
                    </m:r>
                    <m:r>
                      <a:rPr lang="en-US" sz="2600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±100 </m:t>
                    </m:r>
                    <m:r>
                      <m:rPr>
                        <m:sty m:val="p"/>
                      </m:rPr>
                      <a:rPr lang="en-US" sz="2600" b="0" i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Ω</m:t>
                    </m:r>
                  </m:oMath>
                </a14:m>
                <a:r>
                  <a:rPr lang="en-US" sz="2600" i="1" dirty="0">
                    <a:solidFill>
                      <a:srgbClr val="002060"/>
                    </a:solidFill>
                  </a:rPr>
                  <a:t>.</a:t>
                </a:r>
              </a:p>
              <a:p>
                <a:r>
                  <a:rPr lang="en-US" sz="2600" b="0" dirty="0">
                    <a:solidFill>
                      <a:srgbClr val="002060"/>
                    </a:solidFill>
                  </a:rPr>
                  <a:t>The total resistance is </a:t>
                </a:r>
                <a14:m>
                  <m:oMath xmlns:m="http://schemas.openxmlformats.org/officeDocument/2006/math">
                    <m:r>
                      <a:rPr lang="en-US" sz="2600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𝑅</m:t>
                    </m:r>
                    <m:r>
                      <a:rPr lang="en-US" sz="2600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6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6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sz="26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600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sz="26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6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sz="26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2600" i="1" dirty="0">
                    <a:solidFill>
                      <a:srgbClr val="002060"/>
                    </a:solidFill>
                  </a:rPr>
                  <a:t>, that is, </a:t>
                </a:r>
                <a14:m>
                  <m:oMath xmlns:m="http://schemas.openxmlformats.org/officeDocument/2006/math">
                    <m:r>
                      <a:rPr lang="en-US" sz="2600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1 </m:t>
                    </m:r>
                    <m:r>
                      <a:rPr lang="en-US" sz="2600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𝑘</m:t>
                    </m:r>
                    <m:r>
                      <m:rPr>
                        <m:sty m:val="p"/>
                      </m:rPr>
                      <a:rPr lang="en-US" sz="2600" b="0" i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Ω</m:t>
                    </m:r>
                    <m:r>
                      <a:rPr lang="en-US" sz="2600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+2 </m:t>
                    </m:r>
                    <m:r>
                      <a:rPr lang="en-US" sz="2600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𝑘</m:t>
                    </m:r>
                    <m:r>
                      <m:rPr>
                        <m:sty m:val="p"/>
                      </m:rPr>
                      <a:rPr lang="en-US" sz="2600" b="0" i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Ω</m:t>
                    </m:r>
                    <m:r>
                      <a:rPr lang="en-US" sz="2600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±20 </m:t>
                    </m:r>
                    <m:r>
                      <m:rPr>
                        <m:sty m:val="p"/>
                      </m:rPr>
                      <a:rPr lang="en-US" sz="2600" b="0" i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Ω</m:t>
                    </m:r>
                    <m:r>
                      <a:rPr lang="en-US" sz="2600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±100 </m:t>
                    </m:r>
                    <m:r>
                      <m:rPr>
                        <m:sty m:val="p"/>
                      </m:rPr>
                      <a:rPr lang="en-US" sz="2600" b="0" i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Ω</m:t>
                    </m:r>
                  </m:oMath>
                </a14:m>
                <a:r>
                  <a:rPr lang="en-US" sz="2600" i="1" dirty="0">
                    <a:solidFill>
                      <a:srgbClr val="002060"/>
                    </a:solidFill>
                  </a:rPr>
                  <a:t>.</a:t>
                </a:r>
              </a:p>
              <a:p>
                <a:r>
                  <a:rPr lang="en-US" sz="2600" i="1" dirty="0">
                    <a:solidFill>
                      <a:srgbClr val="002060"/>
                    </a:solidFill>
                  </a:rPr>
                  <a:t>Thus, </a:t>
                </a:r>
                <a14:m>
                  <m:oMath xmlns:m="http://schemas.openxmlformats.org/officeDocument/2006/math">
                    <m:r>
                      <a:rPr lang="en-US" sz="2600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𝑅</m:t>
                    </m:r>
                    <m:r>
                      <a:rPr lang="en-US" sz="2600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=3 </m:t>
                    </m:r>
                    <m:r>
                      <a:rPr lang="en-US" sz="2600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𝑘</m:t>
                    </m:r>
                    <m:r>
                      <m:rPr>
                        <m:sty m:val="p"/>
                      </m:rPr>
                      <a:rPr lang="en-US" sz="2600" b="0" i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Ω</m:t>
                    </m:r>
                    <m:r>
                      <a:rPr lang="en-US" sz="2600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±120 </m:t>
                    </m:r>
                    <m:r>
                      <m:rPr>
                        <m:sty m:val="p"/>
                      </m:rPr>
                      <a:rPr lang="en-US" sz="2600" b="0" i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Ω</m:t>
                    </m:r>
                  </m:oMath>
                </a14:m>
                <a:r>
                  <a:rPr lang="en-US" sz="2600" i="1" dirty="0">
                    <a:solidFill>
                      <a:srgbClr val="002060"/>
                    </a:solidFill>
                  </a:rPr>
                  <a:t>. The uncertainty is </a:t>
                </a:r>
                <a14:m>
                  <m:oMath xmlns:m="http://schemas.openxmlformats.org/officeDocument/2006/math">
                    <m:r>
                      <a:rPr lang="en-US" sz="26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±120 </m:t>
                    </m:r>
                    <m:r>
                      <m:rPr>
                        <m:sty m:val="p"/>
                      </m:rPr>
                      <a:rPr lang="en-US" sz="2600" b="0" i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Ω</m:t>
                    </m:r>
                  </m:oMath>
                </a14:m>
                <a:r>
                  <a:rPr lang="en-US" sz="2600" i="1" dirty="0">
                    <a:solidFill>
                      <a:srgbClr val="002060"/>
                    </a:solidFill>
                  </a:rPr>
                  <a:t>.</a:t>
                </a:r>
              </a:p>
            </p:txBody>
          </p:sp>
        </mc:Choice>
        <mc:Fallback xmlns="">
          <p:sp>
            <p:nvSpPr>
              <p:cNvPr id="8" name="Content Placeholder 2">
                <a:extLst>
                  <a:ext uri="{FF2B5EF4-FFF2-40B4-BE49-F238E27FC236}">
                    <a16:creationId xmlns:a16="http://schemas.microsoft.com/office/drawing/2014/main" id="{CB159078-1B0E-4A57-8163-F9E703C5952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199" y="1204333"/>
                <a:ext cx="10515600" cy="5288542"/>
              </a:xfrm>
              <a:prstGeom prst="rect">
                <a:avLst/>
              </a:prstGeom>
              <a:blipFill>
                <a:blip r:embed="rId3"/>
                <a:stretch>
                  <a:fillRect l="-986" t="-18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3709600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9E66A2-8072-422B-B839-C7839120B7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39207"/>
          </a:xfrm>
        </p:spPr>
        <p:txBody>
          <a:bodyPr/>
          <a:lstStyle/>
          <a:p>
            <a:r>
              <a:rPr lang="en-US" b="1" dirty="0">
                <a:solidFill>
                  <a:srgbClr val="00B050"/>
                </a:solidFill>
              </a:rPr>
              <a:t>Example 4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Content Placeholder 2">
                <a:extLst>
                  <a:ext uri="{FF2B5EF4-FFF2-40B4-BE49-F238E27FC236}">
                    <a16:creationId xmlns:a16="http://schemas.microsoft.com/office/drawing/2014/main" id="{CB159078-1B0E-4A57-8163-F9E703C59522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38199" y="1204333"/>
                <a:ext cx="10515600" cy="5288542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en-US" sz="2600" i="1" dirty="0">
                    <a:solidFill>
                      <a:srgbClr val="002060"/>
                    </a:solidFill>
                  </a:rPr>
                  <a:t>A resistor </a:t>
                </a:r>
                <a14:m>
                  <m:oMath xmlns:m="http://schemas.openxmlformats.org/officeDocument/2006/math">
                    <m:r>
                      <a:rPr lang="en-US" sz="2600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𝑅</m:t>
                    </m:r>
                  </m:oMath>
                </a14:m>
                <a:r>
                  <a:rPr lang="en-US" sz="2600" i="1" dirty="0">
                    <a:solidFill>
                      <a:srgbClr val="002060"/>
                    </a:solidFill>
                  </a:rPr>
                  <a:t> in series with a </a:t>
                </a:r>
                <a14:m>
                  <m:oMath xmlns:m="http://schemas.openxmlformats.org/officeDocument/2006/math">
                    <m:r>
                      <a:rPr lang="en-US" sz="2600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1 </m:t>
                    </m:r>
                    <m:r>
                      <a:rPr lang="en-US" sz="2600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𝑘</m:t>
                    </m:r>
                    <m:r>
                      <m:rPr>
                        <m:sty m:val="p"/>
                      </m:rPr>
                      <a:rPr lang="en-US" sz="2600" b="0" i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Ω</m:t>
                    </m:r>
                    <m:r>
                      <a:rPr lang="en-US" sz="2600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±2%</m:t>
                    </m:r>
                  </m:oMath>
                </a14:m>
                <a:r>
                  <a:rPr lang="en-US" sz="2600" i="1" dirty="0">
                    <a:solidFill>
                      <a:srgbClr val="002060"/>
                    </a:solidFill>
                  </a:rPr>
                  <a:t> should result in a resistance of </a:t>
                </a:r>
                <a14:m>
                  <m:oMath xmlns:m="http://schemas.openxmlformats.org/officeDocument/2006/math">
                    <m:r>
                      <a:rPr lang="en-US" sz="2600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3 </m:t>
                    </m:r>
                    <m:r>
                      <a:rPr lang="en-US" sz="2600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𝑘</m:t>
                    </m:r>
                    <m:r>
                      <m:rPr>
                        <m:sty m:val="p"/>
                      </m:rPr>
                      <a:rPr lang="en-US" sz="2600" b="0" i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Ω</m:t>
                    </m:r>
                  </m:oMath>
                </a14:m>
                <a:r>
                  <a:rPr lang="en-US" sz="2600" i="1" dirty="0">
                    <a:solidFill>
                      <a:srgbClr val="002060"/>
                    </a:solidFill>
                  </a:rPr>
                  <a:t> with an uncertainty of no more than </a:t>
                </a:r>
                <a14:m>
                  <m:oMath xmlns:m="http://schemas.openxmlformats.org/officeDocument/2006/math">
                    <m:r>
                      <a:rPr lang="en-US" sz="2600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±5%</m:t>
                    </m:r>
                  </m:oMath>
                </a14:m>
                <a:r>
                  <a:rPr lang="en-US" sz="2600" i="1" dirty="0">
                    <a:solidFill>
                      <a:srgbClr val="002060"/>
                    </a:solidFill>
                  </a:rPr>
                  <a:t>. What is the maximum permissible uncertainty of </a:t>
                </a:r>
                <a14:m>
                  <m:oMath xmlns:m="http://schemas.openxmlformats.org/officeDocument/2006/math">
                    <m:r>
                      <a:rPr lang="en-US" sz="2600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𝑅</m:t>
                    </m:r>
                  </m:oMath>
                </a14:m>
                <a:r>
                  <a:rPr lang="en-US" sz="2600" i="1" dirty="0">
                    <a:solidFill>
                      <a:srgbClr val="002060"/>
                    </a:solidFill>
                  </a:rPr>
                  <a:t>?  </a:t>
                </a:r>
              </a:p>
              <a:p>
                <a:r>
                  <a:rPr lang="en-US" sz="2600" b="0" i="1" dirty="0">
                    <a:solidFill>
                      <a:srgbClr val="002060"/>
                    </a:solidFill>
                  </a:rPr>
                  <a:t>Let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6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6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sz="26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2600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600" i="1" dirty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1 </m:t>
                    </m:r>
                    <m:r>
                      <a:rPr lang="en-US" sz="2600" i="1" dirty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sz="2600" i="1" dirty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𝛺</m:t>
                    </m:r>
                    <m:r>
                      <a:rPr lang="en-US" sz="2600" i="1" dirty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±2%</m:t>
                    </m:r>
                  </m:oMath>
                </a14:m>
                <a:r>
                  <a:rPr lang="en-US" sz="2600" i="1" dirty="0">
                    <a:solidFill>
                      <a:srgbClr val="002060"/>
                    </a:solidFill>
                  </a:rPr>
                  <a:t>, that is, </a:t>
                </a:r>
                <a14:m>
                  <m:oMath xmlns:m="http://schemas.openxmlformats.org/officeDocument/2006/math">
                    <m:r>
                      <a:rPr lang="en-US" sz="2600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1 </m:t>
                    </m:r>
                    <m:r>
                      <a:rPr lang="en-US" sz="2600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sz="2600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𝛺</m:t>
                    </m:r>
                    <m:r>
                      <a:rPr lang="en-US" sz="2600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±20 </m:t>
                    </m:r>
                    <m:r>
                      <a:rPr lang="en-US" sz="2600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𝛺</m:t>
                    </m:r>
                  </m:oMath>
                </a14:m>
                <a:r>
                  <a:rPr lang="en-US" sz="2600" i="1" dirty="0">
                    <a:solidFill>
                      <a:srgbClr val="002060"/>
                    </a:solidFill>
                  </a:rPr>
                  <a:t>.</a:t>
                </a:r>
              </a:p>
              <a:p>
                <a:r>
                  <a:rPr lang="en-US" sz="2600" b="0" i="1" dirty="0">
                    <a:solidFill>
                      <a:srgbClr val="002060"/>
                    </a:solidFill>
                  </a:rPr>
                  <a:t>Let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6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6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sz="26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sz="2600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=3</m:t>
                    </m:r>
                    <m:r>
                      <a:rPr lang="en-US" sz="2600" i="1" dirty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600" i="1" dirty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sz="2600" i="1" dirty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𝛺</m:t>
                    </m:r>
                    <m:r>
                      <a:rPr lang="en-US" sz="2600" i="1" dirty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±5%</m:t>
                    </m:r>
                  </m:oMath>
                </a14:m>
                <a:r>
                  <a:rPr lang="en-US" sz="2600" i="1" dirty="0">
                    <a:solidFill>
                      <a:srgbClr val="002060"/>
                    </a:solidFill>
                  </a:rPr>
                  <a:t>, that is, </a:t>
                </a:r>
                <a14:m>
                  <m:oMath xmlns:m="http://schemas.openxmlformats.org/officeDocument/2006/math">
                    <m:r>
                      <a:rPr lang="en-US" sz="2600" i="1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3</m:t>
                    </m:r>
                    <m:r>
                      <a:rPr lang="en-US" sz="2600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600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sz="2600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𝛺</m:t>
                    </m:r>
                    <m:r>
                      <a:rPr lang="en-US" sz="2600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±150 </m:t>
                    </m:r>
                    <m:r>
                      <a:rPr lang="en-US" sz="2600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𝛺</m:t>
                    </m:r>
                  </m:oMath>
                </a14:m>
                <a:r>
                  <a:rPr lang="en-US" sz="2600" i="1" dirty="0">
                    <a:solidFill>
                      <a:srgbClr val="002060"/>
                    </a:solidFill>
                  </a:rPr>
                  <a:t>.</a:t>
                </a:r>
              </a:p>
              <a:p>
                <a:r>
                  <a:rPr lang="en-US" sz="2600" i="1" dirty="0">
                    <a:solidFill>
                      <a:srgbClr val="002060"/>
                    </a:solidFill>
                  </a:rPr>
                  <a:t>Note that</a:t>
                </a:r>
                <a:r>
                  <a:rPr lang="en-US" sz="2600" b="0" i="1" dirty="0">
                    <a:solidFill>
                      <a:srgbClr val="00206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2600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𝑅</m:t>
                    </m:r>
                    <m:r>
                      <a:rPr lang="en-US" sz="2600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6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6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sz="26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sz="2600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US" sz="26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6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sz="26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2600" i="1" dirty="0">
                    <a:solidFill>
                      <a:srgbClr val="002060"/>
                    </a:solidFill>
                  </a:rPr>
                  <a:t>, that is, </a:t>
                </a:r>
                <a14:m>
                  <m:oMath xmlns:m="http://schemas.openxmlformats.org/officeDocument/2006/math">
                    <m:r>
                      <a:rPr lang="en-US" sz="2600" i="1" dirty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3</m:t>
                    </m:r>
                    <m:r>
                      <a:rPr lang="en-US" sz="2600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600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𝑘</m:t>
                    </m:r>
                    <m:r>
                      <m:rPr>
                        <m:sty m:val="p"/>
                      </m:rPr>
                      <a:rPr lang="en-US" sz="2600" b="0" i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Ω</m:t>
                    </m:r>
                    <m:r>
                      <a:rPr lang="en-US" sz="2600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−1 </m:t>
                    </m:r>
                    <m:r>
                      <a:rPr lang="en-US" sz="2600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𝑘</m:t>
                    </m:r>
                    <m:r>
                      <m:rPr>
                        <m:sty m:val="p"/>
                      </m:rPr>
                      <a:rPr lang="en-US" sz="2600" b="0" i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Ω</m:t>
                    </m:r>
                    <m:r>
                      <a:rPr lang="en-US" sz="2600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±150 </m:t>
                    </m:r>
                    <m:r>
                      <m:rPr>
                        <m:sty m:val="p"/>
                      </m:rPr>
                      <a:rPr lang="en-US" sz="2600" b="0" i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Ω</m:t>
                    </m:r>
                    <m:r>
                      <a:rPr lang="en-US" sz="2600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∓20 </m:t>
                    </m:r>
                    <m:r>
                      <m:rPr>
                        <m:sty m:val="p"/>
                      </m:rPr>
                      <a:rPr lang="en-US" sz="2600" b="0" i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Ω</m:t>
                    </m:r>
                  </m:oMath>
                </a14:m>
                <a:r>
                  <a:rPr lang="en-US" sz="2600" i="1" dirty="0">
                    <a:solidFill>
                      <a:srgbClr val="002060"/>
                    </a:solidFill>
                  </a:rPr>
                  <a:t>.</a:t>
                </a:r>
              </a:p>
              <a:p>
                <a:r>
                  <a:rPr lang="en-US" sz="2600" i="1" dirty="0">
                    <a:solidFill>
                      <a:srgbClr val="002060"/>
                    </a:solidFill>
                  </a:rPr>
                  <a:t>Note that when numbers are subtracted, their uncertainties are added.</a:t>
                </a:r>
              </a:p>
              <a:p>
                <a:r>
                  <a:rPr lang="en-US" sz="2600" i="1" dirty="0">
                    <a:solidFill>
                      <a:srgbClr val="002060"/>
                    </a:solidFill>
                  </a:rPr>
                  <a:t>Thus, </a:t>
                </a:r>
                <a14:m>
                  <m:oMath xmlns:m="http://schemas.openxmlformats.org/officeDocument/2006/math">
                    <m:r>
                      <a:rPr lang="en-US" sz="2600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𝑅</m:t>
                    </m:r>
                    <m:r>
                      <a:rPr lang="en-US" sz="2600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=2 </m:t>
                    </m:r>
                    <m:r>
                      <a:rPr lang="en-US" sz="2600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𝑘</m:t>
                    </m:r>
                    <m:r>
                      <m:rPr>
                        <m:sty m:val="p"/>
                      </m:rPr>
                      <a:rPr lang="en-US" sz="2600" b="0" i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Ω</m:t>
                    </m:r>
                    <m:r>
                      <a:rPr lang="en-US" sz="2600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±170 </m:t>
                    </m:r>
                    <m:r>
                      <m:rPr>
                        <m:sty m:val="p"/>
                      </m:rPr>
                      <a:rPr lang="en-US" sz="2600" b="0" i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Ω</m:t>
                    </m:r>
                  </m:oMath>
                </a14:m>
                <a:r>
                  <a:rPr lang="en-US" sz="2600" i="1" dirty="0">
                    <a:solidFill>
                      <a:srgbClr val="002060"/>
                    </a:solidFill>
                  </a:rPr>
                  <a:t>. The maximum uncertainty is </a:t>
                </a:r>
                <a14:m>
                  <m:oMath xmlns:m="http://schemas.openxmlformats.org/officeDocument/2006/math">
                    <m:r>
                      <a:rPr lang="en-US" sz="26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±8.5%</m:t>
                    </m:r>
                  </m:oMath>
                </a14:m>
                <a:r>
                  <a:rPr lang="en-US" sz="2600" i="1" dirty="0">
                    <a:solidFill>
                      <a:srgbClr val="002060"/>
                    </a:solidFill>
                  </a:rPr>
                  <a:t>.</a:t>
                </a:r>
              </a:p>
            </p:txBody>
          </p:sp>
        </mc:Choice>
        <mc:Fallback xmlns="">
          <p:sp>
            <p:nvSpPr>
              <p:cNvPr id="8" name="Content Placeholder 2">
                <a:extLst>
                  <a:ext uri="{FF2B5EF4-FFF2-40B4-BE49-F238E27FC236}">
                    <a16:creationId xmlns:a16="http://schemas.microsoft.com/office/drawing/2014/main" id="{CB159078-1B0E-4A57-8163-F9E703C5952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199" y="1204333"/>
                <a:ext cx="10515600" cy="5288542"/>
              </a:xfrm>
              <a:prstGeom prst="rect">
                <a:avLst/>
              </a:prstGeom>
              <a:blipFill>
                <a:blip r:embed="rId3"/>
                <a:stretch>
                  <a:fillRect l="-986" t="-18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2476327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9E66A2-8072-422B-B839-C7839120B7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75915"/>
            <a:ext cx="10515600" cy="839207"/>
          </a:xfrm>
        </p:spPr>
        <p:txBody>
          <a:bodyPr/>
          <a:lstStyle/>
          <a:p>
            <a:r>
              <a:rPr lang="en-US" b="1" dirty="0">
                <a:solidFill>
                  <a:srgbClr val="00B050"/>
                </a:solidFill>
              </a:rPr>
              <a:t>Example 5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Content Placeholder 2">
                <a:extLst>
                  <a:ext uri="{FF2B5EF4-FFF2-40B4-BE49-F238E27FC236}">
                    <a16:creationId xmlns:a16="http://schemas.microsoft.com/office/drawing/2014/main" id="{CB159078-1B0E-4A57-8163-F9E703C59522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38200" y="1115122"/>
                <a:ext cx="11015547" cy="5288542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en-US" sz="2600" i="1" dirty="0">
                    <a:solidFill>
                      <a:srgbClr val="002060"/>
                    </a:solidFill>
                  </a:rPr>
                  <a:t>A quantity </a:t>
                </a:r>
                <a14:m>
                  <m:oMath xmlns:m="http://schemas.openxmlformats.org/officeDocument/2006/math">
                    <m:r>
                      <a:rPr lang="en-US" sz="2600" i="1" dirty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2600" i="1" dirty="0">
                    <a:solidFill>
                      <a:srgbClr val="002060"/>
                    </a:solidFill>
                  </a:rPr>
                  <a:t> can be measured with the uncertainty </a:t>
                </a:r>
                <a14:m>
                  <m:oMath xmlns:m="http://schemas.openxmlformats.org/officeDocument/2006/math">
                    <m:r>
                      <a:rPr lang="en-US" sz="2600" b="0" i="1" dirty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±</m:t>
                    </m:r>
                    <m:sSub>
                      <m:sSubPr>
                        <m:ctrlPr>
                          <a:rPr lang="en-US" sz="2600" b="0" i="1" dirty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600" i="1" dirty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𝛿</m:t>
                        </m:r>
                      </m:e>
                      <m:sub>
                        <m:r>
                          <a:rPr lang="en-US" sz="2600" b="0" i="1" dirty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sz="2600" i="1" dirty="0">
                    <a:solidFill>
                      <a:srgbClr val="002060"/>
                    </a:solidFill>
                  </a:rPr>
                  <a:t>. Assuming </a:t>
                </a:r>
                <a14:m>
                  <m:oMath xmlns:m="http://schemas.openxmlformats.org/officeDocument/2006/math">
                    <m:r>
                      <a:rPr lang="en-US" sz="2600" i="1" dirty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sz="2600" i="1" dirty="0">
                    <a:solidFill>
                      <a:srgbClr val="002060"/>
                    </a:solidFill>
                  </a:rPr>
                  <a:t> measurements of </a:t>
                </a:r>
                <a14:m>
                  <m:oMath xmlns:m="http://schemas.openxmlformats.org/officeDocument/2006/math">
                    <m:r>
                      <a:rPr lang="en-US" sz="2600" i="1" dirty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2600" i="1" dirty="0">
                    <a:solidFill>
                      <a:srgbClr val="002060"/>
                    </a:solidFill>
                  </a:rPr>
                  <a:t>, determine the uncertainty of the mean of the </a:t>
                </a:r>
                <a14:m>
                  <m:oMath xmlns:m="http://schemas.openxmlformats.org/officeDocument/2006/math">
                    <m:r>
                      <a:rPr lang="en-US" sz="2600" i="1" dirty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sz="2600" i="1" dirty="0">
                    <a:solidFill>
                      <a:srgbClr val="002060"/>
                    </a:solidFill>
                  </a:rPr>
                  <a:t> measurements.</a:t>
                </a:r>
              </a:p>
              <a:p>
                <a:r>
                  <a:rPr lang="en-US" sz="2600" i="1" dirty="0">
                    <a:solidFill>
                      <a:srgbClr val="002060"/>
                    </a:solidFill>
                  </a:rPr>
                  <a:t>Let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6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6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6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600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US" sz="26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6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6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2600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,…</m:t>
                    </m:r>
                    <m:sSub>
                      <m:sSubPr>
                        <m:ctrlPr>
                          <a:rPr lang="en-US" sz="26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6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6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sz="2600" i="1" dirty="0">
                    <a:solidFill>
                      <a:srgbClr val="002060"/>
                    </a:solidFill>
                  </a:rPr>
                  <a:t> be the measured values.</a:t>
                </a:r>
              </a:p>
              <a:p>
                <a:r>
                  <a:rPr lang="en-US" sz="2600" i="1" dirty="0">
                    <a:solidFill>
                      <a:srgbClr val="002060"/>
                    </a:solidFill>
                  </a:rPr>
                  <a:t>Let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6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6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6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en-US" sz="2600" i="1" dirty="0">
                    <a:solidFill>
                      <a:srgbClr val="002060"/>
                    </a:solidFill>
                  </a:rPr>
                  <a:t> be the true value of </a:t>
                </a:r>
                <a14:m>
                  <m:oMath xmlns:m="http://schemas.openxmlformats.org/officeDocument/2006/math">
                    <m:r>
                      <a:rPr lang="en-US" sz="2600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2600" i="1" dirty="0">
                    <a:solidFill>
                      <a:srgbClr val="002060"/>
                    </a:solidFill>
                  </a:rPr>
                  <a:t>.</a:t>
                </a:r>
              </a:p>
              <a:p>
                <a:r>
                  <a:rPr lang="en-US" sz="2600" i="1" dirty="0">
                    <a:solidFill>
                      <a:srgbClr val="002060"/>
                    </a:solidFill>
                  </a:rPr>
                  <a:t>Note that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6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6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6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600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6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6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6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sz="2600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±</m:t>
                    </m:r>
                    <m:sSub>
                      <m:sSubPr>
                        <m:ctrlPr>
                          <a:rPr lang="en-US" sz="26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6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𝛿</m:t>
                        </m:r>
                      </m:e>
                      <m:sub>
                        <m:r>
                          <a:rPr lang="en-US" sz="26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sz="2600" i="1" dirty="0">
                    <a:solidFill>
                      <a:srgbClr val="002060"/>
                    </a:solidFill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6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6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6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2600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6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6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6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sz="2600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±</m:t>
                    </m:r>
                    <m:sSub>
                      <m:sSubPr>
                        <m:ctrlPr>
                          <a:rPr lang="en-US" sz="26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6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𝛿</m:t>
                        </m:r>
                      </m:e>
                      <m:sub>
                        <m:r>
                          <a:rPr lang="en-US" sz="26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sz="2600" i="1" dirty="0">
                    <a:solidFill>
                      <a:srgbClr val="002060"/>
                    </a:solidFill>
                  </a:rPr>
                  <a:t>, </a:t>
                </a:r>
                <a14:m>
                  <m:oMath xmlns:m="http://schemas.openxmlformats.org/officeDocument/2006/math">
                    <m:r>
                      <a:rPr lang="en-US" sz="2600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…</m:t>
                    </m:r>
                  </m:oMath>
                </a14:m>
                <a:r>
                  <a:rPr lang="en-US" sz="2600" i="1" dirty="0">
                    <a:solidFill>
                      <a:srgbClr val="002060"/>
                    </a:solidFill>
                  </a:rPr>
                  <a:t> 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6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6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6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sz="2600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6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6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6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sz="2600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±</m:t>
                    </m:r>
                    <m:sSub>
                      <m:sSubPr>
                        <m:ctrlPr>
                          <a:rPr lang="en-US" sz="26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6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𝛿</m:t>
                        </m:r>
                      </m:e>
                      <m:sub>
                        <m:r>
                          <a:rPr lang="en-US" sz="26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sz="2600" i="1" dirty="0">
                    <a:solidFill>
                      <a:srgbClr val="002060"/>
                    </a:solidFill>
                  </a:rPr>
                  <a:t>.</a:t>
                </a:r>
              </a:p>
              <a:p>
                <a:r>
                  <a:rPr lang="en-US" sz="2600" i="1" dirty="0">
                    <a:solidFill>
                      <a:srgbClr val="002060"/>
                    </a:solidFill>
                  </a:rPr>
                  <a:t>Substituting in the equation </a:t>
                </a:r>
                <a14:m>
                  <m:oMath xmlns:m="http://schemas.openxmlformats.org/officeDocument/2006/math">
                    <m:r>
                      <a:rPr lang="en-US" sz="26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𝜇</m:t>
                    </m:r>
                    <m:r>
                      <a:rPr lang="en-US" sz="26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=(</m:t>
                    </m:r>
                    <m:sSub>
                      <m:sSubPr>
                        <m:ctrlPr>
                          <a:rPr lang="en-US" sz="26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6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6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6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sz="26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6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6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26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+…</m:t>
                    </m:r>
                    <m:sSub>
                      <m:sSubPr>
                        <m:ctrlPr>
                          <a:rPr lang="en-US" sz="26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6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6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sz="26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)/</m:t>
                    </m:r>
                    <m:r>
                      <a:rPr lang="en-US" sz="26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sz="2600" i="1" dirty="0">
                    <a:solidFill>
                      <a:srgbClr val="002060"/>
                    </a:solidFill>
                  </a:rPr>
                  <a:t>,</a:t>
                </a:r>
              </a:p>
              <a:p>
                <a:pPr marL="0" indent="0">
                  <a:lnSpc>
                    <a:spcPct val="15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6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𝜇</m:t>
                      </m:r>
                      <m:r>
                        <a:rPr lang="en-US" sz="26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6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26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6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6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  <m:r>
                            <a:rPr lang="en-US" sz="26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±</m:t>
                          </m:r>
                          <m:sSub>
                            <m:sSubPr>
                              <m:ctrlPr>
                                <a:rPr lang="en-US" sz="26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6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𝛿</m:t>
                              </m:r>
                            </m:e>
                            <m:sub>
                              <m:r>
                                <a:rPr lang="en-US" sz="26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r>
                            <a:rPr lang="en-US" sz="26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sz="26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6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6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  <m:r>
                            <a:rPr lang="en-US" sz="26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±</m:t>
                          </m:r>
                          <m:sSub>
                            <m:sSubPr>
                              <m:ctrlPr>
                                <a:rPr lang="en-US" sz="26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6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𝛿</m:t>
                              </m:r>
                            </m:e>
                            <m:sub>
                              <m:r>
                                <a:rPr lang="en-US" sz="26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r>
                            <a:rPr lang="en-US" sz="26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+…+</m:t>
                          </m:r>
                          <m:sSub>
                            <m:sSubPr>
                              <m:ctrlPr>
                                <a:rPr lang="en-US" sz="26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6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6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  <m:r>
                            <a:rPr lang="en-US" sz="26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±</m:t>
                          </m:r>
                          <m:sSub>
                            <m:sSubPr>
                              <m:ctrlPr>
                                <a:rPr lang="en-US" sz="26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6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𝛿</m:t>
                              </m:r>
                            </m:e>
                            <m:sub>
                              <m:r>
                                <a:rPr lang="en-US" sz="26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num>
                        <m:den>
                          <m:r>
                            <a:rPr lang="en-US" sz="26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den>
                      </m:f>
                      <m:r>
                        <a:rPr lang="en-US" sz="26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6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6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6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lang="en-US" sz="26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±</m:t>
                      </m:r>
                      <m:sSub>
                        <m:sSubPr>
                          <m:ctrlPr>
                            <a:rPr lang="en-US" sz="26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6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𝛿</m:t>
                          </m:r>
                        </m:e>
                        <m:sub>
                          <m:r>
                            <a:rPr lang="en-US" sz="26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en-US" sz="2600" i="1" dirty="0">
                  <a:solidFill>
                    <a:srgbClr val="002060"/>
                  </a:solidFill>
                </a:endParaRPr>
              </a:p>
              <a:p>
                <a:r>
                  <a:rPr lang="en-US" sz="2600" dirty="0"/>
                  <a:t>It may be surprising to see that the uncertainty of the mean is not smaller.</a:t>
                </a:r>
              </a:p>
              <a:p>
                <a:r>
                  <a:rPr lang="en-US" sz="2600" dirty="0"/>
                  <a:t>This is because we found the </a:t>
                </a:r>
                <a:r>
                  <a:rPr lang="en-US" sz="2600" i="1" dirty="0">
                    <a:solidFill>
                      <a:srgbClr val="0070C0"/>
                    </a:solidFill>
                  </a:rPr>
                  <a:t>worst-case uncertainty</a:t>
                </a:r>
                <a:r>
                  <a:rPr lang="en-US" sz="2600" dirty="0"/>
                  <a:t>, not the </a:t>
                </a:r>
                <a:r>
                  <a:rPr lang="en-US" sz="2600" i="1" dirty="0">
                    <a:solidFill>
                      <a:srgbClr val="7030A0"/>
                    </a:solidFill>
                  </a:rPr>
                  <a:t>likely uncertainty</a:t>
                </a:r>
                <a:r>
                  <a:rPr lang="en-US" sz="2600" dirty="0"/>
                  <a:t>.</a:t>
                </a:r>
              </a:p>
            </p:txBody>
          </p:sp>
        </mc:Choice>
        <mc:Fallback xmlns="">
          <p:sp>
            <p:nvSpPr>
              <p:cNvPr id="8" name="Content Placeholder 2">
                <a:extLst>
                  <a:ext uri="{FF2B5EF4-FFF2-40B4-BE49-F238E27FC236}">
                    <a16:creationId xmlns:a16="http://schemas.microsoft.com/office/drawing/2014/main" id="{CB159078-1B0E-4A57-8163-F9E703C5952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1115122"/>
                <a:ext cx="11015547" cy="5288542"/>
              </a:xfrm>
              <a:prstGeom prst="rect">
                <a:avLst/>
              </a:prstGeom>
              <a:blipFill>
                <a:blip r:embed="rId3"/>
                <a:stretch>
                  <a:fillRect l="-996" t="-1730" r="-277" b="-126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4216685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9E66A2-8072-422B-B839-C7839120B7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39207"/>
          </a:xfrm>
        </p:spPr>
        <p:txBody>
          <a:bodyPr/>
          <a:lstStyle/>
          <a:p>
            <a:r>
              <a:rPr lang="en-US" b="1" dirty="0">
                <a:solidFill>
                  <a:srgbClr val="0070C0"/>
                </a:solidFill>
              </a:rPr>
              <a:t>The Kline-McClintock Formula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Content Placeholder 2">
                <a:extLst>
                  <a:ext uri="{FF2B5EF4-FFF2-40B4-BE49-F238E27FC236}">
                    <a16:creationId xmlns:a16="http://schemas.microsoft.com/office/drawing/2014/main" id="{CB159078-1B0E-4A57-8163-F9E703C59522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38199" y="1204333"/>
                <a:ext cx="10515600" cy="5029200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sz="2600" dirty="0"/>
                  <a:t>The </a:t>
                </a:r>
                <a:r>
                  <a:rPr lang="en-US" sz="2600" i="1" dirty="0">
                    <a:solidFill>
                      <a:srgbClr val="7030A0"/>
                    </a:solidFill>
                  </a:rPr>
                  <a:t>likely uncertainty </a:t>
                </a:r>
                <a:r>
                  <a:rPr lang="en-US" sz="2600" dirty="0"/>
                  <a:t>can be found with the Kline-McClintock formula.</a:t>
                </a:r>
              </a:p>
              <a:p>
                <a:r>
                  <a:rPr lang="en-US" sz="2600" dirty="0"/>
                  <a:t>Let </a:t>
                </a:r>
                <a14:m>
                  <m:oMath xmlns:m="http://schemas.openxmlformats.org/officeDocument/2006/math">
                    <m:r>
                      <a:rPr lang="en-US" sz="2600" b="0" i="1" smtClean="0">
                        <a:latin typeface="Cambria Math" panose="02040503050406030204" pitchFamily="18" charset="0"/>
                      </a:rPr>
                      <m:t>𝑧</m:t>
                    </m:r>
                  </m:oMath>
                </a14:m>
                <a:r>
                  <a:rPr lang="en-US" sz="2600" dirty="0"/>
                  <a:t> be a variable that can be calculated based on the measurements of </a:t>
                </a:r>
                <a14:m>
                  <m:oMath xmlns:m="http://schemas.openxmlformats.org/officeDocument/2006/math">
                    <m:r>
                      <a:rPr lang="en-US" sz="2600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sz="2600" dirty="0"/>
                  <a:t> other variables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400" i="1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2400" i="1">
                        <a:latin typeface="Cambria Math" panose="02040503050406030204" pitchFamily="18" charset="0"/>
                      </a:rPr>
                      <m:t>,…, </m:t>
                    </m:r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sz="2600" dirty="0"/>
                  <a:t>.</a:t>
                </a:r>
              </a:p>
              <a:p>
                <a:r>
                  <a:rPr lang="en-US" sz="2600" dirty="0"/>
                  <a:t>Let </a:t>
                </a:r>
                <a14:m>
                  <m:oMath xmlns:m="http://schemas.openxmlformats.org/officeDocument/2006/math">
                    <m:r>
                      <a:rPr lang="en-US" sz="240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𝑧</m:t>
                    </m:r>
                    <m:r>
                      <a:rPr lang="en-US" sz="240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sz="240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sz="24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4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4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sz="24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4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24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,…, </m:t>
                    </m:r>
                    <m:sSub>
                      <m:sSubPr>
                        <m:ctrlPr>
                          <a:rPr lang="en-US" sz="24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4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sz="24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600" dirty="0"/>
                  <a:t> be the equation used to find </a:t>
                </a:r>
                <a14:m>
                  <m:oMath xmlns:m="http://schemas.openxmlformats.org/officeDocument/2006/math">
                    <m:r>
                      <a:rPr lang="en-US" sz="2600" b="0" i="1" smtClean="0">
                        <a:latin typeface="Cambria Math" panose="02040503050406030204" pitchFamily="18" charset="0"/>
                      </a:rPr>
                      <m:t>𝑧</m:t>
                    </m:r>
                  </m:oMath>
                </a14:m>
                <a:r>
                  <a:rPr lang="en-US" sz="2600" dirty="0"/>
                  <a:t>, where </a:t>
                </a:r>
                <a14:m>
                  <m:oMath xmlns:m="http://schemas.openxmlformats.org/officeDocument/2006/math">
                    <m:r>
                      <a:rPr lang="en-US" sz="2600" b="0" i="1" smtClean="0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US" sz="2600" dirty="0"/>
                  <a:t> is a function.</a:t>
                </a:r>
              </a:p>
              <a:p>
                <a:r>
                  <a:rPr lang="en-US" sz="2600" dirty="0"/>
                  <a:t>Let </a:t>
                </a:r>
                <a14:m>
                  <m:oMath xmlns:m="http://schemas.openxmlformats.org/officeDocument/2006/math">
                    <m:r>
                      <a:rPr lang="en-US" sz="2600" b="0" i="1" smtClean="0">
                        <a:latin typeface="Cambria Math" panose="02040503050406030204" pitchFamily="18" charset="0"/>
                      </a:rPr>
                      <m:t>±</m:t>
                    </m:r>
                    <m:sSub>
                      <m:sSubPr>
                        <m:ctrlPr>
                          <a:rPr lang="en-US" sz="2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600" b="0" i="1" smtClean="0">
                            <a:latin typeface="Cambria Math" panose="02040503050406030204" pitchFamily="18" charset="0"/>
                          </a:rPr>
                          <m:t>𝛿</m:t>
                        </m:r>
                      </m:e>
                      <m:sub>
                        <m:r>
                          <a:rPr lang="en-US" sz="26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2600" dirty="0"/>
                  <a:t>, </a:t>
                </a:r>
                <a14:m>
                  <m:oMath xmlns:m="http://schemas.openxmlformats.org/officeDocument/2006/math">
                    <m:r>
                      <a:rPr lang="en-US" sz="2600" b="0" i="1" smtClean="0">
                        <a:latin typeface="Cambria Math" panose="02040503050406030204" pitchFamily="18" charset="0"/>
                      </a:rPr>
                      <m:t>±</m:t>
                    </m:r>
                    <m:sSub>
                      <m:sSubPr>
                        <m:ctrlPr>
                          <a:rPr lang="en-US" sz="2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600" b="0" i="1" smtClean="0">
                            <a:latin typeface="Cambria Math" panose="02040503050406030204" pitchFamily="18" charset="0"/>
                          </a:rPr>
                          <m:t>𝛿</m:t>
                        </m:r>
                      </m:e>
                      <m:sub>
                        <m:r>
                          <a:rPr lang="en-US" sz="26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2600" dirty="0"/>
                  <a:t>, </a:t>
                </a:r>
                <a14:m>
                  <m:oMath xmlns:m="http://schemas.openxmlformats.org/officeDocument/2006/math">
                    <m:r>
                      <a:rPr lang="en-US" sz="2600" b="0" i="1" smtClean="0">
                        <a:latin typeface="Cambria Math" panose="02040503050406030204" pitchFamily="18" charset="0"/>
                      </a:rPr>
                      <m:t>…</m:t>
                    </m:r>
                  </m:oMath>
                </a14:m>
                <a:r>
                  <a:rPr lang="en-US" sz="2600" dirty="0"/>
                  <a:t>, </a:t>
                </a:r>
                <a14:m>
                  <m:oMath xmlns:m="http://schemas.openxmlformats.org/officeDocument/2006/math">
                    <m:r>
                      <a:rPr lang="en-US" sz="2600" b="0" i="1" dirty="0" smtClean="0">
                        <a:latin typeface="Cambria Math" panose="02040503050406030204" pitchFamily="18" charset="0"/>
                      </a:rPr>
                      <m:t>±</m:t>
                    </m:r>
                    <m:sSub>
                      <m:sSubPr>
                        <m:ctrlPr>
                          <a:rPr lang="en-US" sz="26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600" b="0" i="1" dirty="0" smtClean="0">
                            <a:latin typeface="Cambria Math" panose="02040503050406030204" pitchFamily="18" charset="0"/>
                          </a:rPr>
                          <m:t>𝛿</m:t>
                        </m:r>
                      </m:e>
                      <m:sub>
                        <m:r>
                          <a:rPr lang="en-US" sz="2600" b="0" i="1" dirty="0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sz="2600" dirty="0"/>
                  <a:t> be the uncertainties of the measurements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,…, 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sz="2600" dirty="0"/>
                  <a:t>. </a:t>
                </a:r>
              </a:p>
              <a:p>
                <a:r>
                  <a:rPr lang="en-US" sz="2600" dirty="0"/>
                  <a:t>The uncertainty </a:t>
                </a:r>
                <a14:m>
                  <m:oMath xmlns:m="http://schemas.openxmlformats.org/officeDocument/2006/math">
                    <m:r>
                      <a:rPr lang="en-US" sz="2600" b="0" i="1" smtClean="0">
                        <a:latin typeface="Cambria Math" panose="02040503050406030204" pitchFamily="18" charset="0"/>
                      </a:rPr>
                      <m:t>±</m:t>
                    </m:r>
                    <m:r>
                      <a:rPr lang="en-US" sz="2600" b="0" i="1" smtClean="0">
                        <a:latin typeface="Cambria Math" panose="02040503050406030204" pitchFamily="18" charset="0"/>
                      </a:rPr>
                      <m:t>𝛿</m:t>
                    </m:r>
                  </m:oMath>
                </a14:m>
                <a:r>
                  <a:rPr lang="en-US" sz="2600" dirty="0"/>
                  <a:t> of </a:t>
                </a:r>
                <a14:m>
                  <m:oMath xmlns:m="http://schemas.openxmlformats.org/officeDocument/2006/math">
                    <m:r>
                      <a:rPr lang="en-US" sz="2600" b="0" i="1" smtClean="0">
                        <a:latin typeface="Cambria Math" panose="02040503050406030204" pitchFamily="18" charset="0"/>
                      </a:rPr>
                      <m:t>𝑧</m:t>
                    </m:r>
                  </m:oMath>
                </a14:m>
                <a:r>
                  <a:rPr lang="en-US" sz="2600" dirty="0"/>
                  <a:t> is found with the equation</a:t>
                </a:r>
              </a:p>
              <a:p>
                <a:pPr marL="0" indent="0">
                  <a:lnSpc>
                    <a:spcPct val="10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6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𝛿</m:t>
                      </m:r>
                      <m:r>
                        <a:rPr lang="en-US" sz="26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sz="26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sSup>
                            <m:sSupPr>
                              <m:ctrlPr>
                                <a:rPr lang="en-US" sz="26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26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sz="2600" b="0" i="1" smtClean="0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600" b="0" i="1" smtClean="0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𝛿</m:t>
                                      </m:r>
                                    </m:e>
                                    <m:sub>
                                      <m:r>
                                        <a:rPr lang="en-US" sz="2600" b="0" i="1" smtClean="0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  <m:f>
                                    <m:fPr>
                                      <m:ctrlPr>
                                        <a:rPr lang="en-US" sz="2600" b="0" i="1" smtClean="0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sz="2600" b="0" i="1" smtClean="0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𝜕</m:t>
                                      </m:r>
                                      <m:r>
                                        <a:rPr lang="en-US" sz="2600" b="0" i="1" smtClean="0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𝑓</m:t>
                                      </m:r>
                                    </m:num>
                                    <m:den>
                                      <m:r>
                                        <a:rPr lang="en-US" sz="2600" b="0" i="1" smtClean="0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𝜕</m:t>
                                      </m:r>
                                      <m:sSub>
                                        <m:sSubPr>
                                          <m:ctrlPr>
                                            <a:rPr lang="en-US" sz="2600" b="0" i="1" smtClean="0">
                                              <a:solidFill>
                                                <a:srgbClr val="C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2600" b="0" i="1" smtClean="0">
                                              <a:solidFill>
                                                <a:srgbClr val="C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</m:e>
                                        <m:sub>
                                          <m:r>
                                            <a:rPr lang="en-US" sz="2600" b="0" i="1" smtClean="0">
                                              <a:solidFill>
                                                <a:srgbClr val="C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1</m:t>
                                          </m:r>
                                        </m:sub>
                                      </m:sSub>
                                    </m:den>
                                  </m:f>
                                </m:e>
                              </m:d>
                            </m:e>
                            <m:sup>
                              <m:r>
                                <a:rPr lang="en-US" sz="26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26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sz="26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26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sz="2600" b="0" i="1" smtClean="0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600" b="0" i="1" smtClean="0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𝛿</m:t>
                                      </m:r>
                                    </m:e>
                                    <m:sub>
                                      <m:r>
                                        <a:rPr lang="en-US" sz="2600" b="0" i="1" smtClean="0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b>
                                  </m:sSub>
                                  <m:f>
                                    <m:fPr>
                                      <m:ctrlPr>
                                        <a:rPr lang="en-US" sz="2600" b="0" i="1" smtClean="0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sz="2600" b="0" i="1" smtClean="0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𝜕</m:t>
                                      </m:r>
                                      <m:r>
                                        <a:rPr lang="en-US" sz="2600" b="0" i="1" smtClean="0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𝑓</m:t>
                                      </m:r>
                                    </m:num>
                                    <m:den>
                                      <m:r>
                                        <a:rPr lang="en-US" sz="2600" b="0" i="1" smtClean="0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𝜕</m:t>
                                      </m:r>
                                      <m:sSub>
                                        <m:sSubPr>
                                          <m:ctrlPr>
                                            <a:rPr lang="en-US" sz="2600" b="0" i="1" smtClean="0">
                                              <a:solidFill>
                                                <a:srgbClr val="C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2600" b="0" i="1" smtClean="0">
                                              <a:solidFill>
                                                <a:srgbClr val="C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</m:e>
                                        <m:sub>
                                          <m:r>
                                            <a:rPr lang="en-US" sz="2600" b="0" i="1" smtClean="0">
                                              <a:solidFill>
                                                <a:srgbClr val="C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b>
                                      </m:sSub>
                                    </m:den>
                                  </m:f>
                                </m:e>
                              </m:d>
                            </m:e>
                            <m:sup>
                              <m:r>
                                <a:rPr lang="en-US" sz="26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26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+…+</m:t>
                          </m:r>
                          <m:sSup>
                            <m:sSupPr>
                              <m:ctrlPr>
                                <a:rPr lang="en-US" sz="26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26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sz="2600" b="0" i="1" smtClean="0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600" b="0" i="1" smtClean="0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𝛿</m:t>
                                      </m:r>
                                    </m:e>
                                    <m:sub>
                                      <m:r>
                                        <a:rPr lang="en-US" sz="2600" b="0" i="1" smtClean="0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</m:sub>
                                  </m:sSub>
                                  <m:f>
                                    <m:fPr>
                                      <m:ctrlPr>
                                        <a:rPr lang="en-US" sz="2600" b="0" i="1" smtClean="0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sz="2600" b="0" i="1" smtClean="0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𝜕</m:t>
                                      </m:r>
                                      <m:r>
                                        <a:rPr lang="en-US" sz="2600" b="0" i="1" smtClean="0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𝑓</m:t>
                                      </m:r>
                                    </m:num>
                                    <m:den>
                                      <m:r>
                                        <a:rPr lang="en-US" sz="2600" b="0" i="1" smtClean="0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𝜕</m:t>
                                      </m:r>
                                      <m:sSub>
                                        <m:sSubPr>
                                          <m:ctrlPr>
                                            <a:rPr lang="en-US" sz="2600" b="0" i="1" smtClean="0">
                                              <a:solidFill>
                                                <a:srgbClr val="C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2600" b="0" i="1" smtClean="0">
                                              <a:solidFill>
                                                <a:srgbClr val="C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</m:e>
                                        <m:sub>
                                          <m:r>
                                            <a:rPr lang="en-US" sz="2600" b="0" i="1" smtClean="0">
                                              <a:solidFill>
                                                <a:srgbClr val="C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𝑛</m:t>
                                          </m:r>
                                        </m:sub>
                                      </m:sSub>
                                    </m:den>
                                  </m:f>
                                </m:e>
                              </m:d>
                            </m:e>
                            <m:sup>
                              <m:r>
                                <a:rPr lang="en-US" sz="26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rad>
                    </m:oMath>
                  </m:oMathPara>
                </a14:m>
                <a:endParaRPr lang="en-US" sz="2600" dirty="0"/>
              </a:p>
              <a:p>
                <a:pPr marL="0" indent="0">
                  <a:lnSpc>
                    <a:spcPct val="100000"/>
                  </a:lnSpc>
                  <a:buNone/>
                </a:pPr>
                <a:endParaRPr lang="en-US" sz="2600" dirty="0"/>
              </a:p>
            </p:txBody>
          </p:sp>
        </mc:Choice>
        <mc:Fallback xmlns="">
          <p:sp>
            <p:nvSpPr>
              <p:cNvPr id="8" name="Content Placeholder 2">
                <a:extLst>
                  <a:ext uri="{FF2B5EF4-FFF2-40B4-BE49-F238E27FC236}">
                    <a16:creationId xmlns:a16="http://schemas.microsoft.com/office/drawing/2014/main" id="{CB159078-1B0E-4A57-8163-F9E703C5952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199" y="1204333"/>
                <a:ext cx="10515600" cy="5029200"/>
              </a:xfrm>
              <a:prstGeom prst="rect">
                <a:avLst/>
              </a:prstGeom>
              <a:blipFill>
                <a:blip r:embed="rId3"/>
                <a:stretch>
                  <a:fillRect l="-870" t="-19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8597382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9E66A2-8072-422B-B839-C7839120B7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39207"/>
          </a:xfrm>
        </p:spPr>
        <p:txBody>
          <a:bodyPr/>
          <a:lstStyle/>
          <a:p>
            <a:r>
              <a:rPr lang="en-US" b="1" dirty="0">
                <a:solidFill>
                  <a:srgbClr val="0070C0"/>
                </a:solidFill>
              </a:rPr>
              <a:t>The Kline-McClintock Formula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Content Placeholder 2">
                <a:extLst>
                  <a:ext uri="{FF2B5EF4-FFF2-40B4-BE49-F238E27FC236}">
                    <a16:creationId xmlns:a16="http://schemas.microsoft.com/office/drawing/2014/main" id="{CB159078-1B0E-4A57-8163-F9E703C59522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38199" y="1204332"/>
                <a:ext cx="10515600" cy="5475247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sz="2600" dirty="0"/>
                  <a:t>The uncertainty </a:t>
                </a:r>
                <a14:m>
                  <m:oMath xmlns:m="http://schemas.openxmlformats.org/officeDocument/2006/math">
                    <m:r>
                      <a:rPr lang="en-US" sz="2600" b="0" i="1" smtClean="0">
                        <a:latin typeface="Cambria Math" panose="02040503050406030204" pitchFamily="18" charset="0"/>
                      </a:rPr>
                      <m:t>±</m:t>
                    </m:r>
                    <m:r>
                      <a:rPr lang="en-US" sz="2600" b="0" i="1" smtClean="0">
                        <a:latin typeface="Cambria Math" panose="02040503050406030204" pitchFamily="18" charset="0"/>
                      </a:rPr>
                      <m:t>𝛿</m:t>
                    </m:r>
                  </m:oMath>
                </a14:m>
                <a:r>
                  <a:rPr lang="en-US" sz="2600" dirty="0"/>
                  <a:t> of </a:t>
                </a:r>
                <a14:m>
                  <m:oMath xmlns:m="http://schemas.openxmlformats.org/officeDocument/2006/math">
                    <m:r>
                      <a:rPr lang="en-US" sz="2600" b="0" i="1" smtClean="0">
                        <a:latin typeface="Cambria Math" panose="02040503050406030204" pitchFamily="18" charset="0"/>
                      </a:rPr>
                      <m:t>𝑧</m:t>
                    </m:r>
                  </m:oMath>
                </a14:m>
                <a:r>
                  <a:rPr lang="en-US" sz="2600" dirty="0"/>
                  <a:t> is found with the equation</a:t>
                </a:r>
              </a:p>
              <a:p>
                <a:pPr marL="0" indent="0">
                  <a:lnSpc>
                    <a:spcPct val="10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6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𝛿</m:t>
                      </m:r>
                      <m:r>
                        <a:rPr lang="en-US" sz="26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sz="26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sSup>
                            <m:sSupPr>
                              <m:ctrlPr>
                                <a:rPr lang="en-US" sz="26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26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sz="2600" b="0" i="1" smtClean="0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600" b="0" i="1" smtClean="0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𝛿</m:t>
                                      </m:r>
                                    </m:e>
                                    <m:sub>
                                      <m:r>
                                        <a:rPr lang="en-US" sz="2600" b="0" i="1" smtClean="0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  <m:f>
                                    <m:fPr>
                                      <m:ctrlPr>
                                        <a:rPr lang="en-US" sz="2600" b="0" i="1" smtClean="0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sz="2600" b="0" i="1" smtClean="0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𝜕</m:t>
                                      </m:r>
                                      <m:r>
                                        <a:rPr lang="en-US" sz="2600" b="0" i="1" smtClean="0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𝑓</m:t>
                                      </m:r>
                                    </m:num>
                                    <m:den>
                                      <m:r>
                                        <a:rPr lang="en-US" sz="2600" b="0" i="1" smtClean="0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𝜕</m:t>
                                      </m:r>
                                      <m:sSub>
                                        <m:sSubPr>
                                          <m:ctrlPr>
                                            <a:rPr lang="en-US" sz="2600" b="0" i="1" smtClean="0">
                                              <a:solidFill>
                                                <a:srgbClr val="C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2600" b="0" i="1" smtClean="0">
                                              <a:solidFill>
                                                <a:srgbClr val="C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</m:e>
                                        <m:sub>
                                          <m:r>
                                            <a:rPr lang="en-US" sz="2600" b="0" i="1" smtClean="0">
                                              <a:solidFill>
                                                <a:srgbClr val="C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1</m:t>
                                          </m:r>
                                        </m:sub>
                                      </m:sSub>
                                    </m:den>
                                  </m:f>
                                </m:e>
                              </m:d>
                            </m:e>
                            <m:sup>
                              <m:r>
                                <a:rPr lang="en-US" sz="26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26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sz="26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26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sz="2600" b="0" i="1" smtClean="0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600" b="0" i="1" smtClean="0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𝛿</m:t>
                                      </m:r>
                                    </m:e>
                                    <m:sub>
                                      <m:r>
                                        <a:rPr lang="en-US" sz="2600" b="0" i="1" smtClean="0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b>
                                  </m:sSub>
                                  <m:f>
                                    <m:fPr>
                                      <m:ctrlPr>
                                        <a:rPr lang="en-US" sz="2600" b="0" i="1" smtClean="0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sz="2600" b="0" i="1" smtClean="0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𝜕</m:t>
                                      </m:r>
                                      <m:r>
                                        <a:rPr lang="en-US" sz="2600" b="0" i="1" smtClean="0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𝑓</m:t>
                                      </m:r>
                                    </m:num>
                                    <m:den>
                                      <m:r>
                                        <a:rPr lang="en-US" sz="2600" b="0" i="1" smtClean="0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𝜕</m:t>
                                      </m:r>
                                      <m:sSub>
                                        <m:sSubPr>
                                          <m:ctrlPr>
                                            <a:rPr lang="en-US" sz="2600" b="0" i="1" smtClean="0">
                                              <a:solidFill>
                                                <a:srgbClr val="C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2600" b="0" i="1" smtClean="0">
                                              <a:solidFill>
                                                <a:srgbClr val="C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</m:e>
                                        <m:sub>
                                          <m:r>
                                            <a:rPr lang="en-US" sz="2600" b="0" i="1" smtClean="0">
                                              <a:solidFill>
                                                <a:srgbClr val="C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b>
                                      </m:sSub>
                                    </m:den>
                                  </m:f>
                                </m:e>
                              </m:d>
                            </m:e>
                            <m:sup>
                              <m:r>
                                <a:rPr lang="en-US" sz="26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26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+…+</m:t>
                          </m:r>
                          <m:sSup>
                            <m:sSupPr>
                              <m:ctrlPr>
                                <a:rPr lang="en-US" sz="26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26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sz="2600" b="0" i="1" smtClean="0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600" b="0" i="1" smtClean="0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𝛿</m:t>
                                      </m:r>
                                    </m:e>
                                    <m:sub>
                                      <m:r>
                                        <a:rPr lang="en-US" sz="2600" b="0" i="1" smtClean="0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</m:sub>
                                  </m:sSub>
                                  <m:f>
                                    <m:fPr>
                                      <m:ctrlPr>
                                        <a:rPr lang="en-US" sz="2600" b="0" i="1" smtClean="0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sz="2600" b="0" i="1" smtClean="0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𝜕</m:t>
                                      </m:r>
                                      <m:r>
                                        <a:rPr lang="en-US" sz="2600" b="0" i="1" smtClean="0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𝑓</m:t>
                                      </m:r>
                                    </m:num>
                                    <m:den>
                                      <m:r>
                                        <a:rPr lang="en-US" sz="2600" b="0" i="1" smtClean="0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𝜕</m:t>
                                      </m:r>
                                      <m:sSub>
                                        <m:sSubPr>
                                          <m:ctrlPr>
                                            <a:rPr lang="en-US" sz="2600" b="0" i="1" smtClean="0">
                                              <a:solidFill>
                                                <a:srgbClr val="C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2600" b="0" i="1" smtClean="0">
                                              <a:solidFill>
                                                <a:srgbClr val="C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</m:e>
                                        <m:sub>
                                          <m:r>
                                            <a:rPr lang="en-US" sz="2600" b="0" i="1" smtClean="0">
                                              <a:solidFill>
                                                <a:srgbClr val="C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𝑛</m:t>
                                          </m:r>
                                        </m:sub>
                                      </m:sSub>
                                    </m:den>
                                  </m:f>
                                </m:e>
                              </m:d>
                            </m:e>
                            <m:sup>
                              <m:r>
                                <a:rPr lang="en-US" sz="26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rad>
                    </m:oMath>
                  </m:oMathPara>
                </a14:m>
                <a:endParaRPr lang="en-US" sz="2600" dirty="0"/>
              </a:p>
              <a:p>
                <a:r>
                  <a:rPr lang="en-US" sz="2600" dirty="0"/>
                  <a:t>Note that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6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600" i="1" smtClean="0">
                            <a:latin typeface="Cambria Math" panose="02040503050406030204" pitchFamily="18" charset="0"/>
                          </a:rPr>
                          <m:t>𝜕</m:t>
                        </m:r>
                        <m:r>
                          <a:rPr lang="en-US" sz="2600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num>
                      <m:den>
                        <m:r>
                          <a:rPr lang="en-US" sz="2600" i="1" smtClean="0">
                            <a:latin typeface="Cambria Math" panose="02040503050406030204" pitchFamily="18" charset="0"/>
                          </a:rPr>
                          <m:t>𝜕</m:t>
                        </m:r>
                        <m:r>
                          <a:rPr lang="en-US" sz="2600" i="1" smtClean="0">
                            <a:latin typeface="Cambria Math" panose="02040503050406030204" pitchFamily="18" charset="0"/>
                          </a:rPr>
                          <m:t>𝑥</m:t>
                        </m:r>
                      </m:den>
                    </m:f>
                  </m:oMath>
                </a14:m>
                <a:r>
                  <a:rPr lang="en-US" sz="2600" dirty="0"/>
                  <a:t> denotes the derivative of </a:t>
                </a:r>
                <a14:m>
                  <m:oMath xmlns:m="http://schemas.openxmlformats.org/officeDocument/2006/math">
                    <m:r>
                      <a:rPr lang="en-US" sz="2600" b="0" i="1" smtClean="0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US" sz="2600" dirty="0"/>
                  <a:t> with respect to </a:t>
                </a:r>
                <a14:m>
                  <m:oMath xmlns:m="http://schemas.openxmlformats.org/officeDocument/2006/math">
                    <m:r>
                      <a:rPr lang="en-US" sz="2600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2600" dirty="0"/>
                  <a:t>.</a:t>
                </a:r>
              </a:p>
              <a:p>
                <a:r>
                  <a:rPr lang="en-US" sz="2600" dirty="0"/>
                  <a:t>If </a:t>
                </a:r>
                <a14:m>
                  <m:oMath xmlns:m="http://schemas.openxmlformats.org/officeDocument/2006/math">
                    <m:r>
                      <a:rPr lang="en-US" sz="2600" b="0" i="1" smtClean="0">
                        <a:latin typeface="Cambria Math" panose="02040503050406030204" pitchFamily="18" charset="0"/>
                      </a:rPr>
                      <m:t>±</m:t>
                    </m:r>
                    <m:sSub>
                      <m:sSubPr>
                        <m:ctrlPr>
                          <a:rPr lang="en-US" sz="2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600" b="0" i="1" smtClean="0">
                            <a:latin typeface="Cambria Math" panose="02040503050406030204" pitchFamily="18" charset="0"/>
                          </a:rPr>
                          <m:t>𝛿</m:t>
                        </m:r>
                      </m:e>
                      <m:sub>
                        <m:r>
                          <a:rPr lang="en-US" sz="26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2600" dirty="0"/>
                  <a:t>, </a:t>
                </a:r>
                <a14:m>
                  <m:oMath xmlns:m="http://schemas.openxmlformats.org/officeDocument/2006/math">
                    <m:r>
                      <a:rPr lang="en-US" sz="2600" b="0" i="1" smtClean="0">
                        <a:latin typeface="Cambria Math" panose="02040503050406030204" pitchFamily="18" charset="0"/>
                      </a:rPr>
                      <m:t>±</m:t>
                    </m:r>
                    <m:sSub>
                      <m:sSubPr>
                        <m:ctrlPr>
                          <a:rPr lang="en-US" sz="2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600" b="0" i="1" smtClean="0">
                            <a:latin typeface="Cambria Math" panose="02040503050406030204" pitchFamily="18" charset="0"/>
                          </a:rPr>
                          <m:t>𝛿</m:t>
                        </m:r>
                      </m:e>
                      <m:sub>
                        <m:r>
                          <a:rPr lang="en-US" sz="26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2600" dirty="0"/>
                  <a:t>, </a:t>
                </a:r>
                <a14:m>
                  <m:oMath xmlns:m="http://schemas.openxmlformats.org/officeDocument/2006/math">
                    <m:r>
                      <a:rPr lang="en-US" sz="2600" b="0" i="1" smtClean="0">
                        <a:latin typeface="Cambria Math" panose="02040503050406030204" pitchFamily="18" charset="0"/>
                      </a:rPr>
                      <m:t>…</m:t>
                    </m:r>
                  </m:oMath>
                </a14:m>
                <a:r>
                  <a:rPr lang="en-US" sz="2600" dirty="0"/>
                  <a:t>, </a:t>
                </a:r>
                <a14:m>
                  <m:oMath xmlns:m="http://schemas.openxmlformats.org/officeDocument/2006/math">
                    <m:r>
                      <a:rPr lang="en-US" sz="2600" b="0" i="1" dirty="0" smtClean="0">
                        <a:latin typeface="Cambria Math" panose="02040503050406030204" pitchFamily="18" charset="0"/>
                      </a:rPr>
                      <m:t>±</m:t>
                    </m:r>
                    <m:sSub>
                      <m:sSubPr>
                        <m:ctrlPr>
                          <a:rPr lang="en-US" sz="26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600" b="0" i="1" dirty="0" smtClean="0">
                            <a:latin typeface="Cambria Math" panose="02040503050406030204" pitchFamily="18" charset="0"/>
                          </a:rPr>
                          <m:t>𝛿</m:t>
                        </m:r>
                      </m:e>
                      <m:sub>
                        <m:r>
                          <a:rPr lang="en-US" sz="2600" b="0" i="1" dirty="0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sz="2600" dirty="0"/>
                  <a:t> have the same odds, then the uncertainty </a:t>
                </a:r>
                <a14:m>
                  <m:oMath xmlns:m="http://schemas.openxmlformats.org/officeDocument/2006/math">
                    <m:r>
                      <a:rPr lang="en-US" sz="2600" b="0" i="1" smtClean="0">
                        <a:latin typeface="Cambria Math" panose="02040503050406030204" pitchFamily="18" charset="0"/>
                      </a:rPr>
                      <m:t>±</m:t>
                    </m:r>
                    <m:r>
                      <a:rPr lang="en-US" sz="2600" b="0" i="1" smtClean="0">
                        <a:latin typeface="Cambria Math" panose="02040503050406030204" pitchFamily="18" charset="0"/>
                      </a:rPr>
                      <m:t>𝛿</m:t>
                    </m:r>
                  </m:oMath>
                </a14:m>
                <a:r>
                  <a:rPr lang="en-US" sz="2600" dirty="0"/>
                  <a:t> of </a:t>
                </a:r>
                <a14:m>
                  <m:oMath xmlns:m="http://schemas.openxmlformats.org/officeDocument/2006/math">
                    <m:r>
                      <a:rPr lang="en-US" sz="2600" b="0" i="1" smtClean="0">
                        <a:latin typeface="Cambria Math" panose="02040503050406030204" pitchFamily="18" charset="0"/>
                      </a:rPr>
                      <m:t>𝑧</m:t>
                    </m:r>
                    <m:r>
                      <a:rPr lang="en-US" sz="2600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600" dirty="0"/>
                  <a:t>has the odds of </a:t>
                </a:r>
                <a14:m>
                  <m:oMath xmlns:m="http://schemas.openxmlformats.org/officeDocument/2006/math">
                    <m:r>
                      <a:rPr lang="en-US" sz="2600" b="0" i="1" smtClean="0">
                        <a:latin typeface="Cambria Math" panose="02040503050406030204" pitchFamily="18" charset="0"/>
                      </a:rPr>
                      <m:t>±</m:t>
                    </m:r>
                    <m:sSub>
                      <m:sSubPr>
                        <m:ctrlPr>
                          <a:rPr lang="en-US" sz="2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600" b="0" i="1" smtClean="0">
                            <a:latin typeface="Cambria Math" panose="02040503050406030204" pitchFamily="18" charset="0"/>
                          </a:rPr>
                          <m:t>𝛿</m:t>
                        </m:r>
                      </m:e>
                      <m:sub>
                        <m:r>
                          <a:rPr lang="en-US" sz="26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2600" dirty="0"/>
                  <a:t>, </a:t>
                </a:r>
                <a14:m>
                  <m:oMath xmlns:m="http://schemas.openxmlformats.org/officeDocument/2006/math">
                    <m:r>
                      <a:rPr lang="en-US" sz="2600" b="0" i="1" smtClean="0">
                        <a:latin typeface="Cambria Math" panose="02040503050406030204" pitchFamily="18" charset="0"/>
                      </a:rPr>
                      <m:t>±</m:t>
                    </m:r>
                    <m:sSub>
                      <m:sSubPr>
                        <m:ctrlPr>
                          <a:rPr lang="en-US" sz="2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600" b="0" i="1" smtClean="0">
                            <a:latin typeface="Cambria Math" panose="02040503050406030204" pitchFamily="18" charset="0"/>
                          </a:rPr>
                          <m:t>𝛿</m:t>
                        </m:r>
                      </m:e>
                      <m:sub>
                        <m:r>
                          <a:rPr lang="en-US" sz="26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2600" dirty="0"/>
                  <a:t>, </a:t>
                </a:r>
                <a14:m>
                  <m:oMath xmlns:m="http://schemas.openxmlformats.org/officeDocument/2006/math">
                    <m:r>
                      <a:rPr lang="en-US" sz="2600" b="0" i="1" smtClean="0">
                        <a:latin typeface="Cambria Math" panose="02040503050406030204" pitchFamily="18" charset="0"/>
                      </a:rPr>
                      <m:t>…</m:t>
                    </m:r>
                  </m:oMath>
                </a14:m>
                <a:r>
                  <a:rPr lang="en-US" sz="2600" dirty="0"/>
                  <a:t>, </a:t>
                </a:r>
                <a14:m>
                  <m:oMath xmlns:m="http://schemas.openxmlformats.org/officeDocument/2006/math">
                    <m:r>
                      <a:rPr lang="en-US" sz="2600" b="0" i="1" dirty="0" smtClean="0">
                        <a:latin typeface="Cambria Math" panose="02040503050406030204" pitchFamily="18" charset="0"/>
                      </a:rPr>
                      <m:t>±</m:t>
                    </m:r>
                    <m:sSub>
                      <m:sSubPr>
                        <m:ctrlPr>
                          <a:rPr lang="en-US" sz="26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600" b="0" i="1" dirty="0" smtClean="0">
                            <a:latin typeface="Cambria Math" panose="02040503050406030204" pitchFamily="18" charset="0"/>
                          </a:rPr>
                          <m:t>𝛿</m:t>
                        </m:r>
                      </m:e>
                      <m:sub>
                        <m:r>
                          <a:rPr lang="en-US" sz="2600" b="0" i="1" dirty="0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sz="2600" dirty="0"/>
                  <a:t>.</a:t>
                </a:r>
              </a:p>
              <a:p>
                <a:pPr marL="0" indent="0">
                  <a:lnSpc>
                    <a:spcPct val="100000"/>
                  </a:lnSpc>
                  <a:buNone/>
                </a:pPr>
                <a:endParaRPr lang="en-US" sz="2600" dirty="0"/>
              </a:p>
            </p:txBody>
          </p:sp>
        </mc:Choice>
        <mc:Fallback xmlns="">
          <p:sp>
            <p:nvSpPr>
              <p:cNvPr id="8" name="Content Placeholder 2">
                <a:extLst>
                  <a:ext uri="{FF2B5EF4-FFF2-40B4-BE49-F238E27FC236}">
                    <a16:creationId xmlns:a16="http://schemas.microsoft.com/office/drawing/2014/main" id="{CB159078-1B0E-4A57-8163-F9E703C5952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199" y="1204332"/>
                <a:ext cx="10515600" cy="5475247"/>
              </a:xfrm>
              <a:prstGeom prst="rect">
                <a:avLst/>
              </a:prstGeom>
              <a:blipFill>
                <a:blip r:embed="rId3"/>
                <a:stretch>
                  <a:fillRect l="-870" t="-1782" r="-6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6900353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9E66A2-8072-422B-B839-C7839120B7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75915"/>
            <a:ext cx="10515600" cy="839207"/>
          </a:xfrm>
        </p:spPr>
        <p:txBody>
          <a:bodyPr/>
          <a:lstStyle/>
          <a:p>
            <a:r>
              <a:rPr lang="en-US" b="1" dirty="0">
                <a:solidFill>
                  <a:srgbClr val="00B050"/>
                </a:solidFill>
              </a:rPr>
              <a:t>Example 6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Content Placeholder 2">
                <a:extLst>
                  <a:ext uri="{FF2B5EF4-FFF2-40B4-BE49-F238E27FC236}">
                    <a16:creationId xmlns:a16="http://schemas.microsoft.com/office/drawing/2014/main" id="{CB159078-1B0E-4A57-8163-F9E703C59522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38200" y="1115122"/>
                <a:ext cx="11015547" cy="5288542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en-US" sz="2600" i="1" dirty="0">
                    <a:solidFill>
                      <a:srgbClr val="002060"/>
                    </a:solidFill>
                  </a:rPr>
                  <a:t>A quantity </a:t>
                </a:r>
                <a14:m>
                  <m:oMath xmlns:m="http://schemas.openxmlformats.org/officeDocument/2006/math">
                    <m:r>
                      <a:rPr lang="en-US" sz="2600" i="1" dirty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2600" i="1" dirty="0">
                    <a:solidFill>
                      <a:srgbClr val="002060"/>
                    </a:solidFill>
                  </a:rPr>
                  <a:t> can be measured with the 20/1 odds uncertainty </a:t>
                </a:r>
                <a14:m>
                  <m:oMath xmlns:m="http://schemas.openxmlformats.org/officeDocument/2006/math">
                    <m:r>
                      <a:rPr lang="en-US" sz="2600" b="0" i="1" dirty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±</m:t>
                    </m:r>
                    <m:sSub>
                      <m:sSubPr>
                        <m:ctrlPr>
                          <a:rPr lang="en-US" sz="2600" b="0" i="1" dirty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600" i="1" dirty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𝛿</m:t>
                        </m:r>
                      </m:e>
                      <m:sub>
                        <m:r>
                          <a:rPr lang="en-US" sz="2600" b="0" i="1" dirty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sz="2600" i="1" dirty="0">
                    <a:solidFill>
                      <a:srgbClr val="002060"/>
                    </a:solidFill>
                  </a:rPr>
                  <a:t>. Assuming </a:t>
                </a:r>
                <a14:m>
                  <m:oMath xmlns:m="http://schemas.openxmlformats.org/officeDocument/2006/math">
                    <m:r>
                      <a:rPr lang="en-US" sz="2600" i="1" dirty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sz="2600" i="1" dirty="0">
                    <a:solidFill>
                      <a:srgbClr val="002060"/>
                    </a:solidFill>
                  </a:rPr>
                  <a:t> measurements of </a:t>
                </a:r>
                <a14:m>
                  <m:oMath xmlns:m="http://schemas.openxmlformats.org/officeDocument/2006/math">
                    <m:r>
                      <a:rPr lang="en-US" sz="2600" i="1" dirty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2600" i="1" dirty="0">
                    <a:solidFill>
                      <a:srgbClr val="002060"/>
                    </a:solidFill>
                  </a:rPr>
                  <a:t>, determine the 20/1 odds uncertainty of the mean.</a:t>
                </a:r>
              </a:p>
              <a:p>
                <a:r>
                  <a:rPr lang="en-US" sz="2600" i="1" dirty="0">
                    <a:solidFill>
                      <a:srgbClr val="002060"/>
                    </a:solidFill>
                  </a:rPr>
                  <a:t>Let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6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6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6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600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US" sz="26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6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6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2600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,…</m:t>
                    </m:r>
                    <m:sSub>
                      <m:sSubPr>
                        <m:ctrlPr>
                          <a:rPr lang="en-US" sz="26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6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6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sz="2600" i="1" dirty="0">
                    <a:solidFill>
                      <a:srgbClr val="002060"/>
                    </a:solidFill>
                  </a:rPr>
                  <a:t> be the measured values.</a:t>
                </a:r>
              </a:p>
              <a:p>
                <a:r>
                  <a:rPr lang="en-US" sz="2600" i="1" dirty="0">
                    <a:solidFill>
                      <a:srgbClr val="002060"/>
                    </a:solidFill>
                  </a:rPr>
                  <a:t>The mean is calculated with the equation</a:t>
                </a:r>
              </a:p>
              <a:p>
                <a:pPr marL="0" indent="0">
                  <a:lnSpc>
                    <a:spcPct val="11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6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𝜇</m:t>
                      </m:r>
                      <m:r>
                        <a:rPr lang="en-US" sz="26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6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26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6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6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26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sz="26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6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6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sz="26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+…+</m:t>
                          </m:r>
                          <m:sSub>
                            <m:sSubPr>
                              <m:ctrlPr>
                                <a:rPr lang="en-US" sz="26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6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6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</m:num>
                        <m:den>
                          <m:r>
                            <a:rPr lang="en-US" sz="26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den>
                      </m:f>
                    </m:oMath>
                  </m:oMathPara>
                </a14:m>
                <a:endParaRPr lang="en-US" sz="2600" i="1" dirty="0">
                  <a:solidFill>
                    <a:srgbClr val="002060"/>
                  </a:solidFill>
                </a:endParaRPr>
              </a:p>
              <a:p>
                <a:r>
                  <a:rPr lang="en-US" sz="2600" i="1" dirty="0">
                    <a:solidFill>
                      <a:srgbClr val="002060"/>
                    </a:solidFill>
                  </a:rPr>
                  <a:t>Note that </a:t>
                </a:r>
                <a14:m>
                  <m:oMath xmlns:m="http://schemas.openxmlformats.org/officeDocument/2006/math">
                    <m:r>
                      <a:rPr lang="en-US" sz="26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𝜇</m:t>
                    </m:r>
                    <m:r>
                      <a:rPr lang="en-US" sz="26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6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sz="26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sz="26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6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6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6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sz="26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6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6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26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,…, </m:t>
                    </m:r>
                    <m:sSub>
                      <m:sSubPr>
                        <m:ctrlPr>
                          <a:rPr lang="en-US" sz="26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6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6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sz="26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600" i="1" dirty="0">
                    <a:solidFill>
                      <a:srgbClr val="002060"/>
                    </a:solidFill>
                  </a:rPr>
                  <a:t>, where </a:t>
                </a:r>
              </a:p>
              <a:p>
                <a:pPr marL="0" indent="0">
                  <a:lnSpc>
                    <a:spcPct val="15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6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sz="26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6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6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6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26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26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6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6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sz="26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,…, </m:t>
                          </m:r>
                          <m:sSub>
                            <m:sSubPr>
                              <m:ctrlPr>
                                <a:rPr lang="en-US" sz="26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6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6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</m:e>
                      </m:d>
                      <m:r>
                        <a:rPr lang="en-US" sz="26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6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26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6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6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26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sz="26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6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6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sz="26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+…+</m:t>
                          </m:r>
                          <m:sSub>
                            <m:sSubPr>
                              <m:ctrlPr>
                                <a:rPr lang="en-US" sz="26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6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6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</m:num>
                        <m:den>
                          <m:r>
                            <a:rPr lang="en-US" sz="26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den>
                      </m:f>
                    </m:oMath>
                  </m:oMathPara>
                </a14:m>
                <a:endParaRPr lang="en-US" sz="2600" i="1" dirty="0">
                  <a:solidFill>
                    <a:srgbClr val="002060"/>
                  </a:solidFill>
                </a:endParaRPr>
              </a:p>
              <a:p>
                <a:r>
                  <a:rPr lang="en-US" sz="2600" i="1" dirty="0">
                    <a:solidFill>
                      <a:srgbClr val="002060"/>
                    </a:solidFill>
                  </a:rPr>
                  <a:t>The derivatives are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60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60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𝜕</m:t>
                        </m:r>
                        <m:r>
                          <a:rPr lang="en-US" sz="26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num>
                      <m:den>
                        <m:r>
                          <a:rPr lang="en-US" sz="260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𝜕</m:t>
                        </m:r>
                        <m:sSub>
                          <m:sSubPr>
                            <m:ctrlPr>
                              <a:rPr lang="en-US" sz="2600" b="0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600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600" b="0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den>
                    </m:f>
                    <m:r>
                      <a:rPr lang="en-US" sz="2600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6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6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6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den>
                    </m:f>
                    <m:r>
                      <a:rPr lang="en-US" sz="2600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,  </m:t>
                    </m:r>
                    <m:f>
                      <m:fPr>
                        <m:ctrlPr>
                          <a:rPr lang="en-US" sz="260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60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𝜕</m:t>
                        </m:r>
                        <m:r>
                          <a:rPr lang="en-US" sz="26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num>
                      <m:den>
                        <m:r>
                          <a:rPr lang="en-US" sz="260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𝜕</m:t>
                        </m:r>
                        <m:sSub>
                          <m:sSubPr>
                            <m:ctrlPr>
                              <a:rPr lang="en-US" sz="2600" b="0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600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600" b="0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den>
                    </m:f>
                    <m:r>
                      <a:rPr lang="en-US" sz="2600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6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6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6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den>
                    </m:f>
                    <m:r>
                      <a:rPr lang="en-US" sz="2600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, …,  </m:t>
                    </m:r>
                    <m:f>
                      <m:fPr>
                        <m:ctrlPr>
                          <a:rPr lang="en-US" sz="260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60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𝜕</m:t>
                        </m:r>
                        <m:r>
                          <a:rPr lang="en-US" sz="26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num>
                      <m:den>
                        <m:r>
                          <a:rPr lang="en-US" sz="260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𝜕</m:t>
                        </m:r>
                        <m:sSub>
                          <m:sSubPr>
                            <m:ctrlPr>
                              <a:rPr lang="en-US" sz="2600" b="0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600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600" b="0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den>
                    </m:f>
                    <m:r>
                      <a:rPr lang="en-US" sz="2600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6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6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6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den>
                    </m:f>
                    <m:r>
                      <a:rPr lang="en-US" sz="2600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sz="2600" i="1" dirty="0">
                  <a:solidFill>
                    <a:srgbClr val="002060"/>
                  </a:solidFill>
                </a:endParaRPr>
              </a:p>
              <a:p>
                <a:pPr marL="0" indent="0">
                  <a:lnSpc>
                    <a:spcPct val="150000"/>
                  </a:lnSpc>
                  <a:buNone/>
                </a:pPr>
                <a:endParaRPr lang="en-US" sz="2600" i="1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8" name="Content Placeholder 2">
                <a:extLst>
                  <a:ext uri="{FF2B5EF4-FFF2-40B4-BE49-F238E27FC236}">
                    <a16:creationId xmlns:a16="http://schemas.microsoft.com/office/drawing/2014/main" id="{CB159078-1B0E-4A57-8163-F9E703C5952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1115122"/>
                <a:ext cx="11015547" cy="5288542"/>
              </a:xfrm>
              <a:prstGeom prst="rect">
                <a:avLst/>
              </a:prstGeom>
              <a:blipFill>
                <a:blip r:embed="rId3"/>
                <a:stretch>
                  <a:fillRect l="-996" t="-17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7518157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9E66A2-8072-422B-B839-C7839120B7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75915"/>
            <a:ext cx="10515600" cy="839207"/>
          </a:xfrm>
        </p:spPr>
        <p:txBody>
          <a:bodyPr/>
          <a:lstStyle/>
          <a:p>
            <a:r>
              <a:rPr lang="en-US" b="1" dirty="0">
                <a:solidFill>
                  <a:srgbClr val="00B050"/>
                </a:solidFill>
              </a:rPr>
              <a:t>Example 6 (continued)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Content Placeholder 2">
                <a:extLst>
                  <a:ext uri="{FF2B5EF4-FFF2-40B4-BE49-F238E27FC236}">
                    <a16:creationId xmlns:a16="http://schemas.microsoft.com/office/drawing/2014/main" id="{CB159078-1B0E-4A57-8163-F9E703C59522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38200" y="1115122"/>
                <a:ext cx="11015547" cy="5288542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lnSpc>
                    <a:spcPct val="10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6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𝛿</m:t>
                      </m:r>
                      <m:r>
                        <a:rPr lang="en-US" sz="26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sz="26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sSup>
                            <m:sSupPr>
                              <m:ctrlPr>
                                <a:rPr lang="en-US" sz="26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2600" b="0" i="1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sz="2600" b="0" i="1" smtClean="0">
                                          <a:solidFill>
                                            <a:srgbClr val="0070C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600" b="0" i="1" smtClean="0">
                                          <a:solidFill>
                                            <a:srgbClr val="0070C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𝛿</m:t>
                                      </m:r>
                                    </m:e>
                                    <m:sub>
                                      <m:r>
                                        <a:rPr lang="en-US" sz="2600" b="0" i="1" smtClean="0">
                                          <a:solidFill>
                                            <a:srgbClr val="0070C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  <m:f>
                                    <m:fPr>
                                      <m:ctrlPr>
                                        <a:rPr lang="en-US" sz="2600" b="0" i="1" smtClean="0">
                                          <a:solidFill>
                                            <a:srgbClr val="0070C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sz="2600" b="0" i="1" smtClean="0">
                                          <a:solidFill>
                                            <a:srgbClr val="0070C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𝜕</m:t>
                                      </m:r>
                                      <m:r>
                                        <a:rPr lang="en-US" sz="2600" b="0" i="1" smtClean="0">
                                          <a:solidFill>
                                            <a:srgbClr val="0070C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𝑓</m:t>
                                      </m:r>
                                    </m:num>
                                    <m:den>
                                      <m:r>
                                        <a:rPr lang="en-US" sz="2600" b="0" i="1" smtClean="0">
                                          <a:solidFill>
                                            <a:srgbClr val="0070C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𝜕</m:t>
                                      </m:r>
                                      <m:sSub>
                                        <m:sSubPr>
                                          <m:ctrlPr>
                                            <a:rPr lang="en-US" sz="2600" b="0" i="1" smtClean="0">
                                              <a:solidFill>
                                                <a:srgbClr val="0070C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2600" b="0" i="1" smtClean="0">
                                              <a:solidFill>
                                                <a:srgbClr val="0070C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</m:e>
                                        <m:sub>
                                          <m:r>
                                            <a:rPr lang="en-US" sz="2600" b="0" i="1" smtClean="0">
                                              <a:solidFill>
                                                <a:srgbClr val="0070C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1</m:t>
                                          </m:r>
                                        </m:sub>
                                      </m:sSub>
                                    </m:den>
                                  </m:f>
                                </m:e>
                              </m:d>
                            </m:e>
                            <m:sup>
                              <m:r>
                                <a:rPr lang="en-US" sz="26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26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sz="26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2600" b="0" i="1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sz="2600" b="0" i="1" smtClean="0">
                                          <a:solidFill>
                                            <a:srgbClr val="0070C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600" b="0" i="1" smtClean="0">
                                          <a:solidFill>
                                            <a:srgbClr val="0070C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𝛿</m:t>
                                      </m:r>
                                    </m:e>
                                    <m:sub>
                                      <m:r>
                                        <a:rPr lang="en-US" sz="2600" b="0" i="1" smtClean="0">
                                          <a:solidFill>
                                            <a:srgbClr val="0070C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b>
                                  </m:sSub>
                                  <m:f>
                                    <m:fPr>
                                      <m:ctrlPr>
                                        <a:rPr lang="en-US" sz="2600" b="0" i="1" smtClean="0">
                                          <a:solidFill>
                                            <a:srgbClr val="0070C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sz="2600" b="0" i="1" smtClean="0">
                                          <a:solidFill>
                                            <a:srgbClr val="0070C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𝜕</m:t>
                                      </m:r>
                                      <m:r>
                                        <a:rPr lang="en-US" sz="2600" b="0" i="1" smtClean="0">
                                          <a:solidFill>
                                            <a:srgbClr val="0070C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𝑓</m:t>
                                      </m:r>
                                    </m:num>
                                    <m:den>
                                      <m:r>
                                        <a:rPr lang="en-US" sz="2600" b="0" i="1" smtClean="0">
                                          <a:solidFill>
                                            <a:srgbClr val="0070C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𝜕</m:t>
                                      </m:r>
                                      <m:sSub>
                                        <m:sSubPr>
                                          <m:ctrlPr>
                                            <a:rPr lang="en-US" sz="2600" b="0" i="1" smtClean="0">
                                              <a:solidFill>
                                                <a:srgbClr val="0070C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2600" b="0" i="1" smtClean="0">
                                              <a:solidFill>
                                                <a:srgbClr val="0070C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</m:e>
                                        <m:sub>
                                          <m:r>
                                            <a:rPr lang="en-US" sz="2600" b="0" i="1" smtClean="0">
                                              <a:solidFill>
                                                <a:srgbClr val="0070C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b>
                                      </m:sSub>
                                    </m:den>
                                  </m:f>
                                </m:e>
                              </m:d>
                            </m:e>
                            <m:sup>
                              <m:r>
                                <a:rPr lang="en-US" sz="26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26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+…+</m:t>
                          </m:r>
                          <m:sSup>
                            <m:sSupPr>
                              <m:ctrlPr>
                                <a:rPr lang="en-US" sz="26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2600" b="0" i="1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sz="2600" b="0" i="1" smtClean="0">
                                          <a:solidFill>
                                            <a:srgbClr val="0070C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600" b="0" i="1" smtClean="0">
                                          <a:solidFill>
                                            <a:srgbClr val="0070C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𝛿</m:t>
                                      </m:r>
                                    </m:e>
                                    <m:sub>
                                      <m:r>
                                        <a:rPr lang="en-US" sz="2600" b="0" i="1" smtClean="0">
                                          <a:solidFill>
                                            <a:srgbClr val="0070C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</m:sub>
                                  </m:sSub>
                                  <m:f>
                                    <m:fPr>
                                      <m:ctrlPr>
                                        <a:rPr lang="en-US" sz="2600" b="0" i="1" smtClean="0">
                                          <a:solidFill>
                                            <a:srgbClr val="0070C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sz="2600" b="0" i="1" smtClean="0">
                                          <a:solidFill>
                                            <a:srgbClr val="0070C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𝜕</m:t>
                                      </m:r>
                                      <m:r>
                                        <a:rPr lang="en-US" sz="2600" b="0" i="1" smtClean="0">
                                          <a:solidFill>
                                            <a:srgbClr val="0070C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𝑓</m:t>
                                      </m:r>
                                    </m:num>
                                    <m:den>
                                      <m:r>
                                        <a:rPr lang="en-US" sz="2600" b="0" i="1" smtClean="0">
                                          <a:solidFill>
                                            <a:srgbClr val="0070C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𝜕</m:t>
                                      </m:r>
                                      <m:sSub>
                                        <m:sSubPr>
                                          <m:ctrlPr>
                                            <a:rPr lang="en-US" sz="2600" b="0" i="1" smtClean="0">
                                              <a:solidFill>
                                                <a:srgbClr val="0070C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2600" b="0" i="1" smtClean="0">
                                              <a:solidFill>
                                                <a:srgbClr val="0070C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</m:e>
                                        <m:sub>
                                          <m:r>
                                            <a:rPr lang="en-US" sz="2600" b="0" i="1" smtClean="0">
                                              <a:solidFill>
                                                <a:srgbClr val="0070C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𝑛</m:t>
                                          </m:r>
                                        </m:sub>
                                      </m:sSub>
                                    </m:den>
                                  </m:f>
                                </m:e>
                              </m:d>
                            </m:e>
                            <m:sup>
                              <m:r>
                                <a:rPr lang="en-US" sz="26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rad>
                    </m:oMath>
                  </m:oMathPara>
                </a14:m>
                <a:endParaRPr lang="en-US" sz="2600" b="0" i="1" dirty="0">
                  <a:solidFill>
                    <a:srgbClr val="0070C0"/>
                  </a:solidFill>
                </a:endParaRPr>
              </a:p>
              <a:p>
                <a:pPr marL="0" indent="0">
                  <a:lnSpc>
                    <a:spcPct val="15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6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sz="26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sSup>
                            <m:sSupPr>
                              <m:ctrlPr>
                                <a:rPr lang="en-US" sz="26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2600" b="0" i="1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sz="2600" b="0" i="1" smtClean="0">
                                          <a:solidFill>
                                            <a:srgbClr val="0070C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600" b="0" i="1" smtClean="0">
                                          <a:solidFill>
                                            <a:srgbClr val="0070C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𝛿</m:t>
                                      </m:r>
                                    </m:e>
                                    <m:sub>
                                      <m:r>
                                        <a:rPr lang="en-US" sz="2600" b="0" i="1" smtClean="0">
                                          <a:solidFill>
                                            <a:srgbClr val="0070C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sub>
                                  </m:sSub>
                                  <m:f>
                                    <m:fPr>
                                      <m:ctrlPr>
                                        <a:rPr lang="en-US" sz="2600" b="0" i="1" smtClean="0">
                                          <a:solidFill>
                                            <a:srgbClr val="0070C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sz="2600" b="0" i="1" smtClean="0">
                                          <a:solidFill>
                                            <a:srgbClr val="0070C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num>
                                    <m:den>
                                      <m:r>
                                        <a:rPr lang="en-US" sz="2600" b="0" i="1" smtClean="0">
                                          <a:solidFill>
                                            <a:srgbClr val="0070C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</m:den>
                                  </m:f>
                                </m:e>
                              </m:d>
                            </m:e>
                            <m:sup>
                              <m:r>
                                <a:rPr lang="en-US" sz="26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26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sz="26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2600" b="0" i="1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sz="2600" b="0" i="1" smtClean="0">
                                          <a:solidFill>
                                            <a:srgbClr val="0070C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600" b="0" i="1" smtClean="0">
                                          <a:solidFill>
                                            <a:srgbClr val="0070C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𝛿</m:t>
                                      </m:r>
                                    </m:e>
                                    <m:sub>
                                      <m:r>
                                        <a:rPr lang="en-US" sz="2600" b="0" i="1" smtClean="0">
                                          <a:solidFill>
                                            <a:srgbClr val="0070C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sub>
                                  </m:sSub>
                                  <m:f>
                                    <m:fPr>
                                      <m:ctrlPr>
                                        <a:rPr lang="en-US" sz="2600" b="0" i="1" smtClean="0">
                                          <a:solidFill>
                                            <a:srgbClr val="0070C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sz="2600" b="0" i="1" smtClean="0">
                                          <a:solidFill>
                                            <a:srgbClr val="0070C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num>
                                    <m:den>
                                      <m:r>
                                        <a:rPr lang="en-US" sz="2600" b="0" i="1" smtClean="0">
                                          <a:solidFill>
                                            <a:srgbClr val="0070C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</m:den>
                                  </m:f>
                                </m:e>
                              </m:d>
                            </m:e>
                            <m:sup>
                              <m:r>
                                <a:rPr lang="en-US" sz="26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26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+…+</m:t>
                          </m:r>
                          <m:sSup>
                            <m:sSupPr>
                              <m:ctrlPr>
                                <a:rPr lang="en-US" sz="26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2600" b="0" i="1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sz="2600" b="0" i="1" smtClean="0">
                                          <a:solidFill>
                                            <a:srgbClr val="0070C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600" b="0" i="1" smtClean="0">
                                          <a:solidFill>
                                            <a:srgbClr val="0070C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𝛿</m:t>
                                      </m:r>
                                    </m:e>
                                    <m:sub>
                                      <m:r>
                                        <a:rPr lang="en-US" sz="2600" b="0" i="1" smtClean="0">
                                          <a:solidFill>
                                            <a:srgbClr val="0070C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sub>
                                  </m:sSub>
                                  <m:f>
                                    <m:fPr>
                                      <m:ctrlPr>
                                        <a:rPr lang="en-US" sz="2600" b="0" i="1" smtClean="0">
                                          <a:solidFill>
                                            <a:srgbClr val="0070C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sz="2600" b="0" i="1" smtClean="0">
                                          <a:solidFill>
                                            <a:srgbClr val="0070C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num>
                                    <m:den>
                                      <m:r>
                                        <a:rPr lang="en-US" sz="2600" b="0" i="1" smtClean="0">
                                          <a:solidFill>
                                            <a:srgbClr val="0070C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</m:den>
                                  </m:f>
                                </m:e>
                              </m:d>
                            </m:e>
                            <m:sup>
                              <m:r>
                                <a:rPr lang="en-US" sz="26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rad>
                    </m:oMath>
                  </m:oMathPara>
                </a14:m>
                <a:endParaRPr lang="en-US" sz="2600" i="1" dirty="0">
                  <a:solidFill>
                    <a:srgbClr val="002060"/>
                  </a:solidFill>
                </a:endParaRPr>
              </a:p>
              <a:p>
                <a:pPr>
                  <a:lnSpc>
                    <a:spcPct val="100000"/>
                  </a:lnSpc>
                </a:pPr>
                <a:r>
                  <a:rPr lang="en-US" sz="2600" i="1" dirty="0">
                    <a:solidFill>
                      <a:srgbClr val="002060"/>
                    </a:solidFill>
                  </a:rPr>
                  <a:t>We conclude that the mean has the 20/1 odds uncertainty </a:t>
                </a:r>
                <a14:m>
                  <m:oMath xmlns:m="http://schemas.openxmlformats.org/officeDocument/2006/math">
                    <m:r>
                      <a:rPr lang="en-US" sz="2600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±</m:t>
                    </m:r>
                    <m:r>
                      <a:rPr lang="en-US" sz="2600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𝛿</m:t>
                    </m:r>
                  </m:oMath>
                </a14:m>
                <a:r>
                  <a:rPr lang="en-US" sz="2600" i="1" dirty="0">
                    <a:solidFill>
                      <a:srgbClr val="002060"/>
                    </a:solidFill>
                  </a:rPr>
                  <a:t> where </a:t>
                </a:r>
              </a:p>
              <a:p>
                <a:pPr marL="0" indent="0">
                  <a:lnSpc>
                    <a:spcPct val="15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6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𝛿</m:t>
                      </m:r>
                      <m:r>
                        <a:rPr lang="en-US" sz="26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6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26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6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𝛿</m:t>
                              </m:r>
                            </m:e>
                            <m:sub>
                              <m:r>
                                <a:rPr lang="en-US" sz="26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sz="26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26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</m:rad>
                        </m:den>
                      </m:f>
                    </m:oMath>
                  </m:oMathPara>
                </a14:m>
                <a:endParaRPr lang="en-US" sz="2600" i="1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8" name="Content Placeholder 2">
                <a:extLst>
                  <a:ext uri="{FF2B5EF4-FFF2-40B4-BE49-F238E27FC236}">
                    <a16:creationId xmlns:a16="http://schemas.microsoft.com/office/drawing/2014/main" id="{CB159078-1B0E-4A57-8163-F9E703C5952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1115122"/>
                <a:ext cx="11015547" cy="5288542"/>
              </a:xfrm>
              <a:prstGeom prst="rect">
                <a:avLst/>
              </a:prstGeom>
              <a:blipFill>
                <a:blip r:embed="rId3"/>
                <a:stretch>
                  <a:fillRect l="-8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806399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8C23E73A-F486-49B9-9398-CB2F7D81FA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162423" y="3487185"/>
            <a:ext cx="5613265" cy="292845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C9E66A2-8072-422B-B839-C7839120B7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39207"/>
          </a:xfrm>
        </p:spPr>
        <p:txBody>
          <a:bodyPr/>
          <a:lstStyle/>
          <a:p>
            <a:r>
              <a:rPr lang="en-US" b="1" dirty="0">
                <a:solidFill>
                  <a:srgbClr val="0070C0"/>
                </a:solidFill>
              </a:rPr>
              <a:t>Probability Distribution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A6AD5DF-A59D-4691-9DD2-4EED1E1FE53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199" y="1304693"/>
                <a:ext cx="10515600" cy="2343112"/>
              </a:xfrm>
            </p:spPr>
            <p:txBody>
              <a:bodyPr>
                <a:normAutofit/>
              </a:bodyPr>
              <a:lstStyle/>
              <a:p>
                <a:r>
                  <a:rPr lang="en-US" sz="2600" dirty="0"/>
                  <a:t>In statistics, </a:t>
                </a:r>
                <a:r>
                  <a:rPr lang="en-US" sz="2600" i="1" dirty="0">
                    <a:solidFill>
                      <a:srgbClr val="C00000"/>
                    </a:solidFill>
                  </a:rPr>
                  <a:t>probability</a:t>
                </a:r>
                <a:r>
                  <a:rPr lang="en-US" sz="2600" dirty="0"/>
                  <a:t> is a number between 0 and 1 indicating the likelihood of the occurrence of a random event.</a:t>
                </a:r>
              </a:p>
              <a:p>
                <a:r>
                  <a:rPr lang="en-US" sz="2600" dirty="0"/>
                  <a:t>The probability that a random variable </a:t>
                </a:r>
                <a14:m>
                  <m:oMath xmlns:m="http://schemas.openxmlformats.org/officeDocument/2006/math">
                    <m:r>
                      <a:rPr lang="en-US" sz="2600" i="1" dirty="0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2600" dirty="0"/>
                  <a:t> is less or equal than a number </a:t>
                </a:r>
                <a14:m>
                  <m:oMath xmlns:m="http://schemas.openxmlformats.org/officeDocument/2006/math">
                    <m:r>
                      <a:rPr lang="en-US" sz="2600" i="1" dirty="0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sz="2600" dirty="0"/>
                  <a:t> is called </a:t>
                </a:r>
                <a:r>
                  <a:rPr lang="en-US" sz="2600" i="1" dirty="0">
                    <a:solidFill>
                      <a:srgbClr val="C00000"/>
                    </a:solidFill>
                  </a:rPr>
                  <a:t>probability distribution function</a:t>
                </a:r>
                <a:r>
                  <a:rPr lang="en-US" sz="2600" dirty="0"/>
                  <a:t>.</a:t>
                </a:r>
              </a:p>
              <a:p>
                <a:r>
                  <a:rPr lang="en-US" sz="2600" dirty="0"/>
                  <a:t>Let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600" b="0" i="1" dirty="0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600" i="1" dirty="0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US" sz="2600" b="0" i="1" dirty="0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sub>
                    </m:sSub>
                    <m:r>
                      <a:rPr lang="en-US" sz="2600" i="1" dirty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600" i="1" dirty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2600" i="1" dirty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600" dirty="0">
                    <a:solidFill>
                      <a:srgbClr val="7030A0"/>
                    </a:solidFill>
                  </a:rPr>
                  <a:t> </a:t>
                </a:r>
                <a:r>
                  <a:rPr lang="en-US" sz="2600" dirty="0"/>
                  <a:t>be the probability distribution function.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A6AD5DF-A59D-4691-9DD2-4EED1E1FE53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199" y="1304693"/>
                <a:ext cx="10515600" cy="2343112"/>
              </a:xfrm>
              <a:blipFill>
                <a:blip r:embed="rId4"/>
                <a:stretch>
                  <a:fillRect l="-870" t="-3906" r="-8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Content Placeholder 2">
                <a:extLst>
                  <a:ext uri="{FF2B5EF4-FFF2-40B4-BE49-F238E27FC236}">
                    <a16:creationId xmlns:a16="http://schemas.microsoft.com/office/drawing/2014/main" id="{CB159078-1B0E-4A57-8163-F9E703C59522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38199" y="3647805"/>
                <a:ext cx="6900747" cy="2845069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sz="2600" dirty="0"/>
                  <a:t>If </a:t>
                </a:r>
                <a14:m>
                  <m:oMath xmlns:m="http://schemas.openxmlformats.org/officeDocument/2006/math">
                    <m:r>
                      <a:rPr lang="en-US" sz="2600" i="1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sz="2600" i="1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sz="2600" i="1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𝑀</m:t>
                    </m:r>
                  </m:oMath>
                </a14:m>
                <a:r>
                  <a:rPr lang="en-US" sz="2600" dirty="0"/>
                  <a:t>, then the probability of </a:t>
                </a:r>
                <a14:m>
                  <m:oMath xmlns:m="http://schemas.openxmlformats.org/officeDocument/2006/math">
                    <m:r>
                      <a:rPr lang="en-US" sz="2600" i="1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600" i="1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sz="2600" i="1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US" sz="2600" dirty="0">
                    <a:solidFill>
                      <a:srgbClr val="7030A0"/>
                    </a:solidFill>
                  </a:rPr>
                  <a:t> </a:t>
                </a:r>
                <a:r>
                  <a:rPr lang="en-US" sz="2600" dirty="0"/>
                  <a:t>cannot exceed the probability of </a:t>
                </a:r>
                <a14:m>
                  <m:oMath xmlns:m="http://schemas.openxmlformats.org/officeDocument/2006/math">
                    <m:r>
                      <a:rPr lang="en-US" sz="2600" i="1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600" i="1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sz="2600" i="1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𝑀</m:t>
                    </m:r>
                  </m:oMath>
                </a14:m>
                <a:r>
                  <a:rPr lang="en-US" sz="2600" dirty="0"/>
                  <a:t>, that is,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6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6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US" sz="26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sub>
                    </m:sSub>
                    <m:d>
                      <m:dPr>
                        <m:ctrlPr>
                          <a:rPr lang="en-US" sz="26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6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</m:d>
                    <m:r>
                      <a:rPr lang="en-US" sz="2600" i="1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≤</m:t>
                    </m:r>
                    <m:sSub>
                      <m:sSubPr>
                        <m:ctrlPr>
                          <a:rPr lang="en-US" sz="26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6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US" sz="26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sub>
                    </m:sSub>
                    <m:r>
                      <a:rPr lang="en-US" sz="2600" i="1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600" i="1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𝑀</m:t>
                    </m:r>
                    <m:r>
                      <a:rPr lang="en-US" sz="2600" i="1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600" dirty="0"/>
                  <a:t>.</a:t>
                </a:r>
              </a:p>
              <a:p>
                <a:r>
                  <a:rPr lang="en-US" sz="2600" dirty="0"/>
                  <a:t>We conclude that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600" i="1" dirty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600" i="1" dirty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US" sz="2600" i="1" dirty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sub>
                    </m:sSub>
                    <m:r>
                      <a:rPr lang="en-US" sz="2600" i="1" dirty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600" i="1" dirty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2600" i="1" dirty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600" dirty="0"/>
                  <a:t> is a </a:t>
                </a:r>
                <a:r>
                  <a:rPr lang="en-US" sz="2600" i="1" dirty="0"/>
                  <a:t>monotonically increasing function</a:t>
                </a:r>
                <a:r>
                  <a:rPr lang="en-US" sz="2600" dirty="0"/>
                  <a:t>.</a:t>
                </a:r>
              </a:p>
            </p:txBody>
          </p:sp>
        </mc:Choice>
        <mc:Fallback xmlns="">
          <p:sp>
            <p:nvSpPr>
              <p:cNvPr id="8" name="Content Placeholder 2">
                <a:extLst>
                  <a:ext uri="{FF2B5EF4-FFF2-40B4-BE49-F238E27FC236}">
                    <a16:creationId xmlns:a16="http://schemas.microsoft.com/office/drawing/2014/main" id="{CB159078-1B0E-4A57-8163-F9E703C5952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199" y="3647805"/>
                <a:ext cx="6900747" cy="2845069"/>
              </a:xfrm>
              <a:prstGeom prst="rect">
                <a:avLst/>
              </a:prstGeom>
              <a:blipFill>
                <a:blip r:embed="rId5"/>
                <a:stretch>
                  <a:fillRect l="-1324" t="-3212" r="-14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1293925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9E66A2-8072-422B-B839-C7839120B7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75915"/>
            <a:ext cx="10515600" cy="839207"/>
          </a:xfrm>
        </p:spPr>
        <p:txBody>
          <a:bodyPr/>
          <a:lstStyle/>
          <a:p>
            <a:r>
              <a:rPr lang="en-US" b="1" dirty="0">
                <a:solidFill>
                  <a:srgbClr val="00B050"/>
                </a:solidFill>
              </a:rPr>
              <a:t>Example 7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Content Placeholder 2">
                <a:extLst>
                  <a:ext uri="{FF2B5EF4-FFF2-40B4-BE49-F238E27FC236}">
                    <a16:creationId xmlns:a16="http://schemas.microsoft.com/office/drawing/2014/main" id="{CB159078-1B0E-4A57-8163-F9E703C59522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38200" y="1115122"/>
                <a:ext cx="11015547" cy="5288542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en-US" sz="2600" i="1" dirty="0">
                    <a:solidFill>
                      <a:srgbClr val="002060"/>
                    </a:solidFill>
                  </a:rPr>
                  <a:t>Assume two blocks of mass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6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6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en-US" sz="26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600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=1±0.02 </m:t>
                    </m:r>
                    <m:r>
                      <a:rPr lang="en-US" sz="2600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𝑘𝑔</m:t>
                    </m:r>
                  </m:oMath>
                </a14:m>
                <a:r>
                  <a:rPr lang="en-US" sz="2600" i="1" dirty="0">
                    <a:solidFill>
                      <a:srgbClr val="002060"/>
                    </a:solidFill>
                  </a:rPr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6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6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en-US" sz="26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2600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=2±0.03 </m:t>
                    </m:r>
                    <m:r>
                      <a:rPr lang="en-US" sz="2600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𝑘𝑔</m:t>
                    </m:r>
                  </m:oMath>
                </a14:m>
                <a:r>
                  <a:rPr lang="en-US" sz="2600" i="1" dirty="0">
                    <a:solidFill>
                      <a:srgbClr val="002060"/>
                    </a:solidFill>
                  </a:rPr>
                  <a:t>. Assuming 40/1 odds uncertainties, find the 40/1 odds uncertainty of the total mass.</a:t>
                </a:r>
              </a:p>
              <a:p>
                <a:r>
                  <a:rPr lang="en-US" sz="2600" i="1" dirty="0">
                    <a:solidFill>
                      <a:srgbClr val="002060"/>
                    </a:solidFill>
                  </a:rPr>
                  <a:t>Note that the uncertainties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6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6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en-US" sz="26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2600" i="1" dirty="0">
                    <a:solidFill>
                      <a:srgbClr val="002060"/>
                    </a:solidFill>
                  </a:rPr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6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6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en-US" sz="26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2600" i="1" dirty="0">
                    <a:solidFill>
                      <a:srgbClr val="002060"/>
                    </a:solidFill>
                  </a:rPr>
                  <a:t> are </a:t>
                </a:r>
                <a14:m>
                  <m:oMath xmlns:m="http://schemas.openxmlformats.org/officeDocument/2006/math">
                    <m:r>
                      <a:rPr lang="en-US" sz="2600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±</m:t>
                    </m:r>
                    <m:sSub>
                      <m:sSubPr>
                        <m:ctrlPr>
                          <a:rPr lang="en-US" sz="26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6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𝛿</m:t>
                        </m:r>
                      </m:e>
                      <m:sub>
                        <m:r>
                          <a:rPr lang="en-US" sz="26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2600" i="1" dirty="0">
                    <a:solidFill>
                      <a:srgbClr val="002060"/>
                    </a:solidFill>
                  </a:rPr>
                  <a:t> and </a:t>
                </a:r>
                <a14:m>
                  <m:oMath xmlns:m="http://schemas.openxmlformats.org/officeDocument/2006/math">
                    <m:r>
                      <a:rPr lang="en-US" sz="2600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±</m:t>
                    </m:r>
                    <m:sSub>
                      <m:sSubPr>
                        <m:ctrlPr>
                          <a:rPr lang="en-US" sz="26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6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𝛿</m:t>
                        </m:r>
                      </m:e>
                      <m:sub>
                        <m:r>
                          <a:rPr lang="en-US" sz="26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2600" i="1" dirty="0">
                    <a:solidFill>
                      <a:srgbClr val="002060"/>
                    </a:solidFill>
                  </a:rPr>
                  <a:t>, where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6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6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𝛿</m:t>
                        </m:r>
                      </m:e>
                      <m:sub>
                        <m:r>
                          <a:rPr lang="en-US" sz="26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600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=0.02 </m:t>
                    </m:r>
                    <m:r>
                      <a:rPr lang="en-US" sz="2600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𝑘𝑔</m:t>
                    </m:r>
                  </m:oMath>
                </a14:m>
                <a:r>
                  <a:rPr lang="en-US" sz="2600" i="1" dirty="0">
                    <a:solidFill>
                      <a:srgbClr val="002060"/>
                    </a:solidFill>
                  </a:rPr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6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6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𝛿</m:t>
                        </m:r>
                      </m:e>
                      <m:sub>
                        <m:r>
                          <a:rPr lang="en-US" sz="26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2600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=0.03 </m:t>
                    </m:r>
                    <m:r>
                      <a:rPr lang="en-US" sz="2600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𝑘𝑔</m:t>
                    </m:r>
                  </m:oMath>
                </a14:m>
                <a:r>
                  <a:rPr lang="en-US" sz="2600" i="1" dirty="0">
                    <a:solidFill>
                      <a:srgbClr val="002060"/>
                    </a:solidFill>
                  </a:rPr>
                  <a:t>.</a:t>
                </a:r>
              </a:p>
              <a:p>
                <a:r>
                  <a:rPr lang="en-US" sz="2600" i="1" dirty="0">
                    <a:solidFill>
                      <a:srgbClr val="002060"/>
                    </a:solidFill>
                  </a:rPr>
                  <a:t>The total mass is </a:t>
                </a:r>
                <a14:m>
                  <m:oMath xmlns:m="http://schemas.openxmlformats.org/officeDocument/2006/math">
                    <m:r>
                      <a:rPr lang="en-US" sz="2600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sz="2600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6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6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en-US" sz="26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600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sz="26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6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en-US" sz="26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2600" i="1" dirty="0">
                    <a:solidFill>
                      <a:srgbClr val="002060"/>
                    </a:solidFill>
                  </a:rPr>
                  <a:t>.</a:t>
                </a:r>
              </a:p>
              <a:p>
                <a:r>
                  <a:rPr lang="en-US" sz="2600" i="1" dirty="0">
                    <a:solidFill>
                      <a:srgbClr val="002060"/>
                    </a:solidFill>
                  </a:rPr>
                  <a:t>Note that </a:t>
                </a:r>
                <a14:m>
                  <m:oMath xmlns:m="http://schemas.openxmlformats.org/officeDocument/2006/math">
                    <m:r>
                      <a:rPr lang="en-US" sz="26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sz="26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6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sz="26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sz="26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6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en-US" sz="26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6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sz="26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6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en-US" sz="26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26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600" i="1" dirty="0">
                    <a:solidFill>
                      <a:srgbClr val="002060"/>
                    </a:solidFill>
                  </a:rPr>
                  <a:t>, where </a:t>
                </a:r>
                <a14:m>
                  <m:oMath xmlns:m="http://schemas.openxmlformats.org/officeDocument/2006/math">
                    <m:r>
                      <a:rPr lang="en-US" sz="26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sz="26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6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6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  <m:sub>
                            <m:r>
                              <a:rPr lang="en-US" sz="26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26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sz="26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6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  <m:sub>
                            <m:r>
                              <a:rPr lang="en-US" sz="26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  <m:r>
                      <a:rPr lang="en-US" sz="26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6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6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en-US" sz="26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6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sz="26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6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en-US" sz="26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2600" i="1" dirty="0">
                    <a:solidFill>
                      <a:srgbClr val="002060"/>
                    </a:solidFill>
                  </a:rPr>
                  <a:t>.</a:t>
                </a:r>
              </a:p>
              <a:p>
                <a:r>
                  <a:rPr lang="en-US" sz="2600" i="1" dirty="0">
                    <a:solidFill>
                      <a:srgbClr val="002060"/>
                    </a:solidFill>
                  </a:rPr>
                  <a:t>The derivatives are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60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60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𝜕</m:t>
                        </m:r>
                        <m:r>
                          <a:rPr lang="en-US" sz="26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num>
                      <m:den>
                        <m:r>
                          <a:rPr lang="en-US" sz="260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𝜕</m:t>
                        </m:r>
                        <m:sSub>
                          <m:sSubPr>
                            <m:ctrlPr>
                              <a:rPr lang="en-US" sz="2600" b="0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600" b="0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  <m:sub>
                            <m:r>
                              <a:rPr lang="en-US" sz="2600" b="0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den>
                    </m:f>
                    <m:r>
                      <a:rPr lang="en-US" sz="2600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 sz="2600" i="1" dirty="0">
                    <a:solidFill>
                      <a:srgbClr val="002060"/>
                    </a:solidFill>
                  </a:rPr>
                  <a:t> and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60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60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𝜕</m:t>
                        </m:r>
                        <m:r>
                          <a:rPr lang="en-US" sz="26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num>
                      <m:den>
                        <m:r>
                          <a:rPr lang="en-US" sz="260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𝜕</m:t>
                        </m:r>
                        <m:sSub>
                          <m:sSubPr>
                            <m:ctrlPr>
                              <a:rPr lang="en-US" sz="2600" b="0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600" b="0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  <m:sub>
                            <m:r>
                              <a:rPr lang="en-US" sz="2600" b="0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den>
                    </m:f>
                    <m:r>
                      <a:rPr lang="en-US" sz="2600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 sz="2600" i="1" dirty="0">
                    <a:solidFill>
                      <a:srgbClr val="002060"/>
                    </a:solidFill>
                  </a:rPr>
                  <a:t>.</a:t>
                </a:r>
              </a:p>
              <a:p>
                <a:pPr marL="0" indent="0">
                  <a:lnSpc>
                    <a:spcPct val="110000"/>
                  </a:lnSpc>
                  <a:spcBef>
                    <a:spcPts val="600"/>
                  </a:spcBef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6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𝛿</m:t>
                      </m:r>
                      <m:r>
                        <a:rPr lang="en-US" sz="26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sz="26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sSup>
                            <m:sSupPr>
                              <m:ctrlPr>
                                <a:rPr lang="en-US" sz="26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2600" b="0" i="1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sz="2600" b="0" i="1" smtClean="0">
                                          <a:solidFill>
                                            <a:srgbClr val="0070C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600" b="0" i="1" smtClean="0">
                                          <a:solidFill>
                                            <a:srgbClr val="0070C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𝛿</m:t>
                                      </m:r>
                                    </m:e>
                                    <m:sub>
                                      <m:r>
                                        <a:rPr lang="en-US" sz="2600" b="0" i="1" smtClean="0">
                                          <a:solidFill>
                                            <a:srgbClr val="0070C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  <m:f>
                                    <m:fPr>
                                      <m:ctrlPr>
                                        <a:rPr lang="en-US" sz="2600" i="1" smtClean="0">
                                          <a:solidFill>
                                            <a:srgbClr val="0070C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sz="2600" i="1" smtClean="0">
                                          <a:solidFill>
                                            <a:srgbClr val="0070C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𝜕</m:t>
                                      </m:r>
                                      <m:r>
                                        <a:rPr lang="en-US" sz="2600" b="0" i="1" smtClean="0">
                                          <a:solidFill>
                                            <a:srgbClr val="0070C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𝑓</m:t>
                                      </m:r>
                                    </m:num>
                                    <m:den>
                                      <m:r>
                                        <a:rPr lang="en-US" sz="2600" i="1" smtClean="0">
                                          <a:solidFill>
                                            <a:srgbClr val="0070C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𝜕</m:t>
                                      </m:r>
                                      <m:sSub>
                                        <m:sSubPr>
                                          <m:ctrlPr>
                                            <a:rPr lang="en-US" sz="2600" b="0" i="1" smtClean="0">
                                              <a:solidFill>
                                                <a:srgbClr val="0070C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2600" b="0" i="1" smtClean="0">
                                              <a:solidFill>
                                                <a:srgbClr val="0070C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𝑚</m:t>
                                          </m:r>
                                        </m:e>
                                        <m:sub>
                                          <m:r>
                                            <a:rPr lang="en-US" sz="2600" b="0" i="1" smtClean="0">
                                              <a:solidFill>
                                                <a:srgbClr val="0070C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1</m:t>
                                          </m:r>
                                        </m:sub>
                                      </m:sSub>
                                    </m:den>
                                  </m:f>
                                </m:e>
                              </m:d>
                            </m:e>
                            <m:sup>
                              <m:r>
                                <a:rPr lang="en-US" sz="26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26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sz="26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2600" b="0" i="1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sz="2600" b="0" i="1" smtClean="0">
                                          <a:solidFill>
                                            <a:srgbClr val="0070C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600" b="0" i="1" smtClean="0">
                                          <a:solidFill>
                                            <a:srgbClr val="0070C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𝛿</m:t>
                                      </m:r>
                                    </m:e>
                                    <m:sub>
                                      <m:r>
                                        <a:rPr lang="en-US" sz="2600" b="0" i="1" smtClean="0">
                                          <a:solidFill>
                                            <a:srgbClr val="0070C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b>
                                  </m:sSub>
                                  <m:f>
                                    <m:fPr>
                                      <m:ctrlPr>
                                        <a:rPr lang="en-US" sz="2600" i="1" smtClean="0">
                                          <a:solidFill>
                                            <a:srgbClr val="0070C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sz="2600" i="1" smtClean="0">
                                          <a:solidFill>
                                            <a:srgbClr val="0070C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𝜕</m:t>
                                      </m:r>
                                      <m:r>
                                        <a:rPr lang="en-US" sz="2600" b="0" i="1" smtClean="0">
                                          <a:solidFill>
                                            <a:srgbClr val="0070C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𝑓</m:t>
                                      </m:r>
                                    </m:num>
                                    <m:den>
                                      <m:r>
                                        <a:rPr lang="en-US" sz="2600" i="1" smtClean="0">
                                          <a:solidFill>
                                            <a:srgbClr val="0070C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𝜕</m:t>
                                      </m:r>
                                      <m:sSub>
                                        <m:sSubPr>
                                          <m:ctrlPr>
                                            <a:rPr lang="en-US" sz="2600" b="0" i="1" smtClean="0">
                                              <a:solidFill>
                                                <a:srgbClr val="0070C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2600" b="0" i="1" smtClean="0">
                                              <a:solidFill>
                                                <a:srgbClr val="0070C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𝑚</m:t>
                                          </m:r>
                                        </m:e>
                                        <m:sub>
                                          <m:r>
                                            <a:rPr lang="en-US" sz="2600" b="0" i="1" smtClean="0">
                                              <a:solidFill>
                                                <a:srgbClr val="0070C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b>
                                      </m:sSub>
                                    </m:den>
                                  </m:f>
                                </m:e>
                              </m:d>
                            </m:e>
                            <m:sup>
                              <m:r>
                                <a:rPr lang="en-US" sz="26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rad>
                    </m:oMath>
                  </m:oMathPara>
                </a14:m>
                <a:endParaRPr lang="en-US" sz="2600" i="1" dirty="0">
                  <a:solidFill>
                    <a:srgbClr val="002060"/>
                  </a:solidFill>
                </a:endParaRPr>
              </a:p>
              <a:p>
                <a:pPr marL="0" indent="0">
                  <a:lnSpc>
                    <a:spcPct val="150000"/>
                  </a:lnSpc>
                  <a:buNone/>
                </a:pPr>
                <a:endParaRPr lang="en-US" sz="2600" i="1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8" name="Content Placeholder 2">
                <a:extLst>
                  <a:ext uri="{FF2B5EF4-FFF2-40B4-BE49-F238E27FC236}">
                    <a16:creationId xmlns:a16="http://schemas.microsoft.com/office/drawing/2014/main" id="{CB159078-1B0E-4A57-8163-F9E703C5952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1115122"/>
                <a:ext cx="11015547" cy="5288542"/>
              </a:xfrm>
              <a:prstGeom prst="rect">
                <a:avLst/>
              </a:prstGeom>
              <a:blipFill>
                <a:blip r:embed="rId3"/>
                <a:stretch>
                  <a:fillRect l="-996" t="-17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6233913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9E66A2-8072-422B-B839-C7839120B7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75915"/>
            <a:ext cx="10515600" cy="839207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rgbClr val="00B050"/>
                </a:solidFill>
              </a:rPr>
              <a:t>Example 7 (continued)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Content Placeholder 2">
                <a:extLst>
                  <a:ext uri="{FF2B5EF4-FFF2-40B4-BE49-F238E27FC236}">
                    <a16:creationId xmlns:a16="http://schemas.microsoft.com/office/drawing/2014/main" id="{CB159078-1B0E-4A57-8163-F9E703C59522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38200" y="1115122"/>
                <a:ext cx="11015547" cy="5288542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lnSpc>
                    <a:spcPct val="110000"/>
                  </a:lnSpc>
                  <a:spcBef>
                    <a:spcPts val="600"/>
                  </a:spcBef>
                </a:pPr>
                <a:r>
                  <a:rPr lang="en-US" sz="2600" i="1" dirty="0">
                    <a:solidFill>
                      <a:srgbClr val="002060"/>
                    </a:solidFill>
                  </a:rPr>
                  <a:t>Substituting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60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60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𝜕</m:t>
                        </m:r>
                        <m:r>
                          <a:rPr lang="en-US" sz="26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num>
                      <m:den>
                        <m:r>
                          <a:rPr lang="en-US" sz="260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𝜕</m:t>
                        </m:r>
                        <m:sSub>
                          <m:sSubPr>
                            <m:ctrlPr>
                              <a:rPr lang="en-US" sz="2600" b="0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600" b="0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  <m:sub>
                            <m:r>
                              <a:rPr lang="en-US" sz="2600" b="0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den>
                    </m:f>
                    <m:r>
                      <a:rPr lang="en-US" sz="2600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 sz="2600" i="1" dirty="0">
                    <a:solidFill>
                      <a:srgbClr val="002060"/>
                    </a:solidFill>
                  </a:rPr>
                  <a:t> and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60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60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𝜕</m:t>
                        </m:r>
                        <m:r>
                          <a:rPr lang="en-US" sz="26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num>
                      <m:den>
                        <m:r>
                          <a:rPr lang="en-US" sz="260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𝜕</m:t>
                        </m:r>
                        <m:sSub>
                          <m:sSubPr>
                            <m:ctrlPr>
                              <a:rPr lang="en-US" sz="2600" b="0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600" b="0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  <m:sub>
                            <m:r>
                              <a:rPr lang="en-US" sz="2600" b="0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den>
                    </m:f>
                    <m:r>
                      <a:rPr lang="en-US" sz="2600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 sz="2600" b="0" i="1" dirty="0">
                    <a:solidFill>
                      <a:srgbClr val="002060"/>
                    </a:solidFill>
                    <a:latin typeface="Cambria Math" panose="02040503050406030204" pitchFamily="18" charset="0"/>
                  </a:rPr>
                  <a:t>,</a:t>
                </a:r>
              </a:p>
              <a:p>
                <a:pPr marL="0" indent="0">
                  <a:lnSpc>
                    <a:spcPct val="110000"/>
                  </a:lnSpc>
                  <a:spcBef>
                    <a:spcPts val="600"/>
                  </a:spcBef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600" b="0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𝛿</m:t>
                      </m:r>
                      <m:r>
                        <a:rPr lang="en-US" sz="2600" b="0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sz="2600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sSubSup>
                            <m:sSubSupPr>
                              <m:ctrlPr>
                                <a:rPr lang="en-US" sz="2600" b="0" i="1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2600" b="0" i="1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  <m:t>𝛿</m:t>
                              </m:r>
                            </m:e>
                            <m:sub>
                              <m:r>
                                <a:rPr lang="en-US" sz="2600" b="0" i="1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  <m:sup>
                              <m:r>
                                <a:rPr lang="en-US" sz="2600" b="0" i="1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  <m:r>
                            <a:rPr lang="en-US" sz="2600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sSubSup>
                            <m:sSubSupPr>
                              <m:ctrlPr>
                                <a:rPr lang="en-US" sz="2600" b="0" i="1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2600" b="0" i="1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  <m:t>𝛿</m:t>
                              </m:r>
                            </m:e>
                            <m:sub>
                              <m:r>
                                <a:rPr lang="en-US" sz="2600" b="0" i="1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  <m:sup>
                              <m:r>
                                <a:rPr lang="en-US" sz="2600" b="0" i="1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</m:e>
                      </m:rad>
                    </m:oMath>
                  </m:oMathPara>
                </a14:m>
                <a:endParaRPr lang="en-US" sz="2600" i="1" dirty="0">
                  <a:solidFill>
                    <a:srgbClr val="002060"/>
                  </a:solidFill>
                </a:endParaRPr>
              </a:p>
              <a:p>
                <a:pPr marL="0" indent="0">
                  <a:lnSpc>
                    <a:spcPct val="110000"/>
                  </a:lnSpc>
                  <a:spcBef>
                    <a:spcPts val="600"/>
                  </a:spcBef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600" b="0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sz="2600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sSup>
                            <m:sSupPr>
                              <m:ctrlPr>
                                <a:rPr lang="en-US" sz="2600" b="0" i="1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600" b="0" i="1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  <m:t>0.02</m:t>
                              </m:r>
                            </m:e>
                            <m:sup>
                              <m:r>
                                <a:rPr lang="en-US" sz="2600" b="0" i="1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2600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sz="2600" b="0" i="1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600" b="0" i="1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  <m:t>0.03</m:t>
                              </m:r>
                            </m:e>
                            <m:sup>
                              <m:r>
                                <a:rPr lang="en-US" sz="2600" b="0" i="1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rad>
                    </m:oMath>
                  </m:oMathPara>
                </a14:m>
                <a:endParaRPr lang="en-US" sz="2600" i="1" dirty="0">
                  <a:solidFill>
                    <a:srgbClr val="002060"/>
                  </a:solidFill>
                </a:endParaRPr>
              </a:p>
              <a:p>
                <a:pPr marL="0" indent="0">
                  <a:lnSpc>
                    <a:spcPct val="15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600" b="0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6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0.036 </m:t>
                      </m:r>
                      <m:r>
                        <a:rPr lang="en-US" sz="26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𝑘𝑔</m:t>
                      </m:r>
                    </m:oMath>
                  </m:oMathPara>
                </a14:m>
                <a:endParaRPr lang="en-US" sz="2600" i="1" dirty="0">
                  <a:solidFill>
                    <a:srgbClr val="002060"/>
                  </a:solidFill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2600" i="1" dirty="0">
                    <a:solidFill>
                      <a:srgbClr val="002060"/>
                    </a:solidFill>
                  </a:rPr>
                  <a:t>Note that the </a:t>
                </a:r>
                <a14:m>
                  <m:oMath xmlns:m="http://schemas.openxmlformats.org/officeDocument/2006/math">
                    <m:r>
                      <a:rPr lang="en-US" sz="2600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𝛿</m:t>
                    </m:r>
                    <m:r>
                      <a:rPr lang="en-US" sz="2600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=0.036 </m:t>
                    </m:r>
                    <m:r>
                      <a:rPr lang="en-US" sz="2600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𝑘𝑔</m:t>
                    </m:r>
                  </m:oMath>
                </a14:m>
                <a:r>
                  <a:rPr lang="en-US" sz="2600" i="1" dirty="0">
                    <a:solidFill>
                      <a:srgbClr val="002060"/>
                    </a:solidFill>
                  </a:rPr>
                  <a:t> is considerably smaller than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6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6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𝛿</m:t>
                        </m:r>
                      </m:e>
                      <m:sub>
                        <m:r>
                          <a:rPr lang="en-US" sz="26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600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sz="26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6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𝛿</m:t>
                        </m:r>
                      </m:e>
                      <m:sub>
                        <m:r>
                          <a:rPr lang="en-US" sz="26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2600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=0.05 </m:t>
                    </m:r>
                    <m:r>
                      <a:rPr lang="en-US" sz="2600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𝑘𝑔</m:t>
                    </m:r>
                  </m:oMath>
                </a14:m>
                <a:r>
                  <a:rPr lang="en-US" sz="2600" i="1" dirty="0">
                    <a:solidFill>
                      <a:srgbClr val="002060"/>
                    </a:solidFill>
                  </a:rPr>
                  <a:t>. </a:t>
                </a:r>
              </a:p>
            </p:txBody>
          </p:sp>
        </mc:Choice>
        <mc:Fallback xmlns="">
          <p:sp>
            <p:nvSpPr>
              <p:cNvPr id="8" name="Content Placeholder 2">
                <a:extLst>
                  <a:ext uri="{FF2B5EF4-FFF2-40B4-BE49-F238E27FC236}">
                    <a16:creationId xmlns:a16="http://schemas.microsoft.com/office/drawing/2014/main" id="{CB159078-1B0E-4A57-8163-F9E703C5952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1115122"/>
                <a:ext cx="11015547" cy="5288542"/>
              </a:xfrm>
              <a:prstGeom prst="rect">
                <a:avLst/>
              </a:prstGeom>
              <a:blipFill>
                <a:blip r:embed="rId3"/>
                <a:stretch>
                  <a:fillRect l="-8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3030835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9E66A2-8072-422B-B839-C7839120B7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75915"/>
            <a:ext cx="10515600" cy="839207"/>
          </a:xfrm>
        </p:spPr>
        <p:txBody>
          <a:bodyPr/>
          <a:lstStyle/>
          <a:p>
            <a:r>
              <a:rPr lang="en-US" b="1" dirty="0">
                <a:solidFill>
                  <a:srgbClr val="00B050"/>
                </a:solidFill>
              </a:rPr>
              <a:t>Example 8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Content Placeholder 2">
                <a:extLst>
                  <a:ext uri="{FF2B5EF4-FFF2-40B4-BE49-F238E27FC236}">
                    <a16:creationId xmlns:a16="http://schemas.microsoft.com/office/drawing/2014/main" id="{CB159078-1B0E-4A57-8163-F9E703C59522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38200" y="1115122"/>
                <a:ext cx="11015547" cy="5288542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en-US" sz="2600" i="1" dirty="0">
                    <a:solidFill>
                      <a:srgbClr val="002060"/>
                    </a:solidFill>
                  </a:rPr>
                  <a:t>A resistance </a:t>
                </a:r>
                <a14:m>
                  <m:oMath xmlns:m="http://schemas.openxmlformats.org/officeDocument/2006/math">
                    <m:r>
                      <a:rPr lang="en-US" sz="2600" i="1" dirty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𝑅</m:t>
                    </m:r>
                  </m:oMath>
                </a14:m>
                <a:r>
                  <a:rPr lang="en-US" sz="2600" i="1" dirty="0">
                    <a:solidFill>
                      <a:srgbClr val="002060"/>
                    </a:solidFill>
                  </a:rPr>
                  <a:t> is determined as the ratio of a </a:t>
                </a:r>
                <a14:m>
                  <m:oMath xmlns:m="http://schemas.openxmlformats.org/officeDocument/2006/math">
                    <m:r>
                      <a:rPr lang="en-US" sz="2600" i="1" dirty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1±0.01</m:t>
                    </m:r>
                    <m:r>
                      <a:rPr lang="en-US" sz="2600" b="0" i="1" dirty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600" i="1" dirty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𝑉</m:t>
                    </m:r>
                    <m:r>
                      <a:rPr lang="en-US" sz="2600" i="1" dirty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600" i="1" dirty="0">
                    <a:solidFill>
                      <a:srgbClr val="002060"/>
                    </a:solidFill>
                  </a:rPr>
                  <a:t>voltage and a </a:t>
                </a:r>
                <a14:m>
                  <m:oMath xmlns:m="http://schemas.openxmlformats.org/officeDocument/2006/math">
                    <m:r>
                      <a:rPr lang="en-US" sz="2600" i="1" dirty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10± 0.05</m:t>
                    </m:r>
                    <m:r>
                      <a:rPr lang="en-US" sz="2600" b="0" i="1" dirty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600" i="1" dirty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sz="2600" i="1" dirty="0">
                    <a:solidFill>
                      <a:srgbClr val="002060"/>
                    </a:solidFill>
                  </a:rPr>
                  <a:t> current, both with 20/1 odds uncertainties. Find </a:t>
                </a:r>
                <a14:m>
                  <m:oMath xmlns:m="http://schemas.openxmlformats.org/officeDocument/2006/math">
                    <m:r>
                      <a:rPr lang="en-US" sz="2600" i="1" dirty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𝑅</m:t>
                    </m:r>
                  </m:oMath>
                </a14:m>
                <a:r>
                  <a:rPr lang="en-US" sz="2600" i="1" dirty="0">
                    <a:solidFill>
                      <a:srgbClr val="002060"/>
                    </a:solidFill>
                  </a:rPr>
                  <a:t> and its 20/1 odds uncertainty.</a:t>
                </a:r>
              </a:p>
              <a:p>
                <a:r>
                  <a:rPr lang="en-US" sz="2600" i="1" dirty="0">
                    <a:solidFill>
                      <a:srgbClr val="002060"/>
                    </a:solidFill>
                  </a:rPr>
                  <a:t>The voltage and the current have the uncertainties </a:t>
                </a:r>
                <a14:m>
                  <m:oMath xmlns:m="http://schemas.openxmlformats.org/officeDocument/2006/math">
                    <m:r>
                      <a:rPr lang="en-US" sz="2600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±</m:t>
                    </m:r>
                    <m:sSub>
                      <m:sSubPr>
                        <m:ctrlPr>
                          <a:rPr lang="en-US" sz="26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6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𝛿</m:t>
                        </m:r>
                      </m:e>
                      <m:sub>
                        <m:r>
                          <a:rPr lang="en-US" sz="26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</m:sub>
                    </m:sSub>
                    <m:r>
                      <a:rPr lang="en-US" sz="2600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=±0.01 </m:t>
                    </m:r>
                    <m:r>
                      <a:rPr lang="en-US" sz="2600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𝑉</m:t>
                    </m:r>
                  </m:oMath>
                </a14:m>
                <a:r>
                  <a:rPr lang="en-US" sz="2600" i="1" dirty="0">
                    <a:solidFill>
                      <a:srgbClr val="002060"/>
                    </a:solidFill>
                  </a:rPr>
                  <a:t> and </a:t>
                </a:r>
                <a14:m>
                  <m:oMath xmlns:m="http://schemas.openxmlformats.org/officeDocument/2006/math">
                    <m:r>
                      <a:rPr lang="en-US" sz="2600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±</m:t>
                    </m:r>
                    <m:sSub>
                      <m:sSubPr>
                        <m:ctrlPr>
                          <a:rPr lang="en-US" sz="26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6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𝛿</m:t>
                        </m:r>
                      </m:e>
                      <m:sub>
                        <m:r>
                          <a:rPr lang="en-US" sz="26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2600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=±0.05 </m:t>
                    </m:r>
                    <m:r>
                      <a:rPr lang="en-US" sz="2600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sz="2600" i="1" dirty="0">
                    <a:solidFill>
                      <a:srgbClr val="002060"/>
                    </a:solidFill>
                  </a:rPr>
                  <a:t>.</a:t>
                </a:r>
              </a:p>
              <a:p>
                <a:r>
                  <a:rPr lang="en-US" sz="2600" i="1" dirty="0">
                    <a:solidFill>
                      <a:srgbClr val="002060"/>
                    </a:solidFill>
                  </a:rPr>
                  <a:t>The resistance is calculated with the formula </a:t>
                </a:r>
                <a14:m>
                  <m:oMath xmlns:m="http://schemas.openxmlformats.org/officeDocument/2006/math">
                    <m:r>
                      <a:rPr lang="en-US" sz="2600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𝑅</m:t>
                    </m:r>
                    <m:r>
                      <a:rPr lang="en-US" sz="2600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600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sz="2600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/</m:t>
                    </m:r>
                    <m:r>
                      <a:rPr lang="en-US" sz="2600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sz="2600" i="1" dirty="0">
                    <a:solidFill>
                      <a:srgbClr val="002060"/>
                    </a:solidFill>
                  </a:rPr>
                  <a:t>. </a:t>
                </a:r>
              </a:p>
              <a:p>
                <a:r>
                  <a:rPr lang="en-US" sz="2600" i="1" dirty="0">
                    <a:solidFill>
                      <a:srgbClr val="002060"/>
                    </a:solidFill>
                  </a:rPr>
                  <a:t>Note that </a:t>
                </a:r>
                <a14:m>
                  <m:oMath xmlns:m="http://schemas.openxmlformats.org/officeDocument/2006/math">
                    <m:r>
                      <a:rPr lang="en-US" sz="2600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𝑅</m:t>
                    </m:r>
                    <m:r>
                      <a:rPr lang="en-US" sz="2600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600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sz="2600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600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sz="2600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600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sz="2600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600" i="1" dirty="0">
                    <a:solidFill>
                      <a:srgbClr val="002060"/>
                    </a:solidFill>
                  </a:rPr>
                  <a:t>, where </a:t>
                </a:r>
                <a14:m>
                  <m:oMath xmlns:m="http://schemas.openxmlformats.org/officeDocument/2006/math">
                    <m:r>
                      <a:rPr lang="en-US" sz="2600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sz="26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6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  <m:r>
                          <a:rPr lang="en-US" sz="26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6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</m:d>
                    <m:r>
                      <a:rPr lang="en-US" sz="2600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600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sz="2600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/</m:t>
                    </m:r>
                    <m:r>
                      <a:rPr lang="en-US" sz="2600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sz="2600" i="1" dirty="0">
                    <a:solidFill>
                      <a:srgbClr val="002060"/>
                    </a:solidFill>
                  </a:rPr>
                  <a:t>.</a:t>
                </a:r>
              </a:p>
              <a:p>
                <a:r>
                  <a:rPr lang="en-US" sz="2600" i="1" dirty="0">
                    <a:solidFill>
                      <a:srgbClr val="002060"/>
                    </a:solidFill>
                  </a:rPr>
                  <a:t>The derivatives are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60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60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𝜕</m:t>
                        </m:r>
                        <m:r>
                          <a:rPr lang="en-US" sz="26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num>
                      <m:den>
                        <m:r>
                          <a:rPr lang="en-US" sz="260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𝜕</m:t>
                        </m:r>
                        <m:r>
                          <a:rPr lang="en-US" sz="26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</m:den>
                    </m:f>
                    <m:r>
                      <a:rPr lang="en-US" sz="2600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6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6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6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den>
                    </m:f>
                  </m:oMath>
                </a14:m>
                <a:r>
                  <a:rPr lang="en-US" sz="2600" i="1" dirty="0">
                    <a:solidFill>
                      <a:srgbClr val="002060"/>
                    </a:solidFill>
                  </a:rPr>
                  <a:t> and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60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60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𝜕</m:t>
                        </m:r>
                        <m:r>
                          <a:rPr lang="en-US" sz="26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num>
                      <m:den>
                        <m:r>
                          <a:rPr lang="en-US" sz="260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𝜕</m:t>
                        </m:r>
                        <m:r>
                          <a:rPr lang="en-US" sz="26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den>
                    </m:f>
                    <m:r>
                      <a:rPr lang="en-US" sz="2600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=−</m:t>
                    </m:r>
                    <m:f>
                      <m:fPr>
                        <m:ctrlPr>
                          <a:rPr lang="en-US" sz="26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6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</m:num>
                      <m:den>
                        <m:sSup>
                          <m:sSupPr>
                            <m:ctrlPr>
                              <a:rPr lang="en-US" sz="2600" b="0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600" b="0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e>
                          <m:sup>
                            <m:r>
                              <a:rPr lang="en-US" sz="2600" b="0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</m:oMath>
                </a14:m>
                <a:r>
                  <a:rPr lang="en-US" sz="2600" i="1" dirty="0">
                    <a:solidFill>
                      <a:srgbClr val="002060"/>
                    </a:solidFill>
                  </a:rPr>
                  <a:t>.</a:t>
                </a:r>
              </a:p>
              <a:p>
                <a:pPr marL="0" indent="0">
                  <a:lnSpc>
                    <a:spcPct val="110000"/>
                  </a:lnSpc>
                  <a:spcBef>
                    <a:spcPts val="600"/>
                  </a:spcBef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600" b="0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𝛿</m:t>
                      </m:r>
                      <m:r>
                        <a:rPr lang="en-US" sz="2600" b="0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sz="2600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sSup>
                            <m:sSupPr>
                              <m:ctrlPr>
                                <a:rPr lang="en-US" sz="2600" b="0" i="1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2600" b="0" i="1" smtClean="0">
                                      <a:solidFill>
                                        <a:srgbClr val="00206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sz="2600" b="0" i="1" smtClean="0">
                                          <a:solidFill>
                                            <a:srgbClr val="00206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600" b="0" i="1" smtClean="0">
                                          <a:solidFill>
                                            <a:srgbClr val="00206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𝛿</m:t>
                                      </m:r>
                                    </m:e>
                                    <m:sub>
                                      <m:r>
                                        <a:rPr lang="en-US" sz="2600" b="0" i="1" smtClean="0">
                                          <a:solidFill>
                                            <a:srgbClr val="00206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𝑣</m:t>
                                      </m:r>
                                    </m:sub>
                                  </m:sSub>
                                  <m:f>
                                    <m:fPr>
                                      <m:ctrlPr>
                                        <a:rPr lang="en-US" sz="2600" i="1" smtClean="0">
                                          <a:solidFill>
                                            <a:srgbClr val="00206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sz="2600" i="1" smtClean="0">
                                          <a:solidFill>
                                            <a:srgbClr val="00206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𝜕</m:t>
                                      </m:r>
                                      <m:r>
                                        <a:rPr lang="en-US" sz="2600" b="0" i="1" smtClean="0">
                                          <a:solidFill>
                                            <a:srgbClr val="00206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𝑓</m:t>
                                      </m:r>
                                    </m:num>
                                    <m:den>
                                      <m:r>
                                        <a:rPr lang="en-US" sz="2600" i="1" smtClean="0">
                                          <a:solidFill>
                                            <a:srgbClr val="00206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𝜕</m:t>
                                      </m:r>
                                      <m:r>
                                        <a:rPr lang="en-US" sz="2600" b="0" i="1" smtClean="0">
                                          <a:solidFill>
                                            <a:srgbClr val="00206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𝑣</m:t>
                                      </m:r>
                                    </m:den>
                                  </m:f>
                                </m:e>
                              </m:d>
                            </m:e>
                            <m:sup>
                              <m:r>
                                <a:rPr lang="en-US" sz="2600" b="0" i="1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2600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sz="2600" b="0" i="1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2600" b="0" i="1" smtClean="0">
                                      <a:solidFill>
                                        <a:srgbClr val="00206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sz="2600" b="0" i="1" smtClean="0">
                                          <a:solidFill>
                                            <a:srgbClr val="00206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600" b="0" i="1" smtClean="0">
                                          <a:solidFill>
                                            <a:srgbClr val="00206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𝛿</m:t>
                                      </m:r>
                                    </m:e>
                                    <m:sub>
                                      <m:r>
                                        <a:rPr lang="en-US" sz="2600" b="0" i="1" smtClean="0">
                                          <a:solidFill>
                                            <a:srgbClr val="00206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  <m:f>
                                    <m:fPr>
                                      <m:ctrlPr>
                                        <a:rPr lang="en-US" sz="2600" i="1" smtClean="0">
                                          <a:solidFill>
                                            <a:srgbClr val="00206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sz="2600" i="1" smtClean="0">
                                          <a:solidFill>
                                            <a:srgbClr val="00206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𝜕</m:t>
                                      </m:r>
                                      <m:r>
                                        <a:rPr lang="en-US" sz="2600" b="0" i="1" smtClean="0">
                                          <a:solidFill>
                                            <a:srgbClr val="00206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𝑓</m:t>
                                      </m:r>
                                    </m:num>
                                    <m:den>
                                      <m:r>
                                        <a:rPr lang="en-US" sz="2600" i="1" smtClean="0">
                                          <a:solidFill>
                                            <a:srgbClr val="00206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𝜕</m:t>
                                      </m:r>
                                      <m:r>
                                        <a:rPr lang="en-US" sz="2600" b="0" i="1" smtClean="0">
                                          <a:solidFill>
                                            <a:srgbClr val="00206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den>
                                  </m:f>
                                </m:e>
                              </m:d>
                            </m:e>
                            <m:sup>
                              <m:r>
                                <a:rPr lang="en-US" sz="2600" b="0" i="1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rad>
                    </m:oMath>
                  </m:oMathPara>
                </a14:m>
                <a:endParaRPr lang="en-US" sz="2600" i="1" dirty="0">
                  <a:solidFill>
                    <a:srgbClr val="002060"/>
                  </a:solidFill>
                </a:endParaRPr>
              </a:p>
              <a:p>
                <a:pPr marL="0" indent="0">
                  <a:lnSpc>
                    <a:spcPct val="150000"/>
                  </a:lnSpc>
                  <a:buNone/>
                </a:pPr>
                <a:endParaRPr lang="en-US" sz="2600" i="1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8" name="Content Placeholder 2">
                <a:extLst>
                  <a:ext uri="{FF2B5EF4-FFF2-40B4-BE49-F238E27FC236}">
                    <a16:creationId xmlns:a16="http://schemas.microsoft.com/office/drawing/2014/main" id="{CB159078-1B0E-4A57-8163-F9E703C5952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1115122"/>
                <a:ext cx="11015547" cy="5288542"/>
              </a:xfrm>
              <a:prstGeom prst="rect">
                <a:avLst/>
              </a:prstGeom>
              <a:blipFill>
                <a:blip r:embed="rId3"/>
                <a:stretch>
                  <a:fillRect l="-996" t="-17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9948004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9E66A2-8072-422B-B839-C7839120B7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75915"/>
            <a:ext cx="10515600" cy="839207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rgbClr val="00B050"/>
                </a:solidFill>
              </a:rPr>
              <a:t>Example 8 (continued)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Content Placeholder 2">
                <a:extLst>
                  <a:ext uri="{FF2B5EF4-FFF2-40B4-BE49-F238E27FC236}">
                    <a16:creationId xmlns:a16="http://schemas.microsoft.com/office/drawing/2014/main" id="{CB159078-1B0E-4A57-8163-F9E703C59522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38200" y="1115122"/>
                <a:ext cx="11015547" cy="5288542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lnSpc>
                    <a:spcPct val="110000"/>
                  </a:lnSpc>
                  <a:spcBef>
                    <a:spcPts val="600"/>
                  </a:spcBef>
                </a:pPr>
                <a:r>
                  <a:rPr lang="en-US" sz="2600" i="1" dirty="0">
                    <a:solidFill>
                      <a:srgbClr val="002060"/>
                    </a:solidFill>
                  </a:rPr>
                  <a:t>Substituting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60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60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𝜕</m:t>
                        </m:r>
                        <m:r>
                          <a:rPr lang="en-US" sz="26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num>
                      <m:den>
                        <m:r>
                          <a:rPr lang="en-US" sz="260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𝜕</m:t>
                        </m:r>
                        <m:r>
                          <a:rPr lang="en-US" sz="26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</m:den>
                    </m:f>
                    <m:r>
                      <a:rPr lang="en-US" sz="2600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6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6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6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den>
                    </m:f>
                  </m:oMath>
                </a14:m>
                <a:r>
                  <a:rPr lang="en-US" sz="2600" i="1" dirty="0">
                    <a:solidFill>
                      <a:srgbClr val="002060"/>
                    </a:solidFill>
                  </a:rPr>
                  <a:t> and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60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60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𝜕</m:t>
                        </m:r>
                        <m:r>
                          <a:rPr lang="en-US" sz="26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num>
                      <m:den>
                        <m:r>
                          <a:rPr lang="en-US" sz="260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𝜕</m:t>
                        </m:r>
                        <m:r>
                          <a:rPr lang="en-US" sz="26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den>
                    </m:f>
                    <m:r>
                      <a:rPr lang="en-US" sz="2600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=−</m:t>
                    </m:r>
                    <m:f>
                      <m:fPr>
                        <m:ctrlPr>
                          <a:rPr lang="en-US" sz="26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6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</m:num>
                      <m:den>
                        <m:sSup>
                          <m:sSupPr>
                            <m:ctrlPr>
                              <a:rPr lang="en-US" sz="2600" b="0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600" b="0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e>
                          <m:sup>
                            <m:r>
                              <a:rPr lang="en-US" sz="2600" b="0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</m:oMath>
                </a14:m>
                <a:r>
                  <a:rPr lang="en-US" sz="2600" b="0" i="1" dirty="0">
                    <a:solidFill>
                      <a:srgbClr val="002060"/>
                    </a:solidFill>
                    <a:latin typeface="Cambria Math" panose="02040503050406030204" pitchFamily="18" charset="0"/>
                  </a:rPr>
                  <a:t>,</a:t>
                </a:r>
              </a:p>
              <a:p>
                <a:pPr marL="0" indent="0">
                  <a:lnSpc>
                    <a:spcPct val="110000"/>
                  </a:lnSpc>
                  <a:spcBef>
                    <a:spcPts val="600"/>
                  </a:spcBef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600" b="0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𝛿</m:t>
                      </m:r>
                      <m:r>
                        <a:rPr lang="en-US" sz="2600" b="0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sz="2600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sSup>
                            <m:sSupPr>
                              <m:ctrlPr>
                                <a:rPr lang="en-US" sz="2600" b="0" i="1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2600" b="0" i="1" smtClean="0">
                                      <a:solidFill>
                                        <a:srgbClr val="00206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sz="2600" b="0" i="1" smtClean="0">
                                          <a:solidFill>
                                            <a:srgbClr val="00206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600" b="0" i="1" smtClean="0">
                                          <a:solidFill>
                                            <a:srgbClr val="00206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𝛿</m:t>
                                      </m:r>
                                    </m:e>
                                    <m:sub>
                                      <m:r>
                                        <a:rPr lang="en-US" sz="2600" b="0" i="1" smtClean="0">
                                          <a:solidFill>
                                            <a:srgbClr val="00206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𝑣</m:t>
                                      </m:r>
                                    </m:sub>
                                  </m:sSub>
                                  <m:f>
                                    <m:fPr>
                                      <m:ctrlPr>
                                        <a:rPr lang="en-US" sz="2600" b="0" i="1" smtClean="0">
                                          <a:solidFill>
                                            <a:srgbClr val="00206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sz="2600" b="0" i="1" smtClean="0">
                                          <a:solidFill>
                                            <a:srgbClr val="00206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num>
                                    <m:den>
                                      <m:r>
                                        <a:rPr lang="en-US" sz="2600" b="0" i="1" smtClean="0">
                                          <a:solidFill>
                                            <a:srgbClr val="00206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den>
                                  </m:f>
                                </m:e>
                              </m:d>
                            </m:e>
                            <m:sup>
                              <m:r>
                                <a:rPr lang="en-US" sz="2600" b="0" i="1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2600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sz="2600" b="0" i="1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2600" b="0" i="1" smtClean="0">
                                      <a:solidFill>
                                        <a:srgbClr val="00206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sz="2600" b="0" i="1" smtClean="0">
                                          <a:solidFill>
                                            <a:srgbClr val="00206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600" b="0" i="1" smtClean="0">
                                          <a:solidFill>
                                            <a:srgbClr val="00206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𝛿</m:t>
                                      </m:r>
                                    </m:e>
                                    <m:sub>
                                      <m:r>
                                        <a:rPr lang="en-US" sz="2600" b="0" i="1" smtClean="0">
                                          <a:solidFill>
                                            <a:srgbClr val="00206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  <m:d>
                                    <m:dPr>
                                      <m:ctrlPr>
                                        <a:rPr lang="en-US" sz="2600" b="0" i="1" smtClean="0">
                                          <a:solidFill>
                                            <a:srgbClr val="00206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2600" b="0" i="1" smtClean="0">
                                          <a:solidFill>
                                            <a:srgbClr val="00206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f>
                                        <m:fPr>
                                          <m:ctrlPr>
                                            <a:rPr lang="en-US" sz="2600" b="0" i="1" smtClean="0">
                                              <a:solidFill>
                                                <a:srgbClr val="00206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fPr>
                                        <m:num>
                                          <m:r>
                                            <a:rPr lang="en-US" sz="2600" b="0" i="1" smtClean="0">
                                              <a:solidFill>
                                                <a:srgbClr val="00206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𝑣</m:t>
                                          </m:r>
                                        </m:num>
                                        <m:den>
                                          <m:sSup>
                                            <m:sSupPr>
                                              <m:ctrlPr>
                                                <a:rPr lang="en-US" sz="2600" b="0" i="1" smtClean="0">
                                                  <a:solidFill>
                                                    <a:srgbClr val="00206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pPr>
                                            <m:e>
                                              <m:r>
                                                <a:rPr lang="en-US" sz="2600" b="0" i="1" smtClean="0">
                                                  <a:solidFill>
                                                    <a:srgbClr val="00206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𝑖</m:t>
                                              </m:r>
                                            </m:e>
                                            <m:sup>
                                              <m:r>
                                                <a:rPr lang="en-US" sz="2600" b="0" i="1" smtClean="0">
                                                  <a:solidFill>
                                                    <a:srgbClr val="00206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2</m:t>
                                              </m:r>
                                            </m:sup>
                                          </m:sSup>
                                        </m:den>
                                      </m:f>
                                    </m:e>
                                  </m:d>
                                </m:e>
                              </m:d>
                            </m:e>
                            <m:sup>
                              <m:r>
                                <a:rPr lang="en-US" sz="2600" b="0" i="1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rad>
                    </m:oMath>
                  </m:oMathPara>
                </a14:m>
                <a:endParaRPr lang="en-US" sz="2600" i="1" dirty="0">
                  <a:solidFill>
                    <a:srgbClr val="002060"/>
                  </a:solidFill>
                </a:endParaRPr>
              </a:p>
              <a:p>
                <a:pPr marL="0" indent="0">
                  <a:lnSpc>
                    <a:spcPct val="110000"/>
                  </a:lnSpc>
                  <a:spcBef>
                    <a:spcPts val="600"/>
                  </a:spcBef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600" b="0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sz="2600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sSup>
                            <m:sSupPr>
                              <m:ctrlPr>
                                <a:rPr lang="en-US" sz="2600" b="0" i="1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2600" b="0" i="1" smtClean="0">
                                      <a:solidFill>
                                        <a:srgbClr val="00206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600" b="0" i="1" smtClean="0">
                                      <a:solidFill>
                                        <a:srgbClr val="002060"/>
                                      </a:solidFill>
                                      <a:latin typeface="Cambria Math" panose="02040503050406030204" pitchFamily="18" charset="0"/>
                                    </a:rPr>
                                    <m:t>0.01</m:t>
                                  </m:r>
                                  <m:f>
                                    <m:fPr>
                                      <m:ctrlPr>
                                        <a:rPr lang="en-US" sz="2600" b="0" i="1" smtClean="0">
                                          <a:solidFill>
                                            <a:srgbClr val="00206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sz="2600" b="0" i="1" smtClean="0">
                                          <a:solidFill>
                                            <a:srgbClr val="00206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num>
                                    <m:den>
                                      <m:r>
                                        <a:rPr lang="en-US" sz="2600" b="0" i="1" smtClean="0">
                                          <a:solidFill>
                                            <a:srgbClr val="00206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10</m:t>
                                      </m:r>
                                    </m:den>
                                  </m:f>
                                </m:e>
                              </m:d>
                            </m:e>
                            <m:sup>
                              <m:r>
                                <a:rPr lang="en-US" sz="2600" b="0" i="1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2600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sz="2600" b="0" i="1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2600" b="0" i="1" smtClean="0">
                                      <a:solidFill>
                                        <a:srgbClr val="00206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600" b="0" i="1" smtClean="0">
                                      <a:solidFill>
                                        <a:srgbClr val="002060"/>
                                      </a:solidFill>
                                      <a:latin typeface="Cambria Math" panose="02040503050406030204" pitchFamily="18" charset="0"/>
                                    </a:rPr>
                                    <m:t>0.05</m:t>
                                  </m:r>
                                  <m:d>
                                    <m:dPr>
                                      <m:ctrlPr>
                                        <a:rPr lang="en-US" sz="2600" b="0" i="1" smtClean="0">
                                          <a:solidFill>
                                            <a:srgbClr val="00206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2600" b="0" i="1" smtClean="0">
                                          <a:solidFill>
                                            <a:srgbClr val="00206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f>
                                        <m:fPr>
                                          <m:ctrlPr>
                                            <a:rPr lang="en-US" sz="2600" b="0" i="1" smtClean="0">
                                              <a:solidFill>
                                                <a:srgbClr val="00206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fPr>
                                        <m:num>
                                          <m:r>
                                            <a:rPr lang="en-US" sz="2600" b="0" i="1" smtClean="0">
                                              <a:solidFill>
                                                <a:srgbClr val="00206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1</m:t>
                                          </m:r>
                                        </m:num>
                                        <m:den>
                                          <m:sSup>
                                            <m:sSupPr>
                                              <m:ctrlPr>
                                                <a:rPr lang="en-US" sz="2600" b="0" i="1" smtClean="0">
                                                  <a:solidFill>
                                                    <a:srgbClr val="00206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pPr>
                                            <m:e>
                                              <m:r>
                                                <a:rPr lang="en-US" sz="2600" b="0" i="1" smtClean="0">
                                                  <a:solidFill>
                                                    <a:srgbClr val="00206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10</m:t>
                                              </m:r>
                                            </m:e>
                                            <m:sup>
                                              <m:r>
                                                <a:rPr lang="en-US" sz="2600" b="0" i="1" smtClean="0">
                                                  <a:solidFill>
                                                    <a:srgbClr val="00206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2</m:t>
                                              </m:r>
                                            </m:sup>
                                          </m:sSup>
                                        </m:den>
                                      </m:f>
                                    </m:e>
                                  </m:d>
                                </m:e>
                              </m:d>
                            </m:e>
                            <m:sup>
                              <m:r>
                                <a:rPr lang="en-US" sz="2600" b="0" i="1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rad>
                    </m:oMath>
                  </m:oMathPara>
                </a14:m>
                <a:endParaRPr lang="en-US" sz="2600" i="1" dirty="0">
                  <a:solidFill>
                    <a:srgbClr val="002060"/>
                  </a:solidFill>
                </a:endParaRPr>
              </a:p>
              <a:p>
                <a:pPr marL="0" indent="0">
                  <a:lnSpc>
                    <a:spcPct val="15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600" b="0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=0.00112 </m:t>
                      </m:r>
                      <m:r>
                        <m:rPr>
                          <m:sty m:val="p"/>
                        </m:rPr>
                        <a:rPr lang="en-US" sz="2600" b="0" i="0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Ω</m:t>
                      </m:r>
                    </m:oMath>
                  </m:oMathPara>
                </a14:m>
                <a:endParaRPr lang="en-US" sz="2600" i="1" dirty="0">
                  <a:solidFill>
                    <a:srgbClr val="002060"/>
                  </a:solidFill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2600" i="1" dirty="0">
                    <a:solidFill>
                      <a:srgbClr val="002060"/>
                    </a:solidFill>
                  </a:rPr>
                  <a:t>Since </a:t>
                </a:r>
                <a14:m>
                  <m:oMath xmlns:m="http://schemas.openxmlformats.org/officeDocument/2006/math">
                    <m:r>
                      <a:rPr lang="en-US" sz="2600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𝑅</m:t>
                    </m:r>
                    <m:r>
                      <a:rPr lang="en-US" sz="2600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6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6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</m:num>
                      <m:den>
                        <m:r>
                          <a:rPr lang="en-US" sz="26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den>
                    </m:f>
                    <m:r>
                      <a:rPr lang="en-US" sz="2600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±</m:t>
                    </m:r>
                    <m:r>
                      <a:rPr lang="en-US" sz="2600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𝛿</m:t>
                    </m:r>
                  </m:oMath>
                </a14:m>
                <a:r>
                  <a:rPr lang="en-US" sz="2600" i="1" dirty="0">
                    <a:solidFill>
                      <a:srgbClr val="002060"/>
                    </a:solidFill>
                  </a:rPr>
                  <a:t>, we obtain </a:t>
                </a:r>
                <a14:m>
                  <m:oMath xmlns:m="http://schemas.openxmlformats.org/officeDocument/2006/math">
                    <m:r>
                      <a:rPr lang="en-US" sz="26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𝑅</m:t>
                    </m:r>
                    <m:r>
                      <a:rPr lang="en-US" sz="26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=100±1.12 </m:t>
                    </m:r>
                    <m:r>
                      <a:rPr lang="en-US" sz="26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𝑚</m:t>
                    </m:r>
                    <m:r>
                      <m:rPr>
                        <m:sty m:val="p"/>
                      </m:rPr>
                      <a:rPr lang="en-US" sz="2600" b="0" i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Ω</m:t>
                    </m:r>
                  </m:oMath>
                </a14:m>
                <a:r>
                  <a:rPr lang="en-US" sz="2600" i="1" dirty="0">
                    <a:solidFill>
                      <a:srgbClr val="002060"/>
                    </a:solidFill>
                  </a:rPr>
                  <a:t>. </a:t>
                </a:r>
              </a:p>
            </p:txBody>
          </p:sp>
        </mc:Choice>
        <mc:Fallback xmlns="">
          <p:sp>
            <p:nvSpPr>
              <p:cNvPr id="8" name="Content Placeholder 2">
                <a:extLst>
                  <a:ext uri="{FF2B5EF4-FFF2-40B4-BE49-F238E27FC236}">
                    <a16:creationId xmlns:a16="http://schemas.microsoft.com/office/drawing/2014/main" id="{CB159078-1B0E-4A57-8163-F9E703C5952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1115122"/>
                <a:ext cx="11015547" cy="5288542"/>
              </a:xfrm>
              <a:prstGeom prst="rect">
                <a:avLst/>
              </a:prstGeom>
              <a:blipFill>
                <a:blip r:embed="rId3"/>
                <a:stretch>
                  <a:fillRect l="-8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5442162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9E66A2-8072-422B-B839-C7839120B7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75915"/>
            <a:ext cx="10515600" cy="839207"/>
          </a:xfrm>
        </p:spPr>
        <p:txBody>
          <a:bodyPr/>
          <a:lstStyle/>
          <a:p>
            <a:r>
              <a:rPr lang="en-US" b="1" dirty="0">
                <a:solidFill>
                  <a:srgbClr val="00B050"/>
                </a:solidFill>
              </a:rPr>
              <a:t>Example 9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Content Placeholder 2">
                <a:extLst>
                  <a:ext uri="{FF2B5EF4-FFF2-40B4-BE49-F238E27FC236}">
                    <a16:creationId xmlns:a16="http://schemas.microsoft.com/office/drawing/2014/main" id="{CB159078-1B0E-4A57-8163-F9E703C59522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38200" y="1115122"/>
                <a:ext cx="11015547" cy="5288542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en-US" sz="2600" i="1" dirty="0">
                    <a:solidFill>
                      <a:srgbClr val="002060"/>
                    </a:solidFill>
                  </a:rPr>
                  <a:t>A resistance </a:t>
                </a:r>
                <a14:m>
                  <m:oMath xmlns:m="http://schemas.openxmlformats.org/officeDocument/2006/math">
                    <m:r>
                      <a:rPr lang="en-US" sz="2600" i="1" dirty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𝑅</m:t>
                    </m:r>
                  </m:oMath>
                </a14:m>
                <a:r>
                  <a:rPr lang="en-US" sz="2600" i="1" dirty="0">
                    <a:solidFill>
                      <a:srgbClr val="002060"/>
                    </a:solidFill>
                  </a:rPr>
                  <a:t> is determined as the ratio of a </a:t>
                </a:r>
                <a14:m>
                  <m:oMath xmlns:m="http://schemas.openxmlformats.org/officeDocument/2006/math">
                    <m:r>
                      <a:rPr lang="en-US" sz="2600" i="1" dirty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1±0.01</m:t>
                    </m:r>
                    <m:r>
                      <a:rPr lang="en-US" sz="2600" b="0" i="1" dirty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600" i="1" dirty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𝑉</m:t>
                    </m:r>
                    <m:r>
                      <a:rPr lang="en-US" sz="2600" i="1" dirty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600" i="1" dirty="0">
                    <a:solidFill>
                      <a:srgbClr val="002060"/>
                    </a:solidFill>
                  </a:rPr>
                  <a:t>voltage and a </a:t>
                </a:r>
                <a14:m>
                  <m:oMath xmlns:m="http://schemas.openxmlformats.org/officeDocument/2006/math">
                    <m:r>
                      <a:rPr lang="en-US" sz="2600" i="1" dirty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10± 0.05</m:t>
                    </m:r>
                    <m:r>
                      <a:rPr lang="en-US" sz="2600" b="0" i="1" dirty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600" i="1" dirty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sz="2600" i="1" dirty="0">
                    <a:solidFill>
                      <a:srgbClr val="002060"/>
                    </a:solidFill>
                  </a:rPr>
                  <a:t> current, where the uncertainty of the voltage has 400/1 odds and the uncertainty of the current 20/1 odds. Find </a:t>
                </a:r>
                <a14:m>
                  <m:oMath xmlns:m="http://schemas.openxmlformats.org/officeDocument/2006/math">
                    <m:r>
                      <a:rPr lang="en-US" sz="2600" i="1" dirty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𝑅</m:t>
                    </m:r>
                  </m:oMath>
                </a14:m>
                <a:r>
                  <a:rPr lang="en-US" sz="2600" i="1" dirty="0">
                    <a:solidFill>
                      <a:srgbClr val="002060"/>
                    </a:solidFill>
                  </a:rPr>
                  <a:t> and its 400/1 odds uncertainty. Assume normal distributions.</a:t>
                </a:r>
              </a:p>
              <a:p>
                <a:pPr>
                  <a:lnSpc>
                    <a:spcPct val="100000"/>
                  </a:lnSpc>
                </a:pPr>
                <a:r>
                  <a:rPr lang="en-US" sz="2600" i="1" dirty="0">
                    <a:solidFill>
                      <a:srgbClr val="002060"/>
                    </a:solidFill>
                  </a:rPr>
                  <a:t>This example could be solved the same way as the previous example once we find the 400/1 uncertainty of the current.</a:t>
                </a:r>
              </a:p>
              <a:p>
                <a:pPr>
                  <a:lnSpc>
                    <a:spcPct val="100000"/>
                  </a:lnSpc>
                </a:pPr>
                <a:r>
                  <a:rPr lang="en-US" sz="2600" i="1" dirty="0">
                    <a:solidFill>
                      <a:srgbClr val="002060"/>
                    </a:solidFill>
                  </a:rPr>
                  <a:t>Let </a:t>
                </a:r>
                <a14:m>
                  <m:oMath xmlns:m="http://schemas.openxmlformats.org/officeDocument/2006/math">
                    <m:r>
                      <a:rPr lang="en-US" sz="2600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±</m:t>
                    </m:r>
                    <m:sSubSup>
                      <m:sSubSupPr>
                        <m:ctrlPr>
                          <a:rPr lang="en-US" sz="26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6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𝛿</m:t>
                        </m:r>
                      </m:e>
                      <m:sub>
                        <m:r>
                          <a:rPr lang="en-US" sz="26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>
                        <m:r>
                          <a:rPr lang="en-US" sz="26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bSup>
                    <m:r>
                      <a:rPr lang="en-US" sz="2600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=±0.05 </m:t>
                    </m:r>
                    <m:r>
                      <a:rPr lang="en-US" sz="2600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sz="2600" i="1" dirty="0">
                    <a:solidFill>
                      <a:srgbClr val="002060"/>
                    </a:solidFill>
                  </a:rPr>
                  <a:t> be the 20/1 odds uncertainty of the current.</a:t>
                </a:r>
              </a:p>
              <a:p>
                <a:pPr>
                  <a:lnSpc>
                    <a:spcPct val="100000"/>
                  </a:lnSpc>
                </a:pPr>
                <a:r>
                  <a:rPr lang="en-US" sz="2600" i="1" dirty="0">
                    <a:solidFill>
                      <a:srgbClr val="002060"/>
                    </a:solidFill>
                  </a:rPr>
                  <a:t> Note that 20/1 odds correspond to a probability of 20/21.</a:t>
                </a:r>
              </a:p>
              <a:p>
                <a:pPr marL="0" indent="0">
                  <a:lnSpc>
                    <a:spcPct val="15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600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600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20</m:t>
                          </m:r>
                        </m:num>
                        <m:den>
                          <m:r>
                            <a:rPr lang="en-US" sz="2600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21</m:t>
                          </m:r>
                        </m:den>
                      </m:f>
                      <m:r>
                        <a:rPr lang="en-US" sz="2600" b="0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sz="2600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600" b="0" i="0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erf</m:t>
                          </m:r>
                        </m:fName>
                        <m:e>
                          <m:d>
                            <m:dPr>
                              <m:ctrlPr>
                                <a:rPr lang="en-US" sz="2600" b="0" i="1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2600" b="0" i="1" smtClean="0">
                                      <a:solidFill>
                                        <a:srgbClr val="00206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bSup>
                                    <m:sSubSupPr>
                                      <m:ctrlPr>
                                        <a:rPr lang="en-US" sz="2600" b="0" i="1" smtClean="0">
                                          <a:solidFill>
                                            <a:srgbClr val="00206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US" sz="2600" b="0" i="1" smtClean="0">
                                          <a:solidFill>
                                            <a:srgbClr val="00206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𝛿</m:t>
                                      </m:r>
                                    </m:e>
                                    <m:sub>
                                      <m:r>
                                        <a:rPr lang="en-US" sz="2600" b="0" i="1" smtClean="0">
                                          <a:solidFill>
                                            <a:srgbClr val="00206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  <m:sup>
                                      <m:r>
                                        <a:rPr lang="en-US" sz="2600" b="0" i="1" smtClean="0">
                                          <a:solidFill>
                                            <a:srgbClr val="00206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′</m:t>
                                      </m:r>
                                    </m:sup>
                                  </m:sSubSup>
                                </m:num>
                                <m:den>
                                  <m:r>
                                    <a:rPr lang="en-US" sz="2600" b="0" i="1" smtClean="0">
                                      <a:solidFill>
                                        <a:srgbClr val="002060"/>
                                      </a:solidFill>
                                      <a:latin typeface="Cambria Math" panose="02040503050406030204" pitchFamily="18" charset="0"/>
                                    </a:rPr>
                                    <m:t>𝜎</m:t>
                                  </m:r>
                                  <m:rad>
                                    <m:radPr>
                                      <m:degHide m:val="on"/>
                                      <m:ctrlPr>
                                        <a:rPr lang="en-US" sz="2600" b="0" i="1" smtClean="0">
                                          <a:solidFill>
                                            <a:srgbClr val="00206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radPr>
                                    <m:deg/>
                                    <m:e>
                                      <m:r>
                                        <a:rPr lang="en-US" sz="2600" b="0" i="1" smtClean="0">
                                          <a:solidFill>
                                            <a:srgbClr val="00206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e>
                                  </m:rad>
                                </m:den>
                              </m:f>
                            </m:e>
                          </m:d>
                        </m:e>
                      </m:func>
                      <m:r>
                        <a:rPr lang="en-US" sz="2600" b="0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⇒</m:t>
                      </m:r>
                      <m:r>
                        <a:rPr lang="en-US" sz="2600" b="0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𝜎</m:t>
                      </m:r>
                      <m:r>
                        <a:rPr lang="en-US" sz="2600" b="0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600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Sup>
                            <m:sSubSupPr>
                              <m:ctrlPr>
                                <a:rPr lang="en-US" sz="2600" b="0" i="1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2600" b="0" i="1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  <m:t>𝛿</m:t>
                              </m:r>
                            </m:e>
                            <m:sub>
                              <m:r>
                                <a:rPr lang="en-US" sz="2600" b="0" i="1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  <m:sup>
                              <m:r>
                                <a:rPr lang="en-US" sz="2600" b="0" i="1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bSup>
                        </m:num>
                        <m:den>
                          <m:func>
                            <m:funcPr>
                              <m:ctrlPr>
                                <a:rPr lang="en-US" sz="2600" b="0" i="1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sSup>
                                <m:sSupPr>
                                  <m:ctrlPr>
                                    <a:rPr lang="en-US" sz="2600" b="0" i="1" smtClean="0">
                                      <a:solidFill>
                                        <a:srgbClr val="00206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sz="2600" b="0" i="0" smtClean="0">
                                      <a:solidFill>
                                        <a:srgbClr val="002060"/>
                                      </a:solidFill>
                                      <a:latin typeface="Cambria Math" panose="02040503050406030204" pitchFamily="18" charset="0"/>
                                    </a:rPr>
                                    <m:t>erf</m:t>
                                  </m:r>
                                </m:e>
                                <m:sup>
                                  <m:r>
                                    <a:rPr lang="en-US" sz="2600" b="0" i="1" smtClean="0">
                                      <a:solidFill>
                                        <a:srgbClr val="002060"/>
                                      </a:solidFill>
                                      <a:latin typeface="Cambria Math" panose="02040503050406030204" pitchFamily="18" charset="0"/>
                                    </a:rPr>
                                    <m:t>−1</m:t>
                                  </m:r>
                                </m:sup>
                              </m:sSup>
                            </m:fName>
                            <m:e>
                              <m:r>
                                <a:rPr lang="en-US" sz="2600" b="0" i="1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  <m:t>(20/21)</m:t>
                              </m:r>
                            </m:e>
                          </m:func>
                          <m:rad>
                            <m:radPr>
                              <m:degHide m:val="on"/>
                              <m:ctrlPr>
                                <a:rPr lang="en-US" sz="2600" b="0" i="1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2600" b="0" i="1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rad>
                        </m:den>
                      </m:f>
                      <m:r>
                        <a:rPr lang="en-US" sz="2600" b="0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⇒</m:t>
                      </m:r>
                      <m:r>
                        <a:rPr lang="en-US" sz="2600" b="0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𝜎</m:t>
                      </m:r>
                      <m:r>
                        <a:rPr lang="en-US" sz="2600" b="0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=0.0252 </m:t>
                      </m:r>
                      <m:r>
                        <a:rPr lang="en-US" sz="2600" b="0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𝐴</m:t>
                      </m:r>
                    </m:oMath>
                  </m:oMathPara>
                </a14:m>
                <a:endParaRPr lang="en-US" sz="2600" i="1" dirty="0">
                  <a:solidFill>
                    <a:srgbClr val="002060"/>
                  </a:solidFill>
                </a:endParaRPr>
              </a:p>
              <a:p>
                <a:pPr marL="0" indent="0">
                  <a:lnSpc>
                    <a:spcPct val="150000"/>
                  </a:lnSpc>
                  <a:buNone/>
                </a:pPr>
                <a:endParaRPr lang="en-US" sz="2600" i="1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8" name="Content Placeholder 2">
                <a:extLst>
                  <a:ext uri="{FF2B5EF4-FFF2-40B4-BE49-F238E27FC236}">
                    <a16:creationId xmlns:a16="http://schemas.microsoft.com/office/drawing/2014/main" id="{CB159078-1B0E-4A57-8163-F9E703C5952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1115122"/>
                <a:ext cx="11015547" cy="5288542"/>
              </a:xfrm>
              <a:prstGeom prst="rect">
                <a:avLst/>
              </a:prstGeom>
              <a:blipFill>
                <a:blip r:embed="rId3"/>
                <a:stretch>
                  <a:fillRect l="-996" t="-17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1702447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9E66A2-8072-422B-B839-C7839120B7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75915"/>
            <a:ext cx="10515600" cy="839207"/>
          </a:xfrm>
        </p:spPr>
        <p:txBody>
          <a:bodyPr/>
          <a:lstStyle/>
          <a:p>
            <a:r>
              <a:rPr lang="en-US" b="1" dirty="0">
                <a:solidFill>
                  <a:srgbClr val="00B050"/>
                </a:solidFill>
              </a:rPr>
              <a:t>Example 9 (continued)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Content Placeholder 2">
                <a:extLst>
                  <a:ext uri="{FF2B5EF4-FFF2-40B4-BE49-F238E27FC236}">
                    <a16:creationId xmlns:a16="http://schemas.microsoft.com/office/drawing/2014/main" id="{CB159078-1B0E-4A57-8163-F9E703C59522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38200" y="1115122"/>
                <a:ext cx="11015547" cy="5288542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lnSpc>
                    <a:spcPct val="100000"/>
                  </a:lnSpc>
                </a:pPr>
                <a:r>
                  <a:rPr lang="en-US" sz="2600" i="1" dirty="0">
                    <a:solidFill>
                      <a:srgbClr val="002060"/>
                    </a:solidFill>
                  </a:rPr>
                  <a:t>Let </a:t>
                </a:r>
                <a14:m>
                  <m:oMath xmlns:m="http://schemas.openxmlformats.org/officeDocument/2006/math">
                    <m:r>
                      <a:rPr lang="en-US" sz="2600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±</m:t>
                    </m:r>
                    <m:sSub>
                      <m:sSubPr>
                        <m:ctrlPr>
                          <a:rPr lang="en-US" sz="26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6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𝛿</m:t>
                        </m:r>
                      </m:e>
                      <m:sub>
                        <m:r>
                          <a:rPr lang="en-US" sz="26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2600" i="1" dirty="0">
                    <a:solidFill>
                      <a:srgbClr val="002060"/>
                    </a:solidFill>
                  </a:rPr>
                  <a:t> be the 400/1 uncertainty of the current.</a:t>
                </a:r>
              </a:p>
              <a:p>
                <a:pPr marL="0" indent="0">
                  <a:lnSpc>
                    <a:spcPct val="10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600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600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400</m:t>
                          </m:r>
                        </m:num>
                        <m:den>
                          <m:r>
                            <a:rPr lang="en-US" sz="2600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401</m:t>
                          </m:r>
                        </m:den>
                      </m:f>
                      <m:r>
                        <a:rPr lang="en-US" sz="2600" b="0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sz="2600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600" b="0" i="0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erf</m:t>
                          </m:r>
                        </m:fName>
                        <m:e>
                          <m:d>
                            <m:dPr>
                              <m:ctrlPr>
                                <a:rPr lang="en-US" sz="2600" b="0" i="1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2600" b="0" i="1" smtClean="0">
                                      <a:solidFill>
                                        <a:srgbClr val="00206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en-US" sz="2600" b="0" i="1" smtClean="0">
                                          <a:solidFill>
                                            <a:srgbClr val="00206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600" b="0" i="1" smtClean="0">
                                          <a:solidFill>
                                            <a:srgbClr val="00206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𝛿</m:t>
                                      </m:r>
                                    </m:e>
                                    <m:sub>
                                      <m:r>
                                        <a:rPr lang="en-US" sz="2600" b="0" i="1" smtClean="0">
                                          <a:solidFill>
                                            <a:srgbClr val="00206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</m:num>
                                <m:den>
                                  <m:r>
                                    <a:rPr lang="en-US" sz="2600" b="0" i="1" smtClean="0">
                                      <a:solidFill>
                                        <a:srgbClr val="002060"/>
                                      </a:solidFill>
                                      <a:latin typeface="Cambria Math" panose="02040503050406030204" pitchFamily="18" charset="0"/>
                                    </a:rPr>
                                    <m:t>𝜎</m:t>
                                  </m:r>
                                  <m:rad>
                                    <m:radPr>
                                      <m:degHide m:val="on"/>
                                      <m:ctrlPr>
                                        <a:rPr lang="en-US" sz="2600" b="0" i="1" smtClean="0">
                                          <a:solidFill>
                                            <a:srgbClr val="00206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radPr>
                                    <m:deg/>
                                    <m:e>
                                      <m:r>
                                        <a:rPr lang="en-US" sz="2600" b="0" i="1" smtClean="0">
                                          <a:solidFill>
                                            <a:srgbClr val="00206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e>
                                  </m:rad>
                                </m:den>
                              </m:f>
                            </m:e>
                          </m:d>
                        </m:e>
                      </m:func>
                      <m:r>
                        <a:rPr lang="en-US" sz="2600" b="0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⇒</m:t>
                      </m:r>
                      <m:sSub>
                        <m:sSubPr>
                          <m:ctrlPr>
                            <a:rPr lang="en-US" sz="2600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600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𝛿</m:t>
                          </m:r>
                        </m:e>
                        <m:sub>
                          <m:r>
                            <a:rPr lang="en-US" sz="2600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sz="2600" b="0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600" b="0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𝜎</m:t>
                      </m:r>
                      <m:rad>
                        <m:radPr>
                          <m:degHide m:val="on"/>
                          <m:ctrlPr>
                            <a:rPr lang="en-US" sz="2600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2600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</m:rad>
                      <m:func>
                        <m:funcPr>
                          <m:ctrlPr>
                            <a:rPr lang="en-US" sz="2600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p>
                            <m:sSupPr>
                              <m:ctrlPr>
                                <a:rPr lang="en-US" sz="2600" b="0" i="1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n-US" sz="2600" b="0" i="0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  <m:t>erf</m:t>
                              </m:r>
                            </m:e>
                            <m:sup>
                              <m:r>
                                <a:rPr lang="en-US" sz="2600" b="0" i="1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p>
                          </m:sSup>
                        </m:fName>
                        <m:e>
                          <m:d>
                            <m:dPr>
                              <m:ctrlPr>
                                <a:rPr lang="en-US" sz="2600" b="0" i="1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2600" b="0" i="1" smtClean="0">
                                      <a:solidFill>
                                        <a:srgbClr val="00206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600" b="0" i="1" smtClean="0">
                                      <a:solidFill>
                                        <a:srgbClr val="002060"/>
                                      </a:solidFill>
                                      <a:latin typeface="Cambria Math" panose="02040503050406030204" pitchFamily="18" charset="0"/>
                                    </a:rPr>
                                    <m:t>400</m:t>
                                  </m:r>
                                </m:num>
                                <m:den>
                                  <m:r>
                                    <a:rPr lang="en-US" sz="2600" b="0" i="1" smtClean="0">
                                      <a:solidFill>
                                        <a:srgbClr val="002060"/>
                                      </a:solidFill>
                                      <a:latin typeface="Cambria Math" panose="02040503050406030204" pitchFamily="18" charset="0"/>
                                    </a:rPr>
                                    <m:t>401</m:t>
                                  </m:r>
                                </m:den>
                              </m:f>
                            </m:e>
                          </m:d>
                        </m:e>
                      </m:func>
                      <m:r>
                        <a:rPr lang="en-US" sz="2600" b="0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⇒</m:t>
                      </m:r>
                      <m:sSub>
                        <m:sSubPr>
                          <m:ctrlPr>
                            <a:rPr lang="en-US" sz="2600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600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𝛿</m:t>
                          </m:r>
                        </m:e>
                        <m:sub>
                          <m:r>
                            <a:rPr lang="en-US" sz="2600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sz="2600" b="0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=0.0763 </m:t>
                      </m:r>
                      <m:r>
                        <a:rPr lang="en-US" sz="2600" b="0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𝐴</m:t>
                      </m:r>
                    </m:oMath>
                  </m:oMathPara>
                </a14:m>
                <a:endParaRPr lang="en-US" sz="2600" i="1" dirty="0">
                  <a:solidFill>
                    <a:srgbClr val="002060"/>
                  </a:solidFill>
                </a:endParaRPr>
              </a:p>
              <a:p>
                <a:pPr>
                  <a:lnSpc>
                    <a:spcPct val="100000"/>
                  </a:lnSpc>
                </a:pPr>
                <a:r>
                  <a:rPr lang="en-US" sz="2600" i="1" dirty="0">
                    <a:solidFill>
                      <a:srgbClr val="002060"/>
                    </a:solidFill>
                  </a:rPr>
                  <a:t>As shown in the previous example,</a:t>
                </a:r>
              </a:p>
              <a:p>
                <a:pPr marL="0" indent="0">
                  <a:lnSpc>
                    <a:spcPct val="15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600" b="0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𝛿</m:t>
                      </m:r>
                      <m:r>
                        <a:rPr lang="en-US" sz="2600" b="0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sz="2600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sSup>
                            <m:sSupPr>
                              <m:ctrlPr>
                                <a:rPr lang="en-US" sz="2600" b="0" i="1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2600" b="0" i="1" smtClean="0">
                                      <a:solidFill>
                                        <a:srgbClr val="00206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sz="2600" b="0" i="1" smtClean="0">
                                          <a:solidFill>
                                            <a:srgbClr val="00206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600" b="0" i="1" smtClean="0">
                                          <a:solidFill>
                                            <a:srgbClr val="00206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𝛿</m:t>
                                      </m:r>
                                    </m:e>
                                    <m:sub>
                                      <m:r>
                                        <a:rPr lang="en-US" sz="2600" b="0" i="1" smtClean="0">
                                          <a:solidFill>
                                            <a:srgbClr val="00206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𝑣</m:t>
                                      </m:r>
                                    </m:sub>
                                  </m:sSub>
                                  <m:f>
                                    <m:fPr>
                                      <m:ctrlPr>
                                        <a:rPr lang="en-US" sz="2600" b="0" i="1" smtClean="0">
                                          <a:solidFill>
                                            <a:srgbClr val="00206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sz="2600" b="0" i="1" smtClean="0">
                                          <a:solidFill>
                                            <a:srgbClr val="00206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num>
                                    <m:den>
                                      <m:r>
                                        <a:rPr lang="en-US" sz="2600" b="0" i="1" smtClean="0">
                                          <a:solidFill>
                                            <a:srgbClr val="00206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den>
                                  </m:f>
                                </m:e>
                              </m:d>
                            </m:e>
                            <m:sup>
                              <m:r>
                                <a:rPr lang="en-US" sz="2600" b="0" i="1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2600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sz="2600" b="0" i="1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2600" b="0" i="1" smtClean="0">
                                      <a:solidFill>
                                        <a:srgbClr val="00206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sz="2600" b="0" i="1" smtClean="0">
                                          <a:solidFill>
                                            <a:srgbClr val="00206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600" b="0" i="1" smtClean="0">
                                          <a:solidFill>
                                            <a:srgbClr val="00206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𝛿</m:t>
                                      </m:r>
                                    </m:e>
                                    <m:sub>
                                      <m:r>
                                        <a:rPr lang="en-US" sz="2600" b="0" i="1" smtClean="0">
                                          <a:solidFill>
                                            <a:srgbClr val="00206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  <m:d>
                                    <m:dPr>
                                      <m:ctrlPr>
                                        <a:rPr lang="en-US" sz="2600" b="0" i="1" smtClean="0">
                                          <a:solidFill>
                                            <a:srgbClr val="00206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2600" b="0" i="1" smtClean="0">
                                          <a:solidFill>
                                            <a:srgbClr val="00206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f>
                                        <m:fPr>
                                          <m:ctrlPr>
                                            <a:rPr lang="en-US" sz="2600" b="0" i="1" smtClean="0">
                                              <a:solidFill>
                                                <a:srgbClr val="00206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fPr>
                                        <m:num>
                                          <m:r>
                                            <a:rPr lang="en-US" sz="2600" b="0" i="1" smtClean="0">
                                              <a:solidFill>
                                                <a:srgbClr val="00206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𝑣</m:t>
                                          </m:r>
                                        </m:num>
                                        <m:den>
                                          <m:sSup>
                                            <m:sSupPr>
                                              <m:ctrlPr>
                                                <a:rPr lang="en-US" sz="2600" b="0" i="1" smtClean="0">
                                                  <a:solidFill>
                                                    <a:srgbClr val="00206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pPr>
                                            <m:e>
                                              <m:r>
                                                <a:rPr lang="en-US" sz="2600" b="0" i="1" smtClean="0">
                                                  <a:solidFill>
                                                    <a:srgbClr val="00206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𝑖</m:t>
                                              </m:r>
                                            </m:e>
                                            <m:sup>
                                              <m:r>
                                                <a:rPr lang="en-US" sz="2600" b="0" i="1" smtClean="0">
                                                  <a:solidFill>
                                                    <a:srgbClr val="00206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2</m:t>
                                              </m:r>
                                            </m:sup>
                                          </m:sSup>
                                        </m:den>
                                      </m:f>
                                    </m:e>
                                  </m:d>
                                </m:e>
                              </m:d>
                            </m:e>
                            <m:sup>
                              <m:r>
                                <a:rPr lang="en-US" sz="2600" b="0" i="1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rad>
                    </m:oMath>
                  </m:oMathPara>
                </a14:m>
                <a:endParaRPr lang="en-US" sz="2600" i="1" dirty="0">
                  <a:solidFill>
                    <a:srgbClr val="002060"/>
                  </a:solidFill>
                </a:endParaRPr>
              </a:p>
              <a:p>
                <a:pPr marL="0" indent="0">
                  <a:lnSpc>
                    <a:spcPct val="15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600" b="0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=0.00126 </m:t>
                      </m:r>
                      <m:r>
                        <m:rPr>
                          <m:sty m:val="p"/>
                        </m:rPr>
                        <a:rPr lang="en-US" sz="2600" b="0" i="0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Ω</m:t>
                      </m:r>
                    </m:oMath>
                  </m:oMathPara>
                </a14:m>
                <a:endParaRPr lang="en-US" sz="2600" i="1" dirty="0">
                  <a:solidFill>
                    <a:srgbClr val="002060"/>
                  </a:solidFill>
                </a:endParaRPr>
              </a:p>
              <a:p>
                <a:pPr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600" i="1" dirty="0">
                        <a:solidFill>
                          <a:srgbClr val="002060"/>
                        </a:solidFill>
                      </a:rPr>
                      <m:t>Since</m:t>
                    </m:r>
                    <m:r>
                      <m:rPr>
                        <m:nor/>
                      </m:rPr>
                      <a:rPr lang="en-US" sz="2600" i="1" dirty="0">
                        <a:solidFill>
                          <a:srgbClr val="002060"/>
                        </a:solidFill>
                      </a:rPr>
                      <m:t> </m:t>
                    </m:r>
                    <m:r>
                      <a:rPr lang="en-US" sz="2600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𝑅</m:t>
                    </m:r>
                    <m:r>
                      <a:rPr lang="en-US" sz="2600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6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6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</m:num>
                      <m:den>
                        <m:r>
                          <a:rPr lang="en-US" sz="26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den>
                    </m:f>
                    <m:r>
                      <a:rPr lang="en-US" sz="2600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±</m:t>
                    </m:r>
                    <m:r>
                      <a:rPr lang="en-US" sz="2600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𝛿</m:t>
                    </m:r>
                    <m:r>
                      <m:rPr>
                        <m:nor/>
                      </m:rPr>
                      <a:rPr lang="en-US" sz="2600" i="1" dirty="0">
                        <a:solidFill>
                          <a:srgbClr val="002060"/>
                        </a:solidFill>
                      </a:rPr>
                      <m:t>, </m:t>
                    </m:r>
                    <m:r>
                      <m:rPr>
                        <m:nor/>
                      </m:rPr>
                      <a:rPr lang="en-US" sz="2600" i="1" dirty="0">
                        <a:solidFill>
                          <a:srgbClr val="002060"/>
                        </a:solidFill>
                      </a:rPr>
                      <m:t>we</m:t>
                    </m:r>
                    <m:r>
                      <m:rPr>
                        <m:nor/>
                      </m:rPr>
                      <a:rPr lang="en-US" sz="2600" i="1" dirty="0">
                        <a:solidFill>
                          <a:srgbClr val="002060"/>
                        </a:solidFill>
                      </a:rPr>
                      <m:t> </m:t>
                    </m:r>
                    <m:r>
                      <m:rPr>
                        <m:nor/>
                      </m:rPr>
                      <a:rPr lang="en-US" sz="2600" i="1" dirty="0">
                        <a:solidFill>
                          <a:srgbClr val="002060"/>
                        </a:solidFill>
                      </a:rPr>
                      <m:t>obtain</m:t>
                    </m:r>
                    <m:r>
                      <m:rPr>
                        <m:nor/>
                      </m:rPr>
                      <a:rPr lang="en-US" sz="2600" i="1" dirty="0">
                        <a:solidFill>
                          <a:srgbClr val="002060"/>
                        </a:solidFill>
                      </a:rPr>
                      <m:t> </m:t>
                    </m:r>
                    <m:r>
                      <a:rPr lang="en-US" sz="26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𝑅</m:t>
                    </m:r>
                    <m:r>
                      <a:rPr lang="en-US" sz="26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=100±1.26 </m:t>
                    </m:r>
                    <m:r>
                      <a:rPr lang="en-US" sz="26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𝑚</m:t>
                    </m:r>
                    <m:r>
                      <m:rPr>
                        <m:sty m:val="p"/>
                      </m:rPr>
                      <a:rPr lang="en-US" sz="2600" b="0" i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Ω</m:t>
                    </m:r>
                    <m:r>
                      <m:rPr>
                        <m:nor/>
                      </m:rPr>
                      <a:rPr lang="en-US" sz="2600" i="1" dirty="0">
                        <a:solidFill>
                          <a:srgbClr val="002060"/>
                        </a:solidFill>
                      </a:rPr>
                      <m:t>. </m:t>
                    </m:r>
                  </m:oMath>
                </a14:m>
                <a:endParaRPr lang="en-US" sz="2600" i="1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8" name="Content Placeholder 2">
                <a:extLst>
                  <a:ext uri="{FF2B5EF4-FFF2-40B4-BE49-F238E27FC236}">
                    <a16:creationId xmlns:a16="http://schemas.microsoft.com/office/drawing/2014/main" id="{CB159078-1B0E-4A57-8163-F9E703C5952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1115122"/>
                <a:ext cx="11015547" cy="5288542"/>
              </a:xfrm>
              <a:prstGeom prst="rect">
                <a:avLst/>
              </a:prstGeom>
              <a:blipFill>
                <a:blip r:embed="rId3"/>
                <a:stretch>
                  <a:fillRect l="-885" t="-92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030039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8C23E73A-F486-49B9-9398-CB2F7D81FA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069873" y="2433204"/>
            <a:ext cx="4642221" cy="398243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C9E66A2-8072-422B-B839-C7839120B7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39207"/>
          </a:xfrm>
        </p:spPr>
        <p:txBody>
          <a:bodyPr/>
          <a:lstStyle/>
          <a:p>
            <a:r>
              <a:rPr lang="en-US" b="1" dirty="0">
                <a:solidFill>
                  <a:srgbClr val="0070C0"/>
                </a:solidFill>
              </a:rPr>
              <a:t>Probability Density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Content Placeholder 2">
                <a:extLst>
                  <a:ext uri="{FF2B5EF4-FFF2-40B4-BE49-F238E27FC236}">
                    <a16:creationId xmlns:a16="http://schemas.microsoft.com/office/drawing/2014/main" id="{CB159078-1B0E-4A57-8163-F9E703C59522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38199" y="1204333"/>
                <a:ext cx="7201830" cy="5288542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sz="2600" dirty="0"/>
                  <a:t>The derivative of the probability distribution function is the </a:t>
                </a:r>
                <a:r>
                  <a:rPr lang="en-US" sz="2600" i="1" dirty="0">
                    <a:solidFill>
                      <a:srgbClr val="C00000"/>
                    </a:solidFill>
                  </a:rPr>
                  <a:t>probability density function</a:t>
                </a:r>
                <a:r>
                  <a:rPr lang="en-US" sz="2600" dirty="0"/>
                  <a:t>.</a:t>
                </a:r>
              </a:p>
              <a:p>
                <a:pPr marL="0" indent="0">
                  <a:lnSpc>
                    <a:spcPct val="15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6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6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US" sz="26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  <m:d>
                        <m:dPr>
                          <m:ctrlPr>
                            <a:rPr lang="en-US" sz="26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6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sz="2600" b="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6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6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𝑑</m:t>
                          </m:r>
                          <m:sSub>
                            <m:sSubPr>
                              <m:ctrlPr>
                                <a:rPr lang="en-US" sz="2600" b="0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600" b="0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e>
                            <m:sub>
                              <m:r>
                                <a:rPr lang="en-US" sz="2600" b="0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b>
                          </m:sSub>
                          <m:r>
                            <a:rPr lang="en-US" sz="26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6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sz="26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r>
                            <a:rPr lang="en-US" sz="26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𝑑𝑡</m:t>
                          </m:r>
                        </m:den>
                      </m:f>
                    </m:oMath>
                  </m:oMathPara>
                </a14:m>
                <a:endParaRPr lang="en-US" sz="2600" dirty="0"/>
              </a:p>
              <a:p>
                <a:pPr>
                  <a:lnSpc>
                    <a:spcPct val="100000"/>
                  </a:lnSpc>
                </a:pPr>
                <a:r>
                  <a:rPr lang="en-US" sz="2600" dirty="0"/>
                  <a:t>Since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600" b="0" i="1" smtClean="0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US" sz="26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sub>
                    </m:sSub>
                    <m:r>
                      <a:rPr lang="en-US" sz="26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600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26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600" dirty="0"/>
                  <a:t> is monotonically increasing,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600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sz="26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sub>
                    </m:sSub>
                    <m:d>
                      <m:dPr>
                        <m:ctrlPr>
                          <a:rPr lang="en-US" sz="2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6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en-US" sz="2600" b="0" i="1" smtClean="0">
                        <a:latin typeface="Cambria Math" panose="02040503050406030204" pitchFamily="18" charset="0"/>
                      </a:rPr>
                      <m:t>≥0</m:t>
                    </m:r>
                  </m:oMath>
                </a14:m>
                <a:r>
                  <a:rPr lang="en-US" sz="2600" b="0" dirty="0"/>
                  <a:t>.</a:t>
                </a:r>
              </a:p>
              <a:p>
                <a:pPr>
                  <a:lnSpc>
                    <a:spcPct val="100000"/>
                  </a:lnSpc>
                </a:pPr>
                <a:r>
                  <a:rPr lang="en-US" sz="2600" dirty="0"/>
                  <a:t>The area under the curve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600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sz="26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sub>
                    </m:sSub>
                    <m:d>
                      <m:dPr>
                        <m:ctrlPr>
                          <a:rPr lang="en-US" sz="2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6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</m:oMath>
                </a14:m>
                <a:r>
                  <a:rPr lang="en-US" sz="2600" dirty="0"/>
                  <a:t> equals </a:t>
                </a:r>
                <a14:m>
                  <m:oMath xmlns:m="http://schemas.openxmlformats.org/officeDocument/2006/math">
                    <m:r>
                      <a:rPr lang="en-US" sz="2600" b="0" i="1" smtClean="0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sz="2600" b="0" dirty="0"/>
                  <a:t>.</a:t>
                </a:r>
              </a:p>
              <a:p>
                <a:pPr marL="0" indent="0">
                  <a:lnSpc>
                    <a:spcPct val="100000"/>
                  </a:lnSpc>
                  <a:buNone/>
                </a:pPr>
                <a:endParaRPr lang="en-US" sz="2600" dirty="0"/>
              </a:p>
            </p:txBody>
          </p:sp>
        </mc:Choice>
        <mc:Fallback xmlns="">
          <p:sp>
            <p:nvSpPr>
              <p:cNvPr id="8" name="Content Placeholder 2">
                <a:extLst>
                  <a:ext uri="{FF2B5EF4-FFF2-40B4-BE49-F238E27FC236}">
                    <a16:creationId xmlns:a16="http://schemas.microsoft.com/office/drawing/2014/main" id="{CB159078-1B0E-4A57-8163-F9E703C5952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199" y="1204333"/>
                <a:ext cx="7201830" cy="5288542"/>
              </a:xfrm>
              <a:prstGeom prst="rect">
                <a:avLst/>
              </a:prstGeom>
              <a:blipFill>
                <a:blip r:embed="rId4"/>
                <a:stretch>
                  <a:fillRect l="-1269" t="-1845" r="-8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015149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8C23E73A-F486-49B9-9398-CB2F7D81FA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069873" y="2433204"/>
            <a:ext cx="4642221" cy="398243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C9E66A2-8072-422B-B839-C7839120B7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39207"/>
          </a:xfrm>
        </p:spPr>
        <p:txBody>
          <a:bodyPr/>
          <a:lstStyle/>
          <a:p>
            <a:r>
              <a:rPr lang="en-US" b="1" dirty="0">
                <a:solidFill>
                  <a:srgbClr val="0070C0"/>
                </a:solidFill>
              </a:rPr>
              <a:t>The Mean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Content Placeholder 2">
                <a:extLst>
                  <a:ext uri="{FF2B5EF4-FFF2-40B4-BE49-F238E27FC236}">
                    <a16:creationId xmlns:a16="http://schemas.microsoft.com/office/drawing/2014/main" id="{CB159078-1B0E-4A57-8163-F9E703C59522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38199" y="1204333"/>
                <a:ext cx="7201830" cy="5288542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sz="2600" dirty="0"/>
                  <a:t>The </a:t>
                </a:r>
                <a:r>
                  <a:rPr lang="en-US" sz="2600" i="1" dirty="0">
                    <a:solidFill>
                      <a:srgbClr val="C00000"/>
                    </a:solidFill>
                  </a:rPr>
                  <a:t>expected value </a:t>
                </a:r>
                <a:r>
                  <a:rPr lang="en-US" sz="2600" dirty="0"/>
                  <a:t>of a random variable </a:t>
                </a:r>
                <a14:m>
                  <m:oMath xmlns:m="http://schemas.openxmlformats.org/officeDocument/2006/math">
                    <m:r>
                      <a:rPr lang="en-US" sz="2600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2600" dirty="0"/>
                  <a:t> is</a:t>
                </a:r>
              </a:p>
              <a:p>
                <a:pPr marL="0" indent="0">
                  <a:lnSpc>
                    <a:spcPct val="15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600" b="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𝐸</m:t>
                      </m:r>
                      <m:d>
                        <m:dPr>
                          <m:ctrlPr>
                            <a:rPr lang="en-US" sz="26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6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sz="2600" b="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trlPr>
                            <a:rPr lang="en-US" sz="26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26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−∞</m:t>
                          </m:r>
                        </m:sub>
                        <m:sup>
                          <m:r>
                            <a:rPr lang="en-US" sz="26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∞</m:t>
                          </m:r>
                        </m:sup>
                        <m:e>
                          <m:r>
                            <a:rPr lang="en-US" sz="26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  <m:sSub>
                            <m:sSubPr>
                              <m:ctrlPr>
                                <a:rPr lang="en-US" sz="2600" b="0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600" b="0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en-US" sz="2600" b="0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b>
                          </m:sSub>
                          <m:d>
                            <m:dPr>
                              <m:ctrlPr>
                                <a:rPr lang="en-US" sz="2600" b="0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600" b="0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</m:d>
                          <m:r>
                            <a:rPr lang="en-US" sz="26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𝑑𝑡</m:t>
                          </m:r>
                        </m:e>
                      </m:nary>
                    </m:oMath>
                  </m:oMathPara>
                </a14:m>
                <a:endParaRPr lang="en-US" sz="2600" dirty="0">
                  <a:solidFill>
                    <a:srgbClr val="00B050"/>
                  </a:solidFill>
                </a:endParaRPr>
              </a:p>
              <a:p>
                <a:pPr>
                  <a:lnSpc>
                    <a:spcPct val="100000"/>
                  </a:lnSpc>
                </a:pPr>
                <a:r>
                  <a:rPr lang="en-US" sz="2600" dirty="0"/>
                  <a:t>The expected value of </a:t>
                </a:r>
                <a14:m>
                  <m:oMath xmlns:m="http://schemas.openxmlformats.org/officeDocument/2006/math">
                    <m:r>
                      <a:rPr lang="en-US" sz="2600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2600" dirty="0"/>
                  <a:t> is also known as </a:t>
                </a:r>
                <a:r>
                  <a:rPr lang="en-US" sz="2600" i="1" dirty="0">
                    <a:solidFill>
                      <a:srgbClr val="C00000"/>
                    </a:solidFill>
                  </a:rPr>
                  <a:t>the mean </a:t>
                </a:r>
                <a:r>
                  <a:rPr lang="en-US" sz="2600" i="1" dirty="0">
                    <a:solidFill>
                      <a:schemeClr val="tx1"/>
                    </a:solidFill>
                  </a:rPr>
                  <a:t>of </a:t>
                </a:r>
                <a14:m>
                  <m:oMath xmlns:m="http://schemas.openxmlformats.org/officeDocument/2006/math">
                    <m:r>
                      <a:rPr lang="en-US" sz="2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2600" b="0" dirty="0"/>
                  <a:t>.</a:t>
                </a:r>
              </a:p>
              <a:p>
                <a:pPr>
                  <a:lnSpc>
                    <a:spcPct val="100000"/>
                  </a:lnSpc>
                </a:pPr>
                <a:r>
                  <a:rPr lang="en-US" sz="2600" dirty="0"/>
                  <a:t>If the graph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600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sz="26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sub>
                    </m:sSub>
                    <m:r>
                      <a:rPr lang="en-US" sz="26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600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26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600" b="0" dirty="0"/>
                  <a:t> is symmetric with respect to the vertical line going through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6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US" sz="26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sz="2600" b="0" dirty="0"/>
                  <a:t>, that is,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600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sz="26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sub>
                    </m:sSub>
                    <m:d>
                      <m:dPr>
                        <m:ctrlPr>
                          <a:rPr lang="en-US" sz="2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6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600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en-US" sz="2600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r>
                          <a:rPr lang="en-US" sz="2600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2600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</m:d>
                    <m:r>
                      <a:rPr lang="en-US" sz="2600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600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sz="26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sub>
                    </m:sSub>
                    <m:r>
                      <a:rPr lang="en-US" sz="2600" b="0" i="1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sz="2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6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US" sz="26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sz="2600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2600" b="0" i="1" smtClean="0">
                        <a:latin typeface="Cambria Math" panose="02040503050406030204" pitchFamily="18" charset="0"/>
                      </a:rPr>
                      <m:t>𝑧</m:t>
                    </m:r>
                    <m:r>
                      <a:rPr lang="en-US" sz="26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600" b="0" dirty="0"/>
                  <a:t> for all </a:t>
                </a:r>
                <a14:m>
                  <m:oMath xmlns:m="http://schemas.openxmlformats.org/officeDocument/2006/math">
                    <m:r>
                      <a:rPr lang="en-US" sz="2600" b="0" i="1" smtClean="0">
                        <a:latin typeface="Cambria Math" panose="02040503050406030204" pitchFamily="18" charset="0"/>
                      </a:rPr>
                      <m:t>𝑧</m:t>
                    </m:r>
                  </m:oMath>
                </a14:m>
                <a:r>
                  <a:rPr lang="en-US" sz="2600" b="0" dirty="0"/>
                  <a:t>, then the mean of </a:t>
                </a:r>
                <a14:m>
                  <m:oMath xmlns:m="http://schemas.openxmlformats.org/officeDocument/2006/math">
                    <m:r>
                      <a:rPr lang="en-US" sz="2600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2600" b="0" dirty="0"/>
                  <a:t> is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6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US" sz="26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sz="2600" b="0" dirty="0"/>
                  <a:t>.</a:t>
                </a:r>
              </a:p>
              <a:p>
                <a:pPr marL="0" indent="0">
                  <a:lnSpc>
                    <a:spcPct val="100000"/>
                  </a:lnSpc>
                  <a:buNone/>
                </a:pPr>
                <a:endParaRPr lang="en-US" sz="2600" dirty="0"/>
              </a:p>
            </p:txBody>
          </p:sp>
        </mc:Choice>
        <mc:Fallback xmlns="">
          <p:sp>
            <p:nvSpPr>
              <p:cNvPr id="8" name="Content Placeholder 2">
                <a:extLst>
                  <a:ext uri="{FF2B5EF4-FFF2-40B4-BE49-F238E27FC236}">
                    <a16:creationId xmlns:a16="http://schemas.microsoft.com/office/drawing/2014/main" id="{CB159078-1B0E-4A57-8163-F9E703C5952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199" y="1204333"/>
                <a:ext cx="7201830" cy="5288542"/>
              </a:xfrm>
              <a:prstGeom prst="rect">
                <a:avLst/>
              </a:prstGeom>
              <a:blipFill>
                <a:blip r:embed="rId4"/>
                <a:stretch>
                  <a:fillRect l="-1269" t="-1845" r="-236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619950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9E66A2-8072-422B-B839-C7839120B7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39207"/>
          </a:xfrm>
        </p:spPr>
        <p:txBody>
          <a:bodyPr/>
          <a:lstStyle/>
          <a:p>
            <a:r>
              <a:rPr lang="en-US" b="1" dirty="0">
                <a:solidFill>
                  <a:srgbClr val="0070C0"/>
                </a:solidFill>
              </a:rPr>
              <a:t>The Standard Deviation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Content Placeholder 2">
                <a:extLst>
                  <a:ext uri="{FF2B5EF4-FFF2-40B4-BE49-F238E27FC236}">
                    <a16:creationId xmlns:a16="http://schemas.microsoft.com/office/drawing/2014/main" id="{CB159078-1B0E-4A57-8163-F9E703C59522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38199" y="1204333"/>
                <a:ext cx="10515600" cy="5288542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sz="2600" dirty="0"/>
                  <a:t>Let </a:t>
                </a:r>
                <a14:m>
                  <m:oMath xmlns:m="http://schemas.openxmlformats.org/officeDocument/2006/math">
                    <m:r>
                      <a:rPr lang="en-US" sz="2600" b="0" i="1" smtClean="0">
                        <a:latin typeface="Cambria Math" panose="02040503050406030204" pitchFamily="18" charset="0"/>
                      </a:rPr>
                      <m:t>𝜇</m:t>
                    </m:r>
                    <m:r>
                      <a:rPr lang="en-US" sz="26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600" b="0" i="1" smtClean="0"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sz="26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6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6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600" dirty="0"/>
                  <a:t> be the mean of </a:t>
                </a:r>
                <a14:m>
                  <m:oMath xmlns:m="http://schemas.openxmlformats.org/officeDocument/2006/math">
                    <m:r>
                      <a:rPr lang="en-US" sz="2600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2600" dirty="0"/>
                  <a:t>.</a:t>
                </a:r>
              </a:p>
              <a:p>
                <a:r>
                  <a:rPr lang="en-US" sz="2600" dirty="0"/>
                  <a:t>The </a:t>
                </a:r>
                <a:r>
                  <a:rPr lang="en-US" sz="2600" i="1" dirty="0">
                    <a:solidFill>
                      <a:srgbClr val="C00000"/>
                    </a:solidFill>
                  </a:rPr>
                  <a:t>variance</a:t>
                </a:r>
                <a:r>
                  <a:rPr lang="en-US" sz="2600" dirty="0"/>
                  <a:t> is the expected value of the square of the deviation of </a:t>
                </a:r>
                <a14:m>
                  <m:oMath xmlns:m="http://schemas.openxmlformats.org/officeDocument/2006/math">
                    <m:r>
                      <a:rPr lang="en-US" sz="2600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2600" dirty="0"/>
                  <a:t> from its mean </a:t>
                </a:r>
                <a14:m>
                  <m:oMath xmlns:m="http://schemas.openxmlformats.org/officeDocument/2006/math">
                    <m:r>
                      <a:rPr lang="en-US" sz="2600" b="0" i="1" smtClean="0">
                        <a:latin typeface="Cambria Math" panose="02040503050406030204" pitchFamily="18" charset="0"/>
                      </a:rPr>
                      <m:t>𝜇</m:t>
                    </m:r>
                  </m:oMath>
                </a14:m>
                <a:r>
                  <a:rPr lang="en-US" sz="2600" dirty="0"/>
                  <a:t>.</a:t>
                </a:r>
              </a:p>
              <a:p>
                <a:pPr marL="0" indent="0">
                  <a:lnSpc>
                    <a:spcPct val="15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600" b="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𝑉</m:t>
                      </m:r>
                      <m:d>
                        <m:dPr>
                          <m:ctrlPr>
                            <a:rPr lang="en-US" sz="26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6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sz="2600" b="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600" b="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𝐸</m:t>
                      </m:r>
                      <m:r>
                        <a:rPr lang="en-US" sz="2600" b="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[</m:t>
                      </m:r>
                      <m:sSup>
                        <m:sSupPr>
                          <m:ctrlPr>
                            <a:rPr lang="en-US" sz="26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600" b="0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600" b="0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sz="2600" b="0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2600" b="0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𝜇</m:t>
                              </m:r>
                            </m:e>
                          </m:d>
                        </m:e>
                        <m:sup>
                          <m:r>
                            <a:rPr lang="en-US" sz="26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600" b="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]=</m:t>
                      </m:r>
                      <m:nary>
                        <m:naryPr>
                          <m:ctrlPr>
                            <a:rPr lang="en-US" sz="26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26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−∞</m:t>
                          </m:r>
                        </m:sub>
                        <m:sup>
                          <m:r>
                            <a:rPr lang="en-US" sz="26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∞</m:t>
                          </m:r>
                        </m:sup>
                        <m:e>
                          <m:sSup>
                            <m:sSupPr>
                              <m:ctrlPr>
                                <a:rPr lang="en-US" sz="2600" b="0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2600" b="0" i="1" smtClean="0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600" b="0" i="1" smtClean="0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  <m:r>
                                    <a:rPr lang="en-US" sz="2600" b="0" i="1" smtClean="0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sz="2600" b="0" i="1" smtClean="0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</a:rPr>
                                    <m:t>𝜇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sz="2600" b="0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sSub>
                            <m:sSubPr>
                              <m:ctrlPr>
                                <a:rPr lang="en-US" sz="2600" b="0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600" b="0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en-US" sz="2600" b="0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b>
                          </m:sSub>
                          <m:d>
                            <m:dPr>
                              <m:ctrlPr>
                                <a:rPr lang="en-US" sz="2600" b="0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600" b="0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</m:d>
                          <m:r>
                            <a:rPr lang="en-US" sz="26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𝑑𝑡</m:t>
                          </m:r>
                        </m:e>
                      </m:nary>
                    </m:oMath>
                  </m:oMathPara>
                </a14:m>
                <a:endParaRPr lang="en-US" sz="2600" dirty="0"/>
              </a:p>
              <a:p>
                <a:pPr>
                  <a:lnSpc>
                    <a:spcPct val="100000"/>
                  </a:lnSpc>
                </a:pPr>
                <a:r>
                  <a:rPr lang="en-US" sz="2600" dirty="0"/>
                  <a:t>The </a:t>
                </a:r>
                <a:r>
                  <a:rPr lang="en-US" sz="2600" i="1" dirty="0">
                    <a:solidFill>
                      <a:srgbClr val="C00000"/>
                    </a:solidFill>
                  </a:rPr>
                  <a:t>standard deviation </a:t>
                </a:r>
                <a:r>
                  <a:rPr lang="en-US" sz="2600" dirty="0"/>
                  <a:t>is </a:t>
                </a:r>
                <a14:m>
                  <m:oMath xmlns:m="http://schemas.openxmlformats.org/officeDocument/2006/math">
                    <m:r>
                      <a:rPr lang="en-US" sz="26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𝜎</m:t>
                    </m:r>
                    <m:r>
                      <a:rPr lang="en-US" sz="26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26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26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𝑉</m:t>
                        </m:r>
                        <m:r>
                          <a:rPr lang="en-US" sz="26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6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6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rad>
                  </m:oMath>
                </a14:m>
                <a:r>
                  <a:rPr lang="en-US" sz="2600" b="0" dirty="0"/>
                  <a:t>.</a:t>
                </a:r>
              </a:p>
              <a:p>
                <a:r>
                  <a:rPr lang="en-US" sz="2600" dirty="0"/>
                  <a:t>The standard deviation is a measure of the dispersion of the random variable about its mean.</a:t>
                </a:r>
              </a:p>
              <a:p>
                <a:pPr marL="0" indent="0">
                  <a:lnSpc>
                    <a:spcPct val="100000"/>
                  </a:lnSpc>
                  <a:buNone/>
                </a:pPr>
                <a:endParaRPr lang="en-US" sz="2600" dirty="0"/>
              </a:p>
            </p:txBody>
          </p:sp>
        </mc:Choice>
        <mc:Fallback xmlns="">
          <p:sp>
            <p:nvSpPr>
              <p:cNvPr id="8" name="Content Placeholder 2">
                <a:extLst>
                  <a:ext uri="{FF2B5EF4-FFF2-40B4-BE49-F238E27FC236}">
                    <a16:creationId xmlns:a16="http://schemas.microsoft.com/office/drawing/2014/main" id="{CB159078-1B0E-4A57-8163-F9E703C5952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199" y="1204333"/>
                <a:ext cx="10515600" cy="5288542"/>
              </a:xfrm>
              <a:prstGeom prst="rect">
                <a:avLst/>
              </a:prstGeom>
              <a:blipFill>
                <a:blip r:embed="rId3"/>
                <a:stretch>
                  <a:fillRect l="-870" t="-1845" r="-6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054573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95E5294B-ECCF-42DD-A838-98CE9D9F5A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2674" y="2434109"/>
            <a:ext cx="4741126" cy="406728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C9E66A2-8072-422B-B839-C7839120B7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39207"/>
          </a:xfrm>
        </p:spPr>
        <p:txBody>
          <a:bodyPr/>
          <a:lstStyle/>
          <a:p>
            <a:r>
              <a:rPr lang="en-US" b="1" dirty="0">
                <a:solidFill>
                  <a:srgbClr val="0070C0"/>
                </a:solidFill>
              </a:rPr>
              <a:t>The Standard Deviation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Content Placeholder 2">
                <a:extLst>
                  <a:ext uri="{FF2B5EF4-FFF2-40B4-BE49-F238E27FC236}">
                    <a16:creationId xmlns:a16="http://schemas.microsoft.com/office/drawing/2014/main" id="{CB159078-1B0E-4A57-8163-F9E703C59522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38199" y="1204333"/>
                <a:ext cx="7982416" cy="5288542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sz="2600" dirty="0"/>
                  <a:t>The standard deviation </a:t>
                </a:r>
                <a14:m>
                  <m:oMath xmlns:m="http://schemas.openxmlformats.org/officeDocument/2006/math">
                    <m:r>
                      <a:rPr lang="en-US" sz="2600" b="0" i="1" smtClean="0">
                        <a:latin typeface="Cambria Math" panose="02040503050406030204" pitchFamily="18" charset="0"/>
                      </a:rPr>
                      <m:t>𝜎</m:t>
                    </m:r>
                  </m:oMath>
                </a14:m>
                <a:r>
                  <a:rPr lang="en-US" sz="2600" dirty="0"/>
                  <a:t> is a measure of the dispersion of the random variable about its mean.</a:t>
                </a:r>
              </a:p>
              <a:p>
                <a:r>
                  <a:rPr lang="en-US" sz="2600" dirty="0"/>
                  <a:t>The figure shows the probability density functions of two random variables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6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6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2600" dirty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6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6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2600" dirty="0"/>
                  <a:t>.</a:t>
                </a:r>
              </a:p>
              <a:p>
                <a:r>
                  <a:rPr lang="en-US" sz="2600" dirty="0"/>
                  <a:t>Let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600" b="0" i="1" smtClean="0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en-US" sz="26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2600" dirty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600" b="0" i="1" smtClean="0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en-US" sz="26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2600" dirty="0"/>
                  <a:t> be the standard deviations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6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6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2600" dirty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6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6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2600" dirty="0"/>
                  <a:t>.</a:t>
                </a:r>
              </a:p>
              <a:p>
                <a:r>
                  <a:rPr lang="en-US" sz="2600" dirty="0"/>
                  <a:t>It is clear that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600" b="0" i="1" smtClean="0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en-US" sz="26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600" b="0" i="1" smtClean="0">
                        <a:latin typeface="Cambria Math" panose="02040503050406030204" pitchFamily="18" charset="0"/>
                      </a:rPr>
                      <m:t>&gt;</m:t>
                    </m:r>
                    <m:sSub>
                      <m:sSubPr>
                        <m:ctrlPr>
                          <a:rPr lang="en-US" sz="2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600" b="0" i="1" smtClean="0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en-US" sz="26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2600" dirty="0"/>
                  <a:t> because the values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6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6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2600" dirty="0"/>
                  <a:t> are more spread out.</a:t>
                </a:r>
              </a:p>
              <a:p>
                <a:pPr marL="0" indent="0">
                  <a:lnSpc>
                    <a:spcPct val="100000"/>
                  </a:lnSpc>
                  <a:buNone/>
                </a:pPr>
                <a:endParaRPr lang="en-US" sz="2600" dirty="0"/>
              </a:p>
            </p:txBody>
          </p:sp>
        </mc:Choice>
        <mc:Fallback xmlns="">
          <p:sp>
            <p:nvSpPr>
              <p:cNvPr id="8" name="Content Placeholder 2">
                <a:extLst>
                  <a:ext uri="{FF2B5EF4-FFF2-40B4-BE49-F238E27FC236}">
                    <a16:creationId xmlns:a16="http://schemas.microsoft.com/office/drawing/2014/main" id="{CB159078-1B0E-4A57-8163-F9E703C5952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199" y="1204333"/>
                <a:ext cx="7982416" cy="5288542"/>
              </a:xfrm>
              <a:prstGeom prst="rect">
                <a:avLst/>
              </a:prstGeom>
              <a:blipFill>
                <a:blip r:embed="rId4"/>
                <a:stretch>
                  <a:fillRect l="-1145" t="-1845" r="-4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580229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BBB33EF-BC8B-49BF-B906-224D651F494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400801" y="1936911"/>
            <a:ext cx="5310771" cy="455596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C9E66A2-8072-422B-B839-C7839120B7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39207"/>
          </a:xfrm>
        </p:spPr>
        <p:txBody>
          <a:bodyPr/>
          <a:lstStyle/>
          <a:p>
            <a:r>
              <a:rPr lang="en-US" b="1" dirty="0">
                <a:solidFill>
                  <a:srgbClr val="0070C0"/>
                </a:solidFill>
              </a:rPr>
              <a:t>The Normal Distribution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Content Placeholder 2">
                <a:extLst>
                  <a:ext uri="{FF2B5EF4-FFF2-40B4-BE49-F238E27FC236}">
                    <a16:creationId xmlns:a16="http://schemas.microsoft.com/office/drawing/2014/main" id="{CB159078-1B0E-4A57-8163-F9E703C59522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38199" y="1204333"/>
                <a:ext cx="7647879" cy="5288542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sz="2600" dirty="0"/>
                  <a:t>Measurement errors often have distributions that are approximately </a:t>
                </a:r>
                <a:r>
                  <a:rPr lang="en-US" sz="2600" i="1" dirty="0"/>
                  <a:t>normal</a:t>
                </a:r>
                <a:r>
                  <a:rPr lang="en-US" sz="2600" dirty="0"/>
                  <a:t>.</a:t>
                </a:r>
              </a:p>
              <a:p>
                <a:r>
                  <a:rPr lang="en-US" sz="2600" dirty="0"/>
                  <a:t>A </a:t>
                </a:r>
                <a:r>
                  <a:rPr lang="en-US" sz="2600" i="1" dirty="0">
                    <a:solidFill>
                      <a:srgbClr val="C00000"/>
                    </a:solidFill>
                  </a:rPr>
                  <a:t>normal distribution </a:t>
                </a:r>
                <a:r>
                  <a:rPr lang="en-US" sz="2600" dirty="0"/>
                  <a:t>(also known as </a:t>
                </a:r>
                <a:r>
                  <a:rPr lang="en-US" sz="2600" i="1" dirty="0"/>
                  <a:t>Gaussian distribution</a:t>
                </a:r>
                <a:r>
                  <a:rPr lang="en-US" sz="2600" dirty="0"/>
                  <a:t>) has the probability density function</a:t>
                </a:r>
              </a:p>
              <a:p>
                <a:pPr marL="0" indent="0">
                  <a:lnSpc>
                    <a:spcPct val="10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600" b="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sz="26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6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sz="2600" b="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6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6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6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𝜎</m:t>
                          </m:r>
                          <m:rad>
                            <m:radPr>
                              <m:degHide m:val="on"/>
                              <m:ctrlPr>
                                <a:rPr lang="en-US" sz="2600" b="0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2600" b="0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sz="2600" b="0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𝜋</m:t>
                              </m:r>
                            </m:e>
                          </m:rad>
                        </m:den>
                      </m:f>
                      <m:r>
                        <a:rPr lang="en-US" sz="2600" b="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⋅</m:t>
                      </m:r>
                      <m:func>
                        <m:funcPr>
                          <m:ctrlPr>
                            <a:rPr lang="en-US" sz="26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600" b="0" i="0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exp</m:t>
                          </m:r>
                        </m:fName>
                        <m:e>
                          <m:d>
                            <m:dPr>
                              <m:ctrlPr>
                                <a:rPr lang="en-US" sz="2600" b="0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600" b="0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− </m:t>
                              </m:r>
                              <m:f>
                                <m:fPr>
                                  <m:ctrlPr>
                                    <a:rPr lang="en-US" sz="2600" b="0" i="1" smtClean="0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p>
                                    <m:sSupPr>
                                      <m:ctrlPr>
                                        <a:rPr lang="en-US" sz="2600" b="0" i="1" smtClean="0">
                                          <a:solidFill>
                                            <a:srgbClr val="00B05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d>
                                        <m:dPr>
                                          <m:ctrlPr>
                                            <a:rPr lang="en-US" sz="2600" b="0" i="1" smtClean="0">
                                              <a:solidFill>
                                                <a:srgbClr val="00B05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sz="2600" b="0" i="1" smtClean="0">
                                              <a:solidFill>
                                                <a:srgbClr val="00B05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𝑡</m:t>
                                          </m:r>
                                          <m:r>
                                            <a:rPr lang="en-US" sz="2600" b="0" i="1" smtClean="0">
                                              <a:solidFill>
                                                <a:srgbClr val="00B05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−</m:t>
                                          </m:r>
                                          <m:r>
                                            <a:rPr lang="en-US" sz="2600" b="0" i="1" smtClean="0">
                                              <a:solidFill>
                                                <a:srgbClr val="00B05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𝜇</m:t>
                                          </m:r>
                                        </m:e>
                                      </m:d>
                                    </m:e>
                                    <m:sup>
                                      <m:r>
                                        <a:rPr lang="en-US" sz="2600" b="0" i="1" smtClean="0">
                                          <a:solidFill>
                                            <a:srgbClr val="00B05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num>
                                <m:den>
                                  <m:r>
                                    <a:rPr lang="en-US" sz="2600" b="0" i="1" smtClean="0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  <m:sSup>
                                    <m:sSupPr>
                                      <m:ctrlPr>
                                        <a:rPr lang="en-US" sz="2600" b="0" i="1" smtClean="0">
                                          <a:solidFill>
                                            <a:srgbClr val="00B05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2600" b="0" i="1" smtClean="0">
                                          <a:solidFill>
                                            <a:srgbClr val="00B05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𝜎</m:t>
                                      </m:r>
                                    </m:e>
                                    <m:sup>
                                      <m:r>
                                        <a:rPr lang="en-US" sz="2600" b="0" i="1" smtClean="0">
                                          <a:solidFill>
                                            <a:srgbClr val="00B05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den>
                              </m:f>
                            </m:e>
                          </m:d>
                        </m:e>
                      </m:func>
                    </m:oMath>
                  </m:oMathPara>
                </a14:m>
                <a:endParaRPr lang="en-US" sz="2600" dirty="0"/>
              </a:p>
              <a:p>
                <a:pPr marL="234950" indent="0">
                  <a:buNone/>
                </a:pPr>
                <a:r>
                  <a:rPr lang="en-US" sz="2600" dirty="0"/>
                  <a:t>where </a:t>
                </a:r>
                <a14:m>
                  <m:oMath xmlns:m="http://schemas.openxmlformats.org/officeDocument/2006/math">
                    <m:r>
                      <a:rPr lang="en-US" sz="2600" b="0" i="1" smtClean="0">
                        <a:latin typeface="Cambria Math" panose="02040503050406030204" pitchFamily="18" charset="0"/>
                      </a:rPr>
                      <m:t>𝜇</m:t>
                    </m:r>
                  </m:oMath>
                </a14:m>
                <a:r>
                  <a:rPr lang="en-US" sz="2600" dirty="0"/>
                  <a:t> is the mean and </a:t>
                </a:r>
                <a14:m>
                  <m:oMath xmlns:m="http://schemas.openxmlformats.org/officeDocument/2006/math">
                    <m:r>
                      <a:rPr lang="en-US" sz="2600" b="0" i="1" smtClean="0">
                        <a:latin typeface="Cambria Math" panose="02040503050406030204" pitchFamily="18" charset="0"/>
                      </a:rPr>
                      <m:t>𝜎</m:t>
                    </m:r>
                  </m:oMath>
                </a14:m>
                <a:r>
                  <a:rPr lang="en-US" sz="2600" dirty="0"/>
                  <a:t> the standard deviation. </a:t>
                </a:r>
              </a:p>
              <a:p>
                <a:r>
                  <a:rPr lang="en-US" sz="2600" dirty="0"/>
                  <a:t>The probability that </a:t>
                </a:r>
                <a14:m>
                  <m:oMath xmlns:m="http://schemas.openxmlformats.org/officeDocument/2006/math">
                    <m:r>
                      <a:rPr lang="en-US" sz="2600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2600" dirty="0"/>
                  <a:t> deviates no more than </a:t>
                </a:r>
                <a14:m>
                  <m:oMath xmlns:m="http://schemas.openxmlformats.org/officeDocument/2006/math">
                    <m:r>
                      <a:rPr lang="en-US" sz="2600" b="0" i="1" smtClean="0">
                        <a:latin typeface="Cambria Math" panose="02040503050406030204" pitchFamily="18" charset="0"/>
                      </a:rPr>
                      <m:t>𝛿</m:t>
                    </m:r>
                  </m:oMath>
                </a14:m>
                <a:r>
                  <a:rPr lang="en-US" sz="2600" dirty="0"/>
                  <a:t> from its mean </a:t>
                </a:r>
                <a14:m>
                  <m:oMath xmlns:m="http://schemas.openxmlformats.org/officeDocument/2006/math">
                    <m:r>
                      <a:rPr lang="en-US" sz="2600" b="0" i="1" smtClean="0">
                        <a:latin typeface="Cambria Math" panose="02040503050406030204" pitchFamily="18" charset="0"/>
                      </a:rPr>
                      <m:t>𝜇</m:t>
                    </m:r>
                  </m:oMath>
                </a14:m>
                <a:r>
                  <a:rPr lang="en-US" sz="2600" dirty="0"/>
                  <a:t> is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26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600" b="0" i="0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erf</m:t>
                        </m:r>
                      </m:fName>
                      <m:e>
                        <m:d>
                          <m:dPr>
                            <m:ctrlPr>
                              <a:rPr lang="en-US" sz="2600" b="0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sz="2600" b="0" i="1" smtClean="0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2600" b="0" i="1" smtClean="0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</a:rPr>
                                  <m:t>𝛿</m:t>
                                </m:r>
                              </m:num>
                              <m:den>
                                <m:r>
                                  <a:rPr lang="en-US" sz="2600" b="0" i="1" smtClean="0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</a:rPr>
                                  <m:t>𝜎</m:t>
                                </m:r>
                                <m:rad>
                                  <m:radPr>
                                    <m:degHide m:val="on"/>
                                    <m:ctrlPr>
                                      <a:rPr lang="en-US" sz="2600" b="0" i="1" smtClean="0">
                                        <a:solidFill>
                                          <a:srgbClr val="00B05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radPr>
                                  <m:deg/>
                                  <m:e>
                                    <m:r>
                                      <a:rPr lang="en-US" sz="2600" b="0" i="1" smtClean="0">
                                        <a:solidFill>
                                          <a:srgbClr val="00B05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e>
                                </m:rad>
                              </m:den>
                            </m:f>
                          </m:e>
                        </m:d>
                      </m:e>
                    </m:func>
                  </m:oMath>
                </a14:m>
                <a:r>
                  <a:rPr lang="en-US" sz="2600" dirty="0"/>
                  <a:t>, where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600" b="0" i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erf</m:t>
                    </m:r>
                  </m:oMath>
                </a14:m>
                <a:r>
                  <a:rPr lang="en-US" sz="2600" dirty="0"/>
                  <a:t> is the </a:t>
                </a:r>
                <a:r>
                  <a:rPr lang="en-US" sz="2600" i="1" dirty="0">
                    <a:solidFill>
                      <a:srgbClr val="C00000"/>
                    </a:solidFill>
                  </a:rPr>
                  <a:t>error function</a:t>
                </a:r>
                <a:r>
                  <a:rPr lang="en-US" sz="2600" i="1" dirty="0"/>
                  <a:t>.</a:t>
                </a:r>
                <a:endParaRPr lang="en-US" sz="2600" dirty="0"/>
              </a:p>
              <a:p>
                <a:pPr marL="0" indent="0">
                  <a:lnSpc>
                    <a:spcPct val="100000"/>
                  </a:lnSpc>
                  <a:buNone/>
                </a:pPr>
                <a:endParaRPr lang="en-US" sz="2600" dirty="0"/>
              </a:p>
            </p:txBody>
          </p:sp>
        </mc:Choice>
        <mc:Fallback xmlns="">
          <p:sp>
            <p:nvSpPr>
              <p:cNvPr id="8" name="Content Placeholder 2">
                <a:extLst>
                  <a:ext uri="{FF2B5EF4-FFF2-40B4-BE49-F238E27FC236}">
                    <a16:creationId xmlns:a16="http://schemas.microsoft.com/office/drawing/2014/main" id="{CB159078-1B0E-4A57-8163-F9E703C5952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199" y="1204333"/>
                <a:ext cx="7647879" cy="5288542"/>
              </a:xfrm>
              <a:prstGeom prst="rect">
                <a:avLst/>
              </a:prstGeom>
              <a:blipFill>
                <a:blip r:embed="rId4"/>
                <a:stretch>
                  <a:fillRect l="-1195" t="-1845" r="-15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4806213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BBB33EF-BC8B-49BF-B906-224D651F494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400801" y="1936911"/>
            <a:ext cx="5310771" cy="455596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C9E66A2-8072-422B-B839-C7839120B7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39207"/>
          </a:xfrm>
        </p:spPr>
        <p:txBody>
          <a:bodyPr/>
          <a:lstStyle/>
          <a:p>
            <a:r>
              <a:rPr lang="en-US" b="1" dirty="0">
                <a:solidFill>
                  <a:srgbClr val="0070C0"/>
                </a:solidFill>
              </a:rPr>
              <a:t>The Normal Distribution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Content Placeholder 2">
                <a:extLst>
                  <a:ext uri="{FF2B5EF4-FFF2-40B4-BE49-F238E27FC236}">
                    <a16:creationId xmlns:a16="http://schemas.microsoft.com/office/drawing/2014/main" id="{CB159078-1B0E-4A57-8163-F9E703C59522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38199" y="1204334"/>
                <a:ext cx="10703313" cy="54640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sz="2600" dirty="0"/>
                  <a:t>The probability that </a:t>
                </a:r>
                <a14:m>
                  <m:oMath xmlns:m="http://schemas.openxmlformats.org/officeDocument/2006/math">
                    <m:r>
                      <a:rPr lang="en-US" sz="2600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2600" dirty="0"/>
                  <a:t> deviates by no more than </a:t>
                </a:r>
                <a14:m>
                  <m:oMath xmlns:m="http://schemas.openxmlformats.org/officeDocument/2006/math">
                    <m:r>
                      <a:rPr lang="en-US" sz="2600" b="0" i="1" smtClean="0">
                        <a:latin typeface="Cambria Math" panose="02040503050406030204" pitchFamily="18" charset="0"/>
                      </a:rPr>
                      <m:t>𝛿</m:t>
                    </m:r>
                  </m:oMath>
                </a14:m>
                <a:r>
                  <a:rPr lang="en-US" sz="2600" dirty="0"/>
                  <a:t> from its mean </a:t>
                </a:r>
                <a14:m>
                  <m:oMath xmlns:m="http://schemas.openxmlformats.org/officeDocument/2006/math">
                    <m:r>
                      <a:rPr lang="en-US" sz="2600" b="0" i="1" smtClean="0">
                        <a:latin typeface="Cambria Math" panose="02040503050406030204" pitchFamily="18" charset="0"/>
                      </a:rPr>
                      <m:t>𝜇</m:t>
                    </m:r>
                  </m:oMath>
                </a14:m>
                <a:r>
                  <a:rPr lang="en-US" sz="2600" dirty="0"/>
                  <a:t> is</a:t>
                </a:r>
              </a:p>
            </p:txBody>
          </p:sp>
        </mc:Choice>
        <mc:Fallback xmlns="">
          <p:sp>
            <p:nvSpPr>
              <p:cNvPr id="8" name="Content Placeholder 2">
                <a:extLst>
                  <a:ext uri="{FF2B5EF4-FFF2-40B4-BE49-F238E27FC236}">
                    <a16:creationId xmlns:a16="http://schemas.microsoft.com/office/drawing/2014/main" id="{CB159078-1B0E-4A57-8163-F9E703C5952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199" y="1204334"/>
                <a:ext cx="10703313" cy="546408"/>
              </a:xfrm>
              <a:prstGeom prst="rect">
                <a:avLst/>
              </a:prstGeom>
              <a:blipFill>
                <a:blip r:embed="rId4"/>
                <a:stretch>
                  <a:fillRect l="-854" t="-17978" b="-112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2">
                <a:extLst>
                  <a:ext uri="{FF2B5EF4-FFF2-40B4-BE49-F238E27FC236}">
                    <a16:creationId xmlns:a16="http://schemas.microsoft.com/office/drawing/2014/main" id="{728D5938-F188-4484-A128-A56B2CC5D4EC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38198" y="1717286"/>
                <a:ext cx="7246435" cy="4460490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1">
                  <a:lnSpc>
                    <a:spcPct val="100000"/>
                  </a:lnSpc>
                </a:pPr>
                <a:r>
                  <a:rPr lang="en-US" sz="2200" dirty="0"/>
                  <a:t>50% when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𝛿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=0.675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𝜎</m:t>
                    </m:r>
                  </m:oMath>
                </a14:m>
                <a:r>
                  <a:rPr lang="en-US" sz="2200" dirty="0"/>
                  <a:t>. Note that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±0.675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𝜎</m:t>
                    </m:r>
                  </m:oMath>
                </a14:m>
                <a:r>
                  <a:rPr lang="en-US" sz="2200" dirty="0"/>
                  <a:t> is known as the </a:t>
                </a:r>
                <a:r>
                  <a:rPr lang="en-US" sz="2200" i="1" dirty="0">
                    <a:solidFill>
                      <a:srgbClr val="C00000"/>
                    </a:solidFill>
                  </a:rPr>
                  <a:t>probable error</a:t>
                </a:r>
                <a:r>
                  <a:rPr lang="en-US" sz="2200" dirty="0"/>
                  <a:t>. </a:t>
                </a:r>
              </a:p>
              <a:p>
                <a:pPr lvl="1">
                  <a:lnSpc>
                    <a:spcPct val="100000"/>
                  </a:lnSpc>
                </a:pPr>
                <a:r>
                  <a:rPr lang="en-US" sz="2200" dirty="0"/>
                  <a:t>68.27% when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𝛿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𝜎</m:t>
                    </m:r>
                  </m:oMath>
                </a14:m>
                <a:r>
                  <a:rPr lang="en-US" sz="2200" dirty="0"/>
                  <a:t>.</a:t>
                </a:r>
              </a:p>
              <a:p>
                <a:pPr lvl="1">
                  <a:lnSpc>
                    <a:spcPct val="100000"/>
                  </a:lnSpc>
                </a:pPr>
                <a:r>
                  <a:rPr lang="en-US" sz="2200" dirty="0"/>
                  <a:t>95.45% when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𝛿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=2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𝜎</m:t>
                    </m:r>
                  </m:oMath>
                </a14:m>
                <a:r>
                  <a:rPr lang="en-US" sz="2200" dirty="0"/>
                  <a:t>. </a:t>
                </a:r>
                <a:r>
                  <a:rPr lang="en-US" sz="2200" dirty="0">
                    <a:solidFill>
                      <a:srgbClr val="002060"/>
                    </a:solidFill>
                  </a:rPr>
                  <a:t>(Note that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95.45</m:t>
                    </m:r>
                    <m:r>
                      <a:rPr lang="en-US" sz="2200" b="0" i="1" dirty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%≃20/21</m:t>
                    </m:r>
                  </m:oMath>
                </a14:m>
                <a:r>
                  <a:rPr lang="en-US" sz="2200" dirty="0">
                    <a:solidFill>
                      <a:srgbClr val="002060"/>
                    </a:solidFill>
                  </a:rPr>
                  <a:t>, that is,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20/1</m:t>
                    </m:r>
                  </m:oMath>
                </a14:m>
                <a:r>
                  <a:rPr lang="en-US" sz="2200" dirty="0">
                    <a:solidFill>
                      <a:srgbClr val="002060"/>
                    </a:solidFill>
                  </a:rPr>
                  <a:t> odds.)</a:t>
                </a:r>
              </a:p>
              <a:p>
                <a:pPr lvl="1">
                  <a:lnSpc>
                    <a:spcPct val="100000"/>
                  </a:lnSpc>
                </a:pPr>
                <a:r>
                  <a:rPr lang="en-US" sz="2200" dirty="0"/>
                  <a:t>99.73% when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𝛿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=3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𝜎</m:t>
                    </m:r>
                  </m:oMath>
                </a14:m>
                <a:r>
                  <a:rPr lang="en-US" sz="2200" dirty="0"/>
                  <a:t>. </a:t>
                </a:r>
                <a:r>
                  <a:rPr lang="en-US" sz="2200" dirty="0">
                    <a:solidFill>
                      <a:srgbClr val="002060"/>
                    </a:solidFill>
                  </a:rPr>
                  <a:t>(Note that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9</m:t>
                    </m:r>
                    <m:r>
                      <a:rPr lang="en-US" sz="2200" b="0" i="1" dirty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9</m:t>
                    </m:r>
                    <m:r>
                      <a:rPr lang="en-US" sz="2200" i="1" dirty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sz="2200" b="0" i="1" dirty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73%≃400/401</m:t>
                    </m:r>
                  </m:oMath>
                </a14:m>
                <a:r>
                  <a:rPr lang="en-US" sz="2200" dirty="0">
                    <a:solidFill>
                      <a:srgbClr val="002060"/>
                    </a:solidFill>
                  </a:rPr>
                  <a:t>, that is, </a:t>
                </a:r>
                <a14:m>
                  <m:oMath xmlns:m="http://schemas.openxmlformats.org/officeDocument/2006/math">
                    <m:r>
                      <a:rPr lang="en-US" sz="2200" i="1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4</m:t>
                    </m:r>
                    <m:r>
                      <a:rPr lang="en-US" sz="2200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00/1</m:t>
                    </m:r>
                  </m:oMath>
                </a14:m>
                <a:r>
                  <a:rPr lang="en-US" sz="2200" dirty="0">
                    <a:solidFill>
                      <a:srgbClr val="002060"/>
                    </a:solidFill>
                  </a:rPr>
                  <a:t> odds.)</a:t>
                </a:r>
                <a:endParaRPr lang="en-US" sz="2200" dirty="0"/>
              </a:p>
              <a:p>
                <a:pPr lvl="1">
                  <a:lnSpc>
                    <a:spcPct val="100000"/>
                  </a:lnSpc>
                </a:pPr>
                <a:r>
                  <a:rPr lang="en-US" sz="2200" dirty="0"/>
                  <a:t>Can be calculated with the formula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2200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20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erf</m:t>
                        </m:r>
                      </m:fName>
                      <m:e>
                        <m:d>
                          <m:dPr>
                            <m:ctrlPr>
                              <a:rPr lang="en-US" sz="2200" i="1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sz="2200" i="1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2200" i="1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</a:rPr>
                                  <m:t>𝛿</m:t>
                                </m:r>
                              </m:num>
                              <m:den>
                                <m:r>
                                  <a:rPr lang="en-US" sz="2200" i="1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</a:rPr>
                                  <m:t>𝜎</m:t>
                                </m:r>
                                <m:rad>
                                  <m:radPr>
                                    <m:degHide m:val="on"/>
                                    <m:ctrlPr>
                                      <a:rPr lang="en-US" sz="2200" i="1">
                                        <a:solidFill>
                                          <a:srgbClr val="00B05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radPr>
                                  <m:deg/>
                                  <m:e>
                                    <m:r>
                                      <a:rPr lang="en-US" sz="2200" i="1">
                                        <a:solidFill>
                                          <a:srgbClr val="00B05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e>
                                </m:rad>
                              </m:den>
                            </m:f>
                          </m:e>
                        </m:d>
                      </m:e>
                    </m:func>
                  </m:oMath>
                </a14:m>
                <a:r>
                  <a:rPr lang="en-US" sz="2200" dirty="0"/>
                  <a:t>, where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20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erf</m:t>
                    </m:r>
                  </m:oMath>
                </a14:m>
                <a:r>
                  <a:rPr lang="en-US" sz="2200" dirty="0"/>
                  <a:t> is the </a:t>
                </a:r>
                <a:r>
                  <a:rPr lang="en-US" sz="2200" i="1" dirty="0">
                    <a:solidFill>
                      <a:srgbClr val="C00000"/>
                    </a:solidFill>
                  </a:rPr>
                  <a:t>error function</a:t>
                </a:r>
                <a:r>
                  <a:rPr lang="en-US" sz="2200" i="1" dirty="0"/>
                  <a:t>.</a:t>
                </a:r>
              </a:p>
              <a:p>
                <a:pPr lvl="1">
                  <a:lnSpc>
                    <a:spcPct val="100000"/>
                  </a:lnSpc>
                </a:pPr>
                <a:r>
                  <a:rPr lang="en-US" sz="2200" dirty="0"/>
                  <a:t>The error function is implemented in math software (such as MATLAB) and advanced calculators.</a:t>
                </a:r>
              </a:p>
              <a:p>
                <a:pPr lvl="1"/>
                <a:endParaRPr lang="en-US" sz="2200" dirty="0"/>
              </a:p>
              <a:p>
                <a:pPr marL="0" indent="0">
                  <a:lnSpc>
                    <a:spcPct val="100000"/>
                  </a:lnSpc>
                  <a:buNone/>
                </a:pPr>
                <a:endParaRPr lang="en-US" sz="2600" dirty="0"/>
              </a:p>
            </p:txBody>
          </p:sp>
        </mc:Choice>
        <mc:Fallback xmlns="">
          <p:sp>
            <p:nvSpPr>
              <p:cNvPr id="5" name="Content Placeholder 2">
                <a:extLst>
                  <a:ext uri="{FF2B5EF4-FFF2-40B4-BE49-F238E27FC236}">
                    <a16:creationId xmlns:a16="http://schemas.microsoft.com/office/drawing/2014/main" id="{728D5938-F188-4484-A128-A56B2CC5D4E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198" y="1717286"/>
                <a:ext cx="7246435" cy="4460490"/>
              </a:xfrm>
              <a:prstGeom prst="rect">
                <a:avLst/>
              </a:prstGeom>
              <a:blipFill>
                <a:blip r:embed="rId5"/>
                <a:stretch>
                  <a:fillRect t="-958" r="-10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3360335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9E66A2-8072-422B-B839-C7839120B7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39207"/>
          </a:xfrm>
        </p:spPr>
        <p:txBody>
          <a:bodyPr/>
          <a:lstStyle/>
          <a:p>
            <a:r>
              <a:rPr lang="en-US" b="1" dirty="0">
                <a:solidFill>
                  <a:srgbClr val="0070C0"/>
                </a:solidFill>
              </a:rPr>
              <a:t>Estimating Mean and Standard Deviation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Content Placeholder 2">
                <a:extLst>
                  <a:ext uri="{FF2B5EF4-FFF2-40B4-BE49-F238E27FC236}">
                    <a16:creationId xmlns:a16="http://schemas.microsoft.com/office/drawing/2014/main" id="{CB159078-1B0E-4A57-8163-F9E703C59522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38199" y="1204333"/>
                <a:ext cx="10515600" cy="5288542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en-US" sz="2600" dirty="0"/>
                  <a:t>Given </a:t>
                </a:r>
                <a14:m>
                  <m:oMath xmlns:m="http://schemas.openxmlformats.org/officeDocument/2006/math">
                    <m:r>
                      <a:rPr lang="en-US" sz="2600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sz="2600" dirty="0"/>
                  <a:t> samples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6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6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600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sz="2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6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6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2600" b="0" i="1" smtClean="0">
                        <a:latin typeface="Cambria Math" panose="02040503050406030204" pitchFamily="18" charset="0"/>
                      </a:rPr>
                      <m:t>,…, </m:t>
                    </m:r>
                    <m:sSub>
                      <m:sSubPr>
                        <m:ctrlPr>
                          <a:rPr lang="en-US" sz="2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6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6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sz="2600" dirty="0"/>
                  <a:t> of a random variable </a:t>
                </a:r>
                <a14:m>
                  <m:oMath xmlns:m="http://schemas.openxmlformats.org/officeDocument/2006/math">
                    <m:r>
                      <a:rPr lang="en-US" sz="2600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2600" dirty="0"/>
                  <a:t>:</a:t>
                </a:r>
              </a:p>
              <a:p>
                <a:pPr>
                  <a:lnSpc>
                    <a:spcPct val="100000"/>
                  </a:lnSpc>
                </a:pPr>
                <a:r>
                  <a:rPr lang="en-US" sz="2600" dirty="0"/>
                  <a:t>The mean of </a:t>
                </a:r>
                <a14:m>
                  <m:oMath xmlns:m="http://schemas.openxmlformats.org/officeDocument/2006/math">
                    <m:r>
                      <a:rPr lang="en-US" sz="2600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2600" dirty="0"/>
                  <a:t> can be estimated as the sample mean: </a:t>
                </a:r>
              </a:p>
              <a:p>
                <a:pPr marL="0" indent="0">
                  <a:lnSpc>
                    <a:spcPct val="15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600" b="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𝜇</m:t>
                      </m:r>
                      <m:r>
                        <a:rPr lang="en-US" sz="2600" b="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≈</m:t>
                      </m:r>
                      <m:bar>
                        <m:barPr>
                          <m:pos m:val="top"/>
                          <m:ctrlPr>
                            <a:rPr lang="en-US" sz="26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barPr>
                        <m:e>
                          <m:r>
                            <a:rPr lang="en-US" sz="26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bar>
                      <m:r>
                        <a:rPr lang="en-US" sz="2600" b="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6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2600" b="0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600" b="0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600" b="0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26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sz="2600" b="0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600" b="0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600" b="0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sz="26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+…+</m:t>
                          </m:r>
                          <m:sSub>
                            <m:sSubPr>
                              <m:ctrlPr>
                                <a:rPr lang="en-US" sz="2600" b="0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600" b="0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600" b="0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</m:num>
                        <m:den>
                          <m:r>
                            <a:rPr lang="en-US" sz="26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den>
                      </m:f>
                    </m:oMath>
                  </m:oMathPara>
                </a14:m>
                <a:endParaRPr lang="en-US" sz="2600" dirty="0">
                  <a:solidFill>
                    <a:srgbClr val="00B050"/>
                  </a:solidFill>
                </a:endParaRPr>
              </a:p>
              <a:p>
                <a:r>
                  <a:rPr lang="en-US" sz="2600" dirty="0"/>
                  <a:t>The standard deviation can be estimated with the formula:</a:t>
                </a:r>
              </a:p>
              <a:p>
                <a:pPr marL="0" indent="0">
                  <a:lnSpc>
                    <a:spcPct val="15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600" b="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𝜎</m:t>
                      </m:r>
                      <m:r>
                        <a:rPr lang="en-US" sz="2600" b="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≈</m:t>
                      </m:r>
                      <m:r>
                        <a:rPr lang="en-US" sz="2600" b="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𝑆</m:t>
                      </m:r>
                      <m:r>
                        <a:rPr lang="en-US" sz="2600" b="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sz="26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en-US" sz="2600" b="0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US" sz="2600" b="0" i="1" smtClean="0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US" sz="2600" b="0" i="1" smtClean="0">
                                          <a:solidFill>
                                            <a:srgbClr val="00B05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US" sz="2600" b="0" i="1" smtClean="0">
                                              <a:solidFill>
                                                <a:srgbClr val="00B05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2600" b="0" i="1" smtClean="0">
                                              <a:solidFill>
                                                <a:srgbClr val="00B05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</m:e>
                                        <m:sub>
                                          <m:r>
                                            <a:rPr lang="en-US" sz="2600" b="0" i="1" smtClean="0">
                                              <a:solidFill>
                                                <a:srgbClr val="00B05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1</m:t>
                                          </m:r>
                                        </m:sub>
                                      </m:sSub>
                                      <m:r>
                                        <a:rPr lang="en-US" sz="2600" b="0" i="1" smtClean="0">
                                          <a:solidFill>
                                            <a:srgbClr val="00B05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bar>
                                        <m:barPr>
                                          <m:pos m:val="top"/>
                                          <m:ctrlPr>
                                            <a:rPr lang="en-US" sz="2600" b="0" i="1" smtClean="0">
                                              <a:solidFill>
                                                <a:srgbClr val="00B05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barPr>
                                        <m:e>
                                          <m:r>
                                            <a:rPr lang="en-US" sz="2600" b="0" i="1" smtClean="0">
                                              <a:solidFill>
                                                <a:srgbClr val="00B05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</m:e>
                                      </m:bar>
                                    </m:e>
                                  </m:d>
                                </m:e>
                                <m:sup>
                                  <m:r>
                                    <a:rPr lang="en-US" sz="2600" b="0" i="1" smtClean="0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sz="2600" b="0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p>
                                <m:sSupPr>
                                  <m:ctrlPr>
                                    <a:rPr lang="en-US" sz="2600" b="0" i="1" smtClean="0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US" sz="2600" b="0" i="1" smtClean="0">
                                          <a:solidFill>
                                            <a:srgbClr val="00B05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US" sz="2600" b="0" i="1" smtClean="0">
                                              <a:solidFill>
                                                <a:srgbClr val="00B05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2600" b="0" i="1" smtClean="0">
                                              <a:solidFill>
                                                <a:srgbClr val="00B05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</m:e>
                                        <m:sub>
                                          <m:r>
                                            <a:rPr lang="en-US" sz="2600" b="0" i="1" smtClean="0">
                                              <a:solidFill>
                                                <a:srgbClr val="00B05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b>
                                      </m:sSub>
                                      <m:r>
                                        <a:rPr lang="en-US" sz="2600" b="0" i="1" smtClean="0">
                                          <a:solidFill>
                                            <a:srgbClr val="00B05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bar>
                                        <m:barPr>
                                          <m:pos m:val="top"/>
                                          <m:ctrlPr>
                                            <a:rPr lang="en-US" sz="2600" b="0" i="1" smtClean="0">
                                              <a:solidFill>
                                                <a:srgbClr val="00B05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barPr>
                                        <m:e>
                                          <m:r>
                                            <a:rPr lang="en-US" sz="2600" b="0" i="1" smtClean="0">
                                              <a:solidFill>
                                                <a:srgbClr val="00B05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</m:e>
                                      </m:bar>
                                    </m:e>
                                  </m:d>
                                </m:e>
                                <m:sup>
                                  <m:r>
                                    <a:rPr lang="en-US" sz="2600" b="0" i="1" smtClean="0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sz="2600" b="0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+…</m:t>
                              </m:r>
                              <m:sSup>
                                <m:sSupPr>
                                  <m:ctrlPr>
                                    <a:rPr lang="en-US" sz="2600" b="0" i="1" smtClean="0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US" sz="2600" b="0" i="1" smtClean="0">
                                          <a:solidFill>
                                            <a:srgbClr val="00B05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US" sz="2600" b="0" i="1" smtClean="0">
                                              <a:solidFill>
                                                <a:srgbClr val="00B05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2600" b="0" i="1" smtClean="0">
                                              <a:solidFill>
                                                <a:srgbClr val="00B05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</m:e>
                                        <m:sub>
                                          <m:r>
                                            <a:rPr lang="en-US" sz="2600" b="0" i="1" smtClean="0">
                                              <a:solidFill>
                                                <a:srgbClr val="00B05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𝑛</m:t>
                                          </m:r>
                                        </m:sub>
                                      </m:sSub>
                                      <m:r>
                                        <a:rPr lang="en-US" sz="2600" b="0" i="1" smtClean="0">
                                          <a:solidFill>
                                            <a:srgbClr val="00B05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bar>
                                        <m:barPr>
                                          <m:pos m:val="top"/>
                                          <m:ctrlPr>
                                            <a:rPr lang="en-US" sz="2600" b="0" i="1" smtClean="0">
                                              <a:solidFill>
                                                <a:srgbClr val="00B05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barPr>
                                        <m:e>
                                          <m:r>
                                            <a:rPr lang="en-US" sz="2600" b="0" i="1" smtClean="0">
                                              <a:solidFill>
                                                <a:srgbClr val="00B05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</m:e>
                                      </m:bar>
                                    </m:e>
                                  </m:d>
                                </m:e>
                                <m:sup>
                                  <m:r>
                                    <a:rPr lang="en-US" sz="2600" b="0" i="1" smtClean="0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en-US" sz="2600" b="0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sz="2600" b="0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den>
                          </m:f>
                        </m:e>
                      </m:rad>
                    </m:oMath>
                  </m:oMathPara>
                </a14:m>
                <a:endParaRPr lang="en-US" sz="2600" dirty="0"/>
              </a:p>
            </p:txBody>
          </p:sp>
        </mc:Choice>
        <mc:Fallback xmlns="">
          <p:sp>
            <p:nvSpPr>
              <p:cNvPr id="8" name="Content Placeholder 2">
                <a:extLst>
                  <a:ext uri="{FF2B5EF4-FFF2-40B4-BE49-F238E27FC236}">
                    <a16:creationId xmlns:a16="http://schemas.microsoft.com/office/drawing/2014/main" id="{CB159078-1B0E-4A57-8163-F9E703C5952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199" y="1204333"/>
                <a:ext cx="10515600" cy="5288542"/>
              </a:xfrm>
              <a:prstGeom prst="rect">
                <a:avLst/>
              </a:prstGeom>
              <a:blipFill>
                <a:blip r:embed="rId3"/>
                <a:stretch>
                  <a:fillRect l="-986" t="-18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9686515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4029</TotalTime>
  <Words>2454</Words>
  <Application>Microsoft Office PowerPoint</Application>
  <PresentationFormat>Widescreen</PresentationFormat>
  <Paragraphs>208</Paragraphs>
  <Slides>25</Slides>
  <Notes>24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1" baseType="lpstr">
      <vt:lpstr>Arial</vt:lpstr>
      <vt:lpstr>Calibri</vt:lpstr>
      <vt:lpstr>Calibri Light</vt:lpstr>
      <vt:lpstr>Cambria Math</vt:lpstr>
      <vt:lpstr>Times New Roman</vt:lpstr>
      <vt:lpstr>Office Theme</vt:lpstr>
      <vt:lpstr>Statistical Evaluation of Measurement Data and Errors</vt:lpstr>
      <vt:lpstr>Probability Distribution</vt:lpstr>
      <vt:lpstr>Probability Density</vt:lpstr>
      <vt:lpstr>The Mean</vt:lpstr>
      <vt:lpstr>The Standard Deviation</vt:lpstr>
      <vt:lpstr>The Standard Deviation</vt:lpstr>
      <vt:lpstr>The Normal Distribution</vt:lpstr>
      <vt:lpstr>The Normal Distribution</vt:lpstr>
      <vt:lpstr>Estimating Mean and Standard Deviation</vt:lpstr>
      <vt:lpstr>Example 1</vt:lpstr>
      <vt:lpstr>Example 2</vt:lpstr>
      <vt:lpstr>Accuracy and Precision</vt:lpstr>
      <vt:lpstr>Example 3</vt:lpstr>
      <vt:lpstr>Example 4</vt:lpstr>
      <vt:lpstr>Example 5</vt:lpstr>
      <vt:lpstr>The Kline-McClintock Formula</vt:lpstr>
      <vt:lpstr>The Kline-McClintock Formula</vt:lpstr>
      <vt:lpstr>Example 6</vt:lpstr>
      <vt:lpstr>Example 6 (continued)</vt:lpstr>
      <vt:lpstr>Example 7</vt:lpstr>
      <vt:lpstr>Example 7 (continued)</vt:lpstr>
      <vt:lpstr>Example 8</vt:lpstr>
      <vt:lpstr>Example 8 (continued)</vt:lpstr>
      <vt:lpstr>Example 9</vt:lpstr>
      <vt:lpstr>Example 9 (continued)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Statistical Evaluation of Measurement Data and Errors</dc:title>
  <dc:creator>Iordache, Marian</dc:creator>
  <cp:lastModifiedBy>Iordache, Marian</cp:lastModifiedBy>
  <cp:revision>75</cp:revision>
  <dcterms:created xsi:type="dcterms:W3CDTF">2020-09-15T23:42:23Z</dcterms:created>
  <dcterms:modified xsi:type="dcterms:W3CDTF">2021-07-29T01:36:26Z</dcterms:modified>
</cp:coreProperties>
</file>