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300" r:id="rId4"/>
    <p:sldId id="301" r:id="rId5"/>
    <p:sldId id="304" r:id="rId6"/>
    <p:sldId id="302" r:id="rId7"/>
    <p:sldId id="305" r:id="rId8"/>
    <p:sldId id="306" r:id="rId9"/>
    <p:sldId id="307" r:id="rId10"/>
    <p:sldId id="308" r:id="rId11"/>
    <p:sldId id="309" r:id="rId12"/>
    <p:sldId id="296" r:id="rId13"/>
    <p:sldId id="311" r:id="rId14"/>
    <p:sldId id="310" r:id="rId15"/>
    <p:sldId id="312" r:id="rId16"/>
    <p:sldId id="314" r:id="rId17"/>
    <p:sldId id="315" r:id="rId18"/>
    <p:sldId id="317" r:id="rId19"/>
    <p:sldId id="316" r:id="rId20"/>
    <p:sldId id="318" r:id="rId21"/>
    <p:sldId id="319" r:id="rId22"/>
    <p:sldId id="320" r:id="rId23"/>
    <p:sldId id="321" r:id="rId24"/>
    <p:sldId id="322" r:id="rId25"/>
    <p:sldId id="282" r:id="rId26"/>
    <p:sldId id="283" r:id="rId27"/>
    <p:sldId id="286" r:id="rId28"/>
    <p:sldId id="287" r:id="rId29"/>
    <p:sldId id="288" r:id="rId30"/>
    <p:sldId id="289" r:id="rId31"/>
    <p:sldId id="292" r:id="rId32"/>
    <p:sldId id="313" r:id="rId33"/>
    <p:sldId id="257" r:id="rId34"/>
    <p:sldId id="258" r:id="rId35"/>
    <p:sldId id="324" r:id="rId36"/>
    <p:sldId id="323" r:id="rId37"/>
    <p:sldId id="32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199DF-95EB-4887-97CA-800D02347BE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66E78-3F56-448D-A726-49FD7EB3B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cvcc.fig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1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rh_ex.fig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rh_ex.fig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8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vloading.fig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35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vloading2.fig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66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4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aloading.fig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93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aloading2.fig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43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5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cvcc.fig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64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49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28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amp3.fig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2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3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52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28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amp5.fig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02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amp6.fig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4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transf-e.fig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66E78-3F56-448D-A726-49FD7EB3B5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4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transf-e2.fig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66E78-3F56-448D-A726-49FD7EB3B5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cvex.fig</a:t>
            </a:r>
            <a:r>
              <a:rPr lang="en-US" dirty="0"/>
              <a:t> and cvcc4.fig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93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66E78-3F56-448D-A726-49FD7EB3B5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0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F66E78-3F56-448D-A726-49FD7EB3B5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5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9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9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rh_ex.fig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3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amp.fig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78A59-04EE-4895-BF4B-D762D6836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9E50-3C70-49BE-8DF4-079D1EC49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86C10-2BF5-459B-833E-D08E9718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2483A-7D8A-40AF-BDAE-F55D8F9F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EF5C4-F854-488D-BDC5-C239D2E0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65143-A9EB-4590-8E09-990863DC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B043-9E80-41C3-BA10-885C7ACA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249F4-4BAB-44AF-9D26-08D8E803E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593A6-BAFF-42CA-99EC-1ACECAC9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86FB4-2F15-452E-A3BF-44525FF6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1DB74-A28D-43E2-ADFF-332F934F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7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9A695-79BB-4B96-88BA-9921A8117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811F1-354D-402E-A906-D3E566048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69A80-1879-4CA2-8342-30DB0214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AF89-9748-4D0D-BB86-F288CDD3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5F7A-4B15-451A-8CCC-8744B5FC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3EB7-E24A-4D7D-A6E3-17AB12E9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DE00F-413C-4753-B45F-E1DB1D9A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8BD6-21E6-4511-8598-29BAA163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A8609-06A7-43FF-A468-DB192A7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A4663-4724-4B2A-86CC-EC05461A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261-FF80-43AB-9493-78D4F086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39EB-9BAB-445C-BC0B-B1BAE6690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EDE68-E8D0-4266-AD26-A80873EF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3FE4-AE06-45EE-B64C-6BC60CDD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1393F-77E5-4C3A-9526-3B4DA83C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71A1-4AB8-4C40-A6FC-9776F27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7AB5-050E-4A22-875B-851208DF7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2A0D7-C973-48BA-B45C-017B251AF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658B1-327D-4299-B70E-56DDE688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177BA-D832-4CE7-BDBC-C74E3E1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17299-3ED6-4938-9766-4A4F95F0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93F1C-5575-49F1-88B0-9875094B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84097-0DBC-4179-8AB5-3843A480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BD94-B4A4-4D61-A127-C92A795F1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16464-3B7A-42ED-8D22-EEA98E9AD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54A31-DC30-49DF-ACAE-7517E57E6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F4702-1FC3-4FC8-9003-7F492BBC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E4189-948F-4157-9366-5982DDD4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705BC-FC49-49D1-9A05-CABD890B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FFE43-5ACB-48E8-8EF0-9D1B6A1A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E869B1-5A19-4A45-BE0A-71091226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06F36-61ED-4851-ADDB-34A034BF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4061D-4410-4860-9509-3405F56F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CED55A-1D06-46EC-99CB-81D2CBE7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AAF8E-23C6-4A82-A64A-13869326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1413-E142-42C1-BD9F-63FAC5F4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A1A9-92C5-45E2-9C5D-AF868FCF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B811-231B-413A-9424-652D6C1A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710B9-DFB2-4518-9CED-55CE59E26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1B30C-E498-4CEB-A778-F76C188A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4233B-8747-4522-8455-1A9B09E5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FCB2B-7DD4-4447-9CC3-EF1B35A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CF85-BC4A-41EF-8829-6E8BEB37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F3EC1-C116-4A5A-AB4D-02CD81B4A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EE1D7-6679-491E-ADDC-4C5506CC4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F658E-9F9D-4D9A-BEAF-C6A5A005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7FFB40-E36E-412E-AC9D-13A143D7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A8C42-0618-4A68-9841-B934AACD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73F1C-1A9B-4337-8B25-173F4B6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A8BA5-3831-440D-9101-9BDE41F7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5720D-7D1C-4A34-B9B7-2CFE5F0E9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6F7E-9127-4CB0-8BD2-370004459DC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48A9E-7727-4210-90B3-F15E59554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CCC3F-D585-408B-9E77-A9C2CCB1D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CC34-555B-430A-88FF-3CCFC341D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6/64/Transformer3d_col3.svg/763px-Transformer3d_col3.svg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ransformer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ingle-turn_potentiometer_with_internals_exposed,_oblique_view.jpg" TargetMode="External"/><Relationship Id="rId5" Type="http://schemas.openxmlformats.org/officeDocument/2006/relationships/hyperlink" Target="https://commons.wikimedia.org/wiki/File:Electronic-Component-Potentiometer.jpg" TargetMode="External"/><Relationship Id="rId4" Type="http://schemas.openxmlformats.org/officeDocument/2006/relationships/image" Target="../media/image1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32D4-D253-49F3-8E2B-ADBD76180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Sources, Multimeters, and  Transformers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6AC09E-5D33-4212-860C-C3C4932B4DA9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384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FA20A4-02E9-4FA1-B639-B63B4E607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523" y="2803556"/>
            <a:ext cx="4094810" cy="2644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Adjusting Current and Voltage—Example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 flipH="1">
                <a:off x="838198" y="1285460"/>
                <a:ext cx="10515598" cy="5093037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600" dirty="0">
                    <a:solidFill>
                      <a:srgbClr val="00206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source is connected in series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load and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22 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rheostat. </a:t>
                </a:r>
              </a:p>
              <a:p>
                <a:r>
                  <a:rPr lang="en-US" sz="2600" dirty="0">
                    <a:solidFill>
                      <a:srgbClr val="002060"/>
                    </a:solidFill>
                  </a:rPr>
                  <a:t>When the rheostat is adjusted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, the load current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=6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dirty="0">
                    <a:solidFill>
                      <a:srgbClr val="002060"/>
                    </a:solidFill>
                  </a:rPr>
                  <a:t>To reduce the current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, the rheostat has to be adjusted to a value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 satisfying</a:t>
                </a:r>
              </a:p>
              <a:p>
                <a:pPr marL="2520950" indent="-346075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+2 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=1.5 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=6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  <a:p>
                <a:r>
                  <a:rPr lang="en-US" sz="2600" dirty="0">
                    <a:solidFill>
                      <a:srgbClr val="002060"/>
                    </a:solidFill>
                  </a:rPr>
                  <a:t>The load voltage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z="2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⋅1.5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3</m:t>
                    </m:r>
                    <m:r>
                      <m:rPr>
                        <m:nor/>
                      </m:rPr>
                      <a:rPr lang="en-US" sz="2600" dirty="0" smtClean="0">
                        <a:solidFill>
                          <a:srgbClr val="7030A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600" i="1" dirty="0" smtClean="0">
                        <a:solidFill>
                          <a:srgbClr val="7030A0"/>
                        </a:solidFill>
                      </a:rPr>
                      <m:t>V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dirty="0">
                    <a:solidFill>
                      <a:srgbClr val="002060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rgbClr val="002060"/>
                    </a:solidFill>
                  </a:rPr>
                  <a:t>, the efficiency of the system is</a:t>
                </a:r>
              </a:p>
              <a:p>
                <a:pPr marL="1204913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⋅1.5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⋅1.5 </m:t>
                          </m:r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=25 %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i="1" dirty="0">
                    <a:solidFill>
                      <a:srgbClr val="C00000"/>
                    </a:solidFill>
                  </a:rPr>
                  <a:t>A rheostat provides a simple but inefficient way of controlling current.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838198" y="1285460"/>
                <a:ext cx="10515598" cy="5093037"/>
              </a:xfrm>
              <a:blipFill>
                <a:blip r:embed="rId4"/>
                <a:stretch>
                  <a:fillRect l="-986" t="-1796" r="-406" b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438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Multimeters</a:t>
            </a:r>
          </a:p>
        </p:txBody>
      </p:sp>
    </p:spTree>
    <p:extLst>
      <p:ext uri="{BB962C8B-B14F-4D97-AF65-F5344CB8AC3E}">
        <p14:creationId xmlns:p14="http://schemas.microsoft.com/office/powerpoint/2010/main" val="436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Measurement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39" y="1059365"/>
                <a:ext cx="10792522" cy="52410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DMMs perform measurements within a prespecified </a:t>
                </a:r>
                <a:r>
                  <a:rPr lang="en-US" i="1" dirty="0">
                    <a:solidFill>
                      <a:srgbClr val="7030A0"/>
                    </a:solidFill>
                  </a:rPr>
                  <a:t>range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For example, typical current ranges are </a:t>
                </a:r>
                <a:r>
                  <a:rPr lang="en-US" dirty="0">
                    <a:solidFill>
                      <a:srgbClr val="0070C0"/>
                    </a:solidFill>
                  </a:rPr>
                  <a:t>200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A, 2 mA, 20 mA, 200 mA, 2 A, 20 A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The range indicates the maximum value that can be measured.</a:t>
                </a:r>
              </a:p>
              <a:p>
                <a:pPr lvl="1"/>
                <a:r>
                  <a:rPr lang="en-US" dirty="0"/>
                  <a:t>For example, if the range is set to </a:t>
                </a:r>
                <a:r>
                  <a:rPr lang="en-US" dirty="0">
                    <a:solidFill>
                      <a:srgbClr val="0070C0"/>
                    </a:solidFill>
                  </a:rPr>
                  <a:t>20 mA</a:t>
                </a:r>
                <a:r>
                  <a:rPr lang="en-US" dirty="0"/>
                  <a:t> and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current is to be measured, then the DMM will indicate </a:t>
                </a:r>
                <a:r>
                  <a:rPr lang="en-US" dirty="0">
                    <a:solidFill>
                      <a:srgbClr val="7030A0"/>
                    </a:solidFill>
                  </a:rPr>
                  <a:t>OVERLOAD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To measure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/>
                  <a:t> current, the range must be changed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range can be changed by pressing the arrow keys. </a:t>
                </a:r>
              </a:p>
              <a:p>
                <a:pPr lvl="1"/>
                <a:r>
                  <a:rPr lang="en-US" dirty="0"/>
                  <a:t>When an arrow key is pressed, the DMM enters the </a:t>
                </a:r>
                <a:r>
                  <a:rPr lang="en-US" dirty="0">
                    <a:solidFill>
                      <a:srgbClr val="7030A0"/>
                    </a:solidFill>
                  </a:rPr>
                  <a:t>MANUAL</a:t>
                </a:r>
                <a:r>
                  <a:rPr lang="en-US" dirty="0"/>
                  <a:t> mode.</a:t>
                </a:r>
              </a:p>
              <a:p>
                <a:r>
                  <a:rPr lang="en-US" dirty="0"/>
                  <a:t>If the </a:t>
                </a:r>
                <a:r>
                  <a:rPr lang="en-US" dirty="0">
                    <a:solidFill>
                      <a:srgbClr val="7030A0"/>
                    </a:solidFill>
                  </a:rPr>
                  <a:t>AUTO</a:t>
                </a:r>
                <a:r>
                  <a:rPr lang="en-US" dirty="0"/>
                  <a:t> key is pressed, the DMM selects automatically the right range.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39" y="1059365"/>
                <a:ext cx="10792522" cy="5241073"/>
              </a:xfrm>
              <a:blipFill>
                <a:blip r:embed="rId3"/>
                <a:stretch>
                  <a:fillRect l="-1017" t="-1977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6187D059-DE3B-489F-96A1-A714FF93928D}"/>
              </a:ext>
            </a:extLst>
          </p:cNvPr>
          <p:cNvGrpSpPr/>
          <p:nvPr/>
        </p:nvGrpSpPr>
        <p:grpSpPr>
          <a:xfrm>
            <a:off x="2653991" y="3775933"/>
            <a:ext cx="7895063" cy="2334937"/>
            <a:chOff x="2821259" y="4244284"/>
            <a:chExt cx="7895063" cy="23349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CEC708-73B6-4B74-899F-728215D84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697" t="57080" r="29471" b="15168"/>
            <a:stretch/>
          </p:blipFill>
          <p:spPr>
            <a:xfrm>
              <a:off x="7062439" y="5486400"/>
              <a:ext cx="3653883" cy="109282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173111-F3A2-44C0-A914-9B89443998B3}"/>
                </a:ext>
              </a:extLst>
            </p:cNvPr>
            <p:cNvCxnSpPr>
              <a:cxnSpLocks/>
            </p:cNvCxnSpPr>
            <p:nvPr/>
          </p:nvCxnSpPr>
          <p:spPr>
            <a:xfrm>
              <a:off x="2821259" y="5408341"/>
              <a:ext cx="6166624" cy="8920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6FF919FE-E92A-436F-AF54-1F448556F246}"/>
                </a:ext>
              </a:extLst>
            </p:cNvPr>
            <p:cNvCxnSpPr>
              <a:cxnSpLocks/>
            </p:cNvCxnSpPr>
            <p:nvPr/>
          </p:nvCxnSpPr>
          <p:spPr>
            <a:xfrm>
              <a:off x="8698883" y="4375740"/>
              <a:ext cx="1360447" cy="1349297"/>
            </a:xfrm>
            <a:prstGeom prst="bentConnector3">
              <a:avLst>
                <a:gd name="adj1" fmla="val 202459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E90E4849-1C41-420C-8E3C-171C9B588940}"/>
                </a:ext>
              </a:extLst>
            </p:cNvPr>
            <p:cNvCxnSpPr>
              <a:cxnSpLocks/>
            </p:cNvCxnSpPr>
            <p:nvPr/>
          </p:nvCxnSpPr>
          <p:spPr>
            <a:xfrm>
              <a:off x="8698883" y="4244284"/>
              <a:ext cx="1360447" cy="2011680"/>
            </a:xfrm>
            <a:prstGeom prst="bentConnector3">
              <a:avLst>
                <a:gd name="adj1" fmla="val 22213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930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39E2DC-25A7-4D58-B16A-07D10666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033" y="2786456"/>
            <a:ext cx="6647582" cy="30241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932"/>
            <a:ext cx="10515600" cy="1648291"/>
          </a:xfrm>
        </p:spPr>
        <p:txBody>
          <a:bodyPr>
            <a:normAutofit/>
          </a:bodyPr>
          <a:lstStyle/>
          <a:p>
            <a:r>
              <a:rPr lang="en-US" dirty="0"/>
              <a:t>DMMs typically have two current terminals:</a:t>
            </a:r>
          </a:p>
          <a:p>
            <a:pPr lvl="1"/>
            <a:r>
              <a:rPr lang="en-US" dirty="0"/>
              <a:t>The</a:t>
            </a:r>
            <a:r>
              <a:rPr lang="en-US" dirty="0">
                <a:solidFill>
                  <a:srgbClr val="0070C0"/>
                </a:solidFill>
              </a:rPr>
              <a:t> terminal </a:t>
            </a:r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low-current ranges </a:t>
            </a:r>
            <a:r>
              <a:rPr lang="en-US" dirty="0"/>
              <a:t>(typically, below 1A).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terminal </a:t>
            </a:r>
            <a:r>
              <a:rPr lang="en-US" dirty="0"/>
              <a:t>for </a:t>
            </a:r>
            <a:r>
              <a:rPr lang="en-US" dirty="0">
                <a:solidFill>
                  <a:srgbClr val="C00000"/>
                </a:solidFill>
              </a:rPr>
              <a:t>high-current ranges </a:t>
            </a:r>
            <a:r>
              <a:rPr lang="en-US" dirty="0"/>
              <a:t>(typically, above 1A).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846644A-9A9F-4D5A-9601-321AC9C075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68085" y="2040672"/>
            <a:ext cx="5841379" cy="1779105"/>
          </a:xfrm>
          <a:prstGeom prst="bentConnector3">
            <a:avLst>
              <a:gd name="adj1" fmla="val -6125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67FE8101-5F3D-42AE-88E7-3354F1D14DD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39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70C0"/>
                </a:solidFill>
              </a:rPr>
              <a:t>Current Measurements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DDF32C-026A-497D-A474-360622A0CFE9}"/>
              </a:ext>
            </a:extLst>
          </p:cNvPr>
          <p:cNvCxnSpPr>
            <a:cxnSpLocks/>
          </p:cNvCxnSpPr>
          <p:nvPr/>
        </p:nvCxnSpPr>
        <p:spPr>
          <a:xfrm>
            <a:off x="2252546" y="2631688"/>
            <a:ext cx="379142" cy="207412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50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Current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 flipH="1">
                <a:off x="838198" y="1285460"/>
                <a:ext cx="10681012" cy="50930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How to know which terminal the DMM uses when performing a current measurement?</a:t>
                </a:r>
              </a:p>
              <a:p>
                <a:r>
                  <a:rPr lang="en-US" dirty="0"/>
                  <a:t>A DMM in </a:t>
                </a:r>
                <a:r>
                  <a:rPr lang="en-US" dirty="0">
                    <a:solidFill>
                      <a:srgbClr val="7030A0"/>
                    </a:solidFill>
                  </a:rPr>
                  <a:t>AUTO</a:t>
                </a:r>
                <a:r>
                  <a:rPr lang="en-US" dirty="0"/>
                  <a:t> mode will measure the current of the </a:t>
                </a:r>
                <a:r>
                  <a:rPr lang="en-US" dirty="0">
                    <a:solidFill>
                      <a:srgbClr val="7030A0"/>
                    </a:solidFill>
                  </a:rPr>
                  <a:t>low-range</a:t>
                </a:r>
                <a:r>
                  <a:rPr lang="en-US" dirty="0"/>
                  <a:t> terminal.</a:t>
                </a:r>
              </a:p>
              <a:p>
                <a:r>
                  <a:rPr lang="en-US" dirty="0"/>
                  <a:t>A DMM in </a:t>
                </a:r>
                <a:r>
                  <a:rPr lang="en-US" dirty="0">
                    <a:solidFill>
                      <a:srgbClr val="7030A0"/>
                    </a:solidFill>
                  </a:rPr>
                  <a:t>MANUAL</a:t>
                </a:r>
                <a:r>
                  <a:rPr lang="en-US" dirty="0"/>
                  <a:t> mode will measure the current of the </a:t>
                </a:r>
                <a:r>
                  <a:rPr lang="en-US" dirty="0">
                    <a:solidFill>
                      <a:srgbClr val="7030A0"/>
                    </a:solidFill>
                  </a:rPr>
                  <a:t>low-range</a:t>
                </a:r>
                <a:r>
                  <a:rPr lang="en-US" dirty="0"/>
                  <a:t> terminal when </a:t>
                </a:r>
                <a:r>
                  <a:rPr lang="en-US" dirty="0">
                    <a:solidFill>
                      <a:srgbClr val="7030A0"/>
                    </a:solidFill>
                  </a:rPr>
                  <a:t>the range is less than 1 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DMM in </a:t>
                </a:r>
                <a:r>
                  <a:rPr lang="en-US" dirty="0">
                    <a:solidFill>
                      <a:srgbClr val="7030A0"/>
                    </a:solidFill>
                  </a:rPr>
                  <a:t>MANUAL</a:t>
                </a:r>
                <a:r>
                  <a:rPr lang="en-US" dirty="0"/>
                  <a:t> mode will measure the current of the </a:t>
                </a:r>
                <a:r>
                  <a:rPr lang="en-US" dirty="0">
                    <a:solidFill>
                      <a:srgbClr val="C00000"/>
                    </a:solidFill>
                  </a:rPr>
                  <a:t>high-range</a:t>
                </a:r>
                <a:r>
                  <a:rPr lang="en-US" dirty="0"/>
                  <a:t> terminal when </a:t>
                </a:r>
                <a:r>
                  <a:rPr lang="en-US" dirty="0">
                    <a:solidFill>
                      <a:srgbClr val="C00000"/>
                    </a:solidFill>
                  </a:rPr>
                  <a:t>the range is over 1 A</a:t>
                </a:r>
                <a:r>
                  <a:rPr lang="en-US" dirty="0"/>
                  <a:t>.</a:t>
                </a:r>
              </a:p>
              <a:p>
                <a:r>
                  <a:rPr lang="en-US" i="1" dirty="0"/>
                  <a:t>DMMs use the high-range terminal only when in MANUAL mode on a range above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838198" y="1285460"/>
                <a:ext cx="10681012" cy="5093037"/>
              </a:xfrm>
              <a:blipFill>
                <a:blip r:embed="rId3"/>
                <a:stretch>
                  <a:fillRect l="-1141" t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880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5" y="365125"/>
            <a:ext cx="10627115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Current Measurements—Examples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 flipH="1">
                <a:off x="726685" y="1285460"/>
                <a:ext cx="10904036" cy="509303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A DMM has the following current ranges: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. </a:t>
                </a:r>
                <a:r>
                  <a:rPr lang="en-US" i="1" dirty="0">
                    <a:solidFill>
                      <a:srgbClr val="002060"/>
                    </a:solidFill>
                  </a:rPr>
                  <a:t>A current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50…150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>
                    <a:solidFill>
                      <a:srgbClr val="002060"/>
                    </a:solidFill>
                  </a:rPr>
                  <a:t>should be measured.</a:t>
                </a:r>
              </a:p>
              <a:p>
                <a:r>
                  <a:rPr lang="en-US" i="1" dirty="0">
                    <a:solidFill>
                      <a:srgbClr val="00B050"/>
                    </a:solidFill>
                  </a:rPr>
                  <a:t>Solution 1:</a:t>
                </a:r>
                <a:r>
                  <a:rPr lang="en-US" i="1" dirty="0">
                    <a:solidFill>
                      <a:srgbClr val="002060"/>
                    </a:solidFill>
                  </a:rPr>
                  <a:t> Use the </a:t>
                </a:r>
                <a:r>
                  <a:rPr lang="en-US" i="1" dirty="0">
                    <a:solidFill>
                      <a:srgbClr val="7030A0"/>
                    </a:solidFill>
                  </a:rPr>
                  <a:t>low-range</a:t>
                </a:r>
                <a:r>
                  <a:rPr lang="en-US" i="1" dirty="0">
                    <a:solidFill>
                      <a:srgbClr val="002060"/>
                    </a:solidFill>
                  </a:rPr>
                  <a:t> terminal and AUTO mode.</a:t>
                </a:r>
              </a:p>
              <a:p>
                <a:r>
                  <a:rPr lang="en-US" i="1" dirty="0">
                    <a:solidFill>
                      <a:srgbClr val="00B050"/>
                    </a:solidFill>
                  </a:rPr>
                  <a:t>Solution 2:</a:t>
                </a:r>
                <a:r>
                  <a:rPr lang="en-US" i="1" dirty="0">
                    <a:solidFill>
                      <a:srgbClr val="002060"/>
                    </a:solidFill>
                  </a:rPr>
                  <a:t> Use the </a:t>
                </a:r>
                <a:r>
                  <a:rPr lang="en-US" i="1" dirty="0">
                    <a:solidFill>
                      <a:srgbClr val="7030A0"/>
                    </a:solidFill>
                  </a:rPr>
                  <a:t>low-range</a:t>
                </a:r>
                <a:r>
                  <a:rPr lang="en-US" i="1" dirty="0">
                    <a:solidFill>
                      <a:srgbClr val="002060"/>
                    </a:solidFill>
                  </a:rPr>
                  <a:t> terminal, MANUAL mode, and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range.</a:t>
                </a:r>
              </a:p>
              <a:p>
                <a:r>
                  <a:rPr lang="en-US" i="1" dirty="0">
                    <a:solidFill>
                      <a:srgbClr val="00B050"/>
                    </a:solidFill>
                  </a:rPr>
                  <a:t>Solution 3:</a:t>
                </a:r>
                <a:r>
                  <a:rPr lang="en-US" i="1" dirty="0">
                    <a:solidFill>
                      <a:srgbClr val="002060"/>
                    </a:solidFill>
                  </a:rPr>
                  <a:t> Use the </a:t>
                </a:r>
                <a:r>
                  <a:rPr lang="en-US" i="1" dirty="0">
                    <a:solidFill>
                      <a:srgbClr val="C00000"/>
                    </a:solidFill>
                  </a:rPr>
                  <a:t>high-range</a:t>
                </a:r>
                <a:r>
                  <a:rPr lang="en-US" i="1" dirty="0">
                    <a:solidFill>
                      <a:srgbClr val="002060"/>
                    </a:solidFill>
                  </a:rPr>
                  <a:t> terminal, MANUAL mode,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range.</a:t>
                </a:r>
              </a:p>
              <a:p>
                <a:pPr marL="0" indent="0">
                  <a:buNone/>
                </a:pPr>
                <a:endParaRPr lang="en-US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Assume now that the unknown current is in the range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300…600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i="1" dirty="0">
                    <a:solidFill>
                      <a:srgbClr val="00B050"/>
                    </a:solidFill>
                  </a:rPr>
                  <a:t>Solution</a:t>
                </a:r>
                <a:r>
                  <a:rPr lang="en-US" i="1" dirty="0">
                    <a:solidFill>
                      <a:srgbClr val="002060"/>
                    </a:solidFill>
                  </a:rPr>
                  <a:t>: Use the </a:t>
                </a:r>
                <a:r>
                  <a:rPr lang="en-US" i="1" dirty="0">
                    <a:solidFill>
                      <a:srgbClr val="C00000"/>
                    </a:solidFill>
                  </a:rPr>
                  <a:t>high-range</a:t>
                </a:r>
                <a:r>
                  <a:rPr lang="en-US" i="1" dirty="0">
                    <a:solidFill>
                      <a:srgbClr val="002060"/>
                    </a:solidFill>
                  </a:rPr>
                  <a:t> terminal, MANUAL mode, and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range.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 flipH="1">
                <a:off x="726685" y="1285460"/>
                <a:ext cx="10904036" cy="5093037"/>
              </a:xfrm>
              <a:blipFill>
                <a:blip r:embed="rId3"/>
                <a:stretch>
                  <a:fillRect l="-1118" t="-2036" r="-1789" b="-3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013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Loading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9" y="1226634"/>
            <a:ext cx="10792522" cy="5073804"/>
          </a:xfrm>
        </p:spPr>
        <p:txBody>
          <a:bodyPr>
            <a:normAutofit/>
          </a:bodyPr>
          <a:lstStyle/>
          <a:p>
            <a:r>
              <a:rPr lang="en-US" dirty="0"/>
              <a:t>Ideally, an instrument will not change the value of the variable it measures.</a:t>
            </a:r>
          </a:p>
          <a:p>
            <a:r>
              <a:rPr lang="en-US" dirty="0"/>
              <a:t>However, DMMs connected to a circuit act as additional circuit loads and change somewhat the currents and voltages they measure.</a:t>
            </a:r>
          </a:p>
          <a:p>
            <a:r>
              <a:rPr lang="en-US" dirty="0"/>
              <a:t>This is known as </a:t>
            </a:r>
            <a:r>
              <a:rPr lang="en-US" i="1" dirty="0">
                <a:solidFill>
                  <a:srgbClr val="C00000"/>
                </a:solidFill>
              </a:rPr>
              <a:t>the loading effect</a:t>
            </a:r>
            <a:r>
              <a:rPr lang="en-US" dirty="0"/>
              <a:t>.</a:t>
            </a:r>
          </a:p>
          <a:p>
            <a:r>
              <a:rPr lang="en-US" dirty="0"/>
              <a:t>In most cases, when a DMM is used correctly, the loading effect is not significant.</a:t>
            </a:r>
          </a:p>
          <a:p>
            <a:r>
              <a:rPr lang="en-US" dirty="0"/>
              <a:t>To avoid measurement error, it is necessary to determine whether a DMM  loads considerably a circuit.</a:t>
            </a:r>
          </a:p>
        </p:txBody>
      </p:sp>
    </p:spTree>
    <p:extLst>
      <p:ext uri="{BB962C8B-B14F-4D97-AF65-F5344CB8AC3E}">
        <p14:creationId xmlns:p14="http://schemas.microsoft.com/office/powerpoint/2010/main" val="83661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Loading Effect—Voltage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205" y="1462267"/>
                <a:ext cx="6046749" cy="443846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Example: Suppose that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should be measured.</a:t>
                </a:r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A voltmeter is electrically equivalent to a resistor of very large value (such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).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be the internal resistance of the voltmeter.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Adding a voltmeter to the circuit is equivalent to adding a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to the circuit.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205" y="1462267"/>
                <a:ext cx="6046749" cy="4438464"/>
              </a:xfrm>
              <a:blipFill>
                <a:blip r:embed="rId3"/>
                <a:stretch>
                  <a:fillRect l="-2117" t="-2335" r="-1714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38A6BB-3034-4AAA-B663-3E916A54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54" y="1565137"/>
            <a:ext cx="4202651" cy="2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6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Loading Effect—Voltage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159" y="1394460"/>
                <a:ext cx="10661681" cy="994410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</a:rPr>
                  <a:t>Adding a voltmeter to the circuit is equivalent to adding a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to the circuit.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159" y="1394460"/>
                <a:ext cx="10661681" cy="994410"/>
              </a:xfrm>
              <a:blipFill>
                <a:blip r:embed="rId3"/>
                <a:stretch>
                  <a:fillRect l="-1030" t="-10429" r="-2002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327CCF8-995F-4938-BD2C-0CDD7AA98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739" y="2429823"/>
            <a:ext cx="11181593" cy="20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Loading Effect—Voltage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39" y="1417320"/>
                <a:ext cx="6046749" cy="4883118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</a:rPr>
                  <a:t>Before connecting the voltmeter,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After connecting the voltmeter,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The change in voltage is negligible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 is much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39" y="1417320"/>
                <a:ext cx="6046749" cy="4883118"/>
              </a:xfrm>
              <a:blipFill>
                <a:blip r:embed="rId3"/>
                <a:stretch>
                  <a:fillRect l="-1815" t="-2122" r="-3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38A6BB-3034-4AAA-B663-3E916A54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25" y="1280991"/>
            <a:ext cx="3545388" cy="201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AEA8A-5FCF-4DB6-8521-BF92BB064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-5330" b="-1"/>
          <a:stretch/>
        </p:blipFill>
        <p:spPr>
          <a:xfrm>
            <a:off x="7141425" y="3580025"/>
            <a:ext cx="4739907" cy="21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6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 Power Supplies</a:t>
            </a:r>
          </a:p>
        </p:txBody>
      </p:sp>
    </p:spTree>
    <p:extLst>
      <p:ext uri="{BB962C8B-B14F-4D97-AF65-F5344CB8AC3E}">
        <p14:creationId xmlns:p14="http://schemas.microsoft.com/office/powerpoint/2010/main" val="286860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 Loading Effect—Voltage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39" y="1280991"/>
                <a:ext cx="6329711" cy="50194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For example,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The actual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, the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9.99995 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, the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will be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9.995 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, the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will be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9.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24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, the measured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1.667 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!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39" y="1280991"/>
                <a:ext cx="6329711" cy="5019447"/>
              </a:xfrm>
              <a:blipFill>
                <a:blip r:embed="rId3"/>
                <a:stretch>
                  <a:fillRect l="-2023" t="-1942" r="-3276" b="-2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38A6BB-3034-4AAA-B663-3E916A54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25" y="1280991"/>
            <a:ext cx="3545388" cy="2011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AEA8A-5FCF-4DB6-8521-BF92BB064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-5330" b="-1"/>
          <a:stretch/>
        </p:blipFill>
        <p:spPr>
          <a:xfrm>
            <a:off x="7141425" y="3580025"/>
            <a:ext cx="4739907" cy="214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1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Loading Effect—Current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3356" y="1126273"/>
                <a:ext cx="6046749" cy="31000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0070C0"/>
                    </a:solidFill>
                  </a:rPr>
                  <a:t>Example: Suppose that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should be measured.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An ammeter is electrically equivalent to a resistor of low value (such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).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be the internal resistance of the ammeter.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3356" y="1126273"/>
                <a:ext cx="6046749" cy="3100039"/>
              </a:xfrm>
              <a:blipFill>
                <a:blip r:embed="rId3"/>
                <a:stretch>
                  <a:fillRect l="-2016" t="-3346" r="-2016" b="-3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38A6BB-3034-4AAA-B663-3E916A54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6098" y="1414982"/>
            <a:ext cx="3913363" cy="23846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A09D35-0612-43FA-8254-4A09DB5ADB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3356" y="4220943"/>
                <a:ext cx="10770749" cy="21794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>
                    <a:solidFill>
                      <a:srgbClr val="002060"/>
                    </a:solidFill>
                  </a:rPr>
                  <a:t>Adding an ammeter to the circuit is equivalent to adding a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to the circuit.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is not a constant but depends on range and current terminal (whether the low-range or high-range terminal is used.)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5A09D35-0612-43FA-8254-4A09DB5A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56" y="4220943"/>
                <a:ext cx="10770749" cy="2179443"/>
              </a:xfrm>
              <a:prstGeom prst="rect">
                <a:avLst/>
              </a:prstGeom>
              <a:blipFill>
                <a:blip r:embed="rId5"/>
                <a:stretch>
                  <a:fillRect l="-1019" t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753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Loading Effect—Current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5159" y="1394460"/>
                <a:ext cx="10661681" cy="994410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</a:rPr>
                  <a:t>Adding an ammeter to the circuit is equivalent to adding a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to the circuit.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5159" y="1394460"/>
                <a:ext cx="10661681" cy="994410"/>
              </a:xfrm>
              <a:blipFill>
                <a:blip r:embed="rId3"/>
                <a:stretch>
                  <a:fillRect l="-1030" t="-10429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327CCF8-995F-4938-BD2C-0CDD7AA98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0813" y="2429823"/>
            <a:ext cx="8919445" cy="20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1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Loading Effect—Current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39" y="1528832"/>
                <a:ext cx="6046749" cy="4604339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>
                    <a:solidFill>
                      <a:srgbClr val="002060"/>
                    </a:solidFill>
                  </a:rPr>
                  <a:t>Before connecting the ammeter,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After connecting the ammeter,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i="1" dirty="0">
                  <a:solidFill>
                    <a:srgbClr val="002060"/>
                  </a:solidFill>
                </a:endParaRPr>
              </a:p>
              <a:p>
                <a:r>
                  <a:rPr lang="en-US" i="1" dirty="0">
                    <a:solidFill>
                      <a:srgbClr val="C00000"/>
                    </a:solidFill>
                  </a:rPr>
                  <a:t>The change in current is negligible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C00000"/>
                    </a:solidFill>
                  </a:rPr>
                  <a:t> is much smaller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39" y="1528832"/>
                <a:ext cx="6046749" cy="4604339"/>
              </a:xfrm>
              <a:blipFill>
                <a:blip r:embed="rId3"/>
                <a:stretch>
                  <a:fillRect l="-1815" t="-2252" r="-2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608D84D-1D78-4E42-93F8-DCD29F685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426" y="1093783"/>
            <a:ext cx="3452234" cy="210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D226C-9862-4DD7-9A22-2B8308B8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2"/>
          <a:stretch/>
        </p:blipFill>
        <p:spPr>
          <a:xfrm>
            <a:off x="6746488" y="3597105"/>
            <a:ext cx="3847172" cy="21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84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9" y="457614"/>
            <a:ext cx="10515600" cy="53602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Loading Effect—Current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9739" y="1282390"/>
                <a:ext cx="6046749" cy="485078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For example,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=0.1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on the high range terminal,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on the low range terminal for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range.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The actual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when measured on the high range terminal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99.95 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002060"/>
                    </a:solidFill>
                  </a:rPr>
                  <a:t>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when measured on the low range terminal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99.5 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739" y="1282390"/>
                <a:ext cx="6046749" cy="4850781"/>
              </a:xfrm>
              <a:blipFill>
                <a:blip r:embed="rId3"/>
                <a:stretch>
                  <a:fillRect l="-2117" t="-2010" r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608D84D-1D78-4E42-93F8-DCD29F685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1426" y="1093783"/>
            <a:ext cx="3452234" cy="210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D226C-9862-4DD7-9A22-2B8308B8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2"/>
          <a:stretch/>
        </p:blipFill>
        <p:spPr>
          <a:xfrm>
            <a:off x="6746488" y="3597105"/>
            <a:ext cx="3847172" cy="21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3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Ammeters—Review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r>
                  <a:rPr lang="en-US" dirty="0"/>
                  <a:t>The current of a component is measured by placing the ammeter in series with the component.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Example: The current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47 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i="1" dirty="0">
                    <a:solidFill>
                      <a:srgbClr val="002060"/>
                    </a:solidFill>
                  </a:rPr>
                  <a:t> resistor should be measured.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217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102391"/>
            <a:ext cx="4505737" cy="2559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FC285-E875-486A-949F-205C1F341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635" y="2928730"/>
            <a:ext cx="6347791" cy="32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53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Step 1: Disconnect the resistor at one of its ends.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102391"/>
            <a:ext cx="4505737" cy="2559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C4F6B5-35D3-4B5C-B808-7CCE0C68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1357" y="2189504"/>
            <a:ext cx="6132444" cy="369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002060"/>
                    </a:solidFill>
                  </a:rPr>
                  <a:t>Step 2: Reconnect the resistor by means of an ammeter, so that the current to or from the resistor flows through the ammeter.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The ammeter shows a 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217"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332666"/>
            <a:ext cx="4505737" cy="2559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C420F-3966-4F19-A178-070F6BCD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937" y="2835964"/>
            <a:ext cx="6427305" cy="35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67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Note that by interchanging the connections of the ammeter, the sign of the measured current changes: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5054"/>
                <a:ext cx="10515600" cy="4771909"/>
              </a:xfrm>
              <a:blipFill>
                <a:blip r:embed="rId3"/>
                <a:stretch>
                  <a:fillRect l="-1217" t="-2043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339" y="3332666"/>
            <a:ext cx="4505737" cy="2559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93C46-C2B5-441D-81D9-255C5F24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2683666"/>
            <a:ext cx="6314661" cy="36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7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4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3620"/>
            <a:ext cx="10515600" cy="2809460"/>
          </a:xfrm>
        </p:spPr>
        <p:txBody>
          <a:bodyPr/>
          <a:lstStyle/>
          <a:p>
            <a:r>
              <a:rPr lang="en-US" i="1" dirty="0"/>
              <a:t>Ammeters are always connected in series.</a:t>
            </a:r>
          </a:p>
          <a:p>
            <a:r>
              <a:rPr lang="en-US" i="1" dirty="0">
                <a:solidFill>
                  <a:srgbClr val="C00000"/>
                </a:solidFill>
              </a:rPr>
              <a:t>An ammeter may not be connected across a component.</a:t>
            </a:r>
          </a:p>
          <a:p>
            <a:r>
              <a:rPr lang="en-US" i="1" dirty="0"/>
              <a:t>Otherwise, the ammeter will show an incorrect value and the ammeter fuse may get blown.</a:t>
            </a:r>
          </a:p>
          <a:p>
            <a:r>
              <a:rPr lang="en-US" i="1" dirty="0"/>
              <a:t>Note that when the fuse is blown, the ammeter indicates a zero current (since no current can flow through it).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DB81C5-6E8B-40C3-B6B2-A42BD8AE8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1297" y="3824118"/>
            <a:ext cx="7989406" cy="280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4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Supplies—Review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461"/>
            <a:ext cx="5946914" cy="5207414"/>
          </a:xfrm>
        </p:spPr>
        <p:txBody>
          <a:bodyPr>
            <a:normAutofit/>
          </a:bodyPr>
          <a:lstStyle/>
          <a:p>
            <a:r>
              <a:rPr lang="en-US" dirty="0"/>
              <a:t>Consist of electronic circuits that convert the AC supply of the wall outlet to DC.</a:t>
            </a:r>
          </a:p>
          <a:p>
            <a:r>
              <a:rPr lang="en-US" dirty="0"/>
              <a:t>Typically, they can operate in</a:t>
            </a:r>
          </a:p>
          <a:p>
            <a:pPr lvl="1"/>
            <a:r>
              <a:rPr lang="en-US" sz="2800" dirty="0"/>
              <a:t>constant voltage (CV) mode.</a:t>
            </a:r>
          </a:p>
          <a:p>
            <a:pPr lvl="1"/>
            <a:r>
              <a:rPr lang="en-US" sz="2800" dirty="0"/>
              <a:t>constant current (CC) mode. </a:t>
            </a:r>
          </a:p>
          <a:p>
            <a:r>
              <a:rPr lang="en-US" dirty="0"/>
              <a:t>The internal resistance of DC power supplies is negligible.</a:t>
            </a:r>
          </a:p>
          <a:p>
            <a:pPr lvl="1"/>
            <a:r>
              <a:rPr lang="en-US" dirty="0"/>
              <a:t>In CV mode, the source resembles an ideal </a:t>
            </a:r>
            <a:r>
              <a:rPr lang="en-US" dirty="0">
                <a:solidFill>
                  <a:srgbClr val="0070C0"/>
                </a:solidFill>
              </a:rPr>
              <a:t>source of voltage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CC mode, the source resembles an ideal </a:t>
            </a:r>
            <a:r>
              <a:rPr lang="en-US" dirty="0">
                <a:solidFill>
                  <a:srgbClr val="0070C0"/>
                </a:solidFill>
              </a:rPr>
              <a:t>source of current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394DC-248B-428C-A19B-9876B925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95"/>
          <a:stretch/>
        </p:blipFill>
        <p:spPr>
          <a:xfrm>
            <a:off x="6894528" y="1405054"/>
            <a:ext cx="5085437" cy="42930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9E718D-8E41-40B5-AFBA-DCC0310C7F0E}"/>
              </a:ext>
            </a:extLst>
          </p:cNvPr>
          <p:cNvSpPr txBox="1"/>
          <p:nvPr/>
        </p:nvSpPr>
        <p:spPr>
          <a:xfrm>
            <a:off x="7683033" y="5698067"/>
            <a:ext cx="350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A triple DC power supply. </a:t>
            </a:r>
          </a:p>
        </p:txBody>
      </p:sp>
    </p:spTree>
    <p:extLst>
      <p:ext uri="{BB962C8B-B14F-4D97-AF65-F5344CB8AC3E}">
        <p14:creationId xmlns:p14="http://schemas.microsoft.com/office/powerpoint/2010/main" val="3629141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339" y="1405054"/>
                <a:ext cx="11343861" cy="4771909"/>
              </a:xfrm>
            </p:spPr>
            <p:txBody>
              <a:bodyPr/>
              <a:lstStyle/>
              <a:p>
                <a:r>
                  <a:rPr lang="en-US" b="0" i="1" dirty="0">
                    <a:solidFill>
                      <a:srgbClr val="7030A0"/>
                    </a:solidFill>
                  </a:rPr>
                  <a:t>In the previous example, the current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b="0" i="1" dirty="0">
                    <a:solidFill>
                      <a:srgbClr val="7030A0"/>
                    </a:solidFill>
                  </a:rPr>
                  <a:t> resistor was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113 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i="1" dirty="0">
                    <a:solidFill>
                      <a:srgbClr val="7030A0"/>
                    </a:solidFill>
                  </a:rPr>
                  <a:t>The figure below shows an incorrect way to measure this current.</a:t>
                </a:r>
              </a:p>
              <a:p>
                <a:r>
                  <a:rPr lang="en-US" i="1" dirty="0">
                    <a:solidFill>
                      <a:srgbClr val="7030A0"/>
                    </a:solidFill>
                  </a:rPr>
                  <a:t>The measurement is wrong because the ammeter is in parallel, not in series.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339" y="1405054"/>
                <a:ext cx="11343861" cy="4771909"/>
              </a:xfrm>
              <a:blipFill>
                <a:blip r:embed="rId3"/>
                <a:stretch>
                  <a:fillRect l="-967" t="-2043" r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3288732"/>
            <a:ext cx="4280620" cy="3061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C51FF-3B47-4F32-9729-8C8D76B4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6821" b="13806"/>
          <a:stretch/>
        </p:blipFill>
        <p:spPr>
          <a:xfrm>
            <a:off x="5075582" y="3115060"/>
            <a:ext cx="6718851" cy="3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9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39" y="365125"/>
            <a:ext cx="10515600" cy="10399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How to Measure Current—Example (Continued)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405054"/>
            <a:ext cx="11343861" cy="4771909"/>
          </a:xfrm>
        </p:spPr>
        <p:txBody>
          <a:bodyPr/>
          <a:lstStyle/>
          <a:p>
            <a:r>
              <a:rPr lang="en-US" b="0" i="1" dirty="0">
                <a:solidFill>
                  <a:srgbClr val="7030A0"/>
                </a:solidFill>
              </a:rPr>
              <a:t>Current cannot be measured across a wire</a:t>
            </a:r>
            <a:r>
              <a:rPr lang="en-US" i="1" dirty="0">
                <a:solidFill>
                  <a:srgbClr val="7030A0"/>
                </a:solidFill>
              </a:rPr>
              <a:t>.</a:t>
            </a:r>
          </a:p>
          <a:p>
            <a:r>
              <a:rPr lang="en-US" i="1" dirty="0">
                <a:solidFill>
                  <a:srgbClr val="7030A0"/>
                </a:solidFill>
              </a:rPr>
              <a:t>If the green wire is removed, the DMM will display the correct value.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B8892-575B-43FE-89AD-096C12702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1" y="3288732"/>
            <a:ext cx="4280619" cy="3061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A2C157-5FDD-4324-81A6-F4A794C38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 t="5203" r="9467" b="8190"/>
          <a:stretch/>
        </p:blipFill>
        <p:spPr>
          <a:xfrm>
            <a:off x="5251175" y="2750486"/>
            <a:ext cx="6397486" cy="36001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F205ED-68E3-4741-B471-5013A1F93CEE}"/>
              </a:ext>
            </a:extLst>
          </p:cNvPr>
          <p:cNvCxnSpPr>
            <a:cxnSpLocks/>
          </p:cNvCxnSpPr>
          <p:nvPr/>
        </p:nvCxnSpPr>
        <p:spPr>
          <a:xfrm>
            <a:off x="2093843" y="2319130"/>
            <a:ext cx="755374" cy="166977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41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0AF36-5D88-4FC9-8AC9-ED22833BB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1804260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4958B7-7D6B-474B-BA22-3FF7FBF569E8}"/>
              </a:ext>
            </a:extLst>
          </p:cNvPr>
          <p:cNvGrpSpPr>
            <a:grpSpLocks/>
          </p:cNvGrpSpPr>
          <p:nvPr/>
        </p:nvGrpSpPr>
        <p:grpSpPr bwMode="auto">
          <a:xfrm>
            <a:off x="4861367" y="902825"/>
            <a:ext cx="6839673" cy="5274138"/>
            <a:chOff x="5056" y="8699"/>
            <a:chExt cx="6652" cy="54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7F29217-9897-43C5-AD0B-34B3CE602D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" y="8699"/>
              <a:ext cx="6652" cy="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1">
              <a:extLst>
                <a:ext uri="{FF2B5EF4-FFF2-40B4-BE49-F238E27FC236}">
                  <a16:creationId xmlns:a16="http://schemas.microsoft.com/office/drawing/2014/main" id="{25F23187-72DD-4BEB-AA64-434451E27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2" y="13598"/>
              <a:ext cx="3623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900">
                  <a:effectLst/>
                  <a:latin typeface="Times New Roman" panose="02020603050405020304" pitchFamily="18" charset="0"/>
                  <a:ea typeface="Batang" panose="02030600000101010101" pitchFamily="18" charset="-127"/>
                </a:rPr>
                <a:t>Figure downloaded from </a:t>
              </a:r>
              <a:r>
                <a:rPr lang="en-US" sz="900" u="sng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  <a:hlinkClick r:id="rId4"/>
                </a:rPr>
                <a:t>http://en.wikipedia.org/wiki/Transformer</a:t>
              </a:r>
              <a:endParaRPr lang="en-US" sz="1200">
                <a:effectLst/>
                <a:latin typeface="Times New Roman" panose="02020603050405020304" pitchFamily="18" charset="0"/>
                <a:ea typeface="Batang" panose="02030600000101010101" pitchFamily="18" charset="-127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56AF96-25A9-4C97-B229-F6C5737C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443073"/>
            <a:ext cx="10515600" cy="88381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DCAA-1642-41AD-B81E-E805C30D8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84" y="1449659"/>
            <a:ext cx="4606724" cy="4727304"/>
          </a:xfrm>
        </p:spPr>
        <p:txBody>
          <a:bodyPr>
            <a:normAutofit/>
          </a:bodyPr>
          <a:lstStyle/>
          <a:p>
            <a:r>
              <a:rPr lang="en-US" sz="2400" dirty="0"/>
              <a:t>A transformer is an </a:t>
            </a:r>
            <a:r>
              <a:rPr lang="en-US" sz="2400" b="1" dirty="0"/>
              <a:t>AC</a:t>
            </a:r>
            <a:r>
              <a:rPr lang="en-US" sz="2400" dirty="0"/>
              <a:t> device that transfers energy between electrically isolated circuits by means of magnetically coupled coils of wire. </a:t>
            </a:r>
          </a:p>
          <a:p>
            <a:r>
              <a:rPr lang="en-US" sz="2400" dirty="0"/>
              <a:t>A transformer consists of several coils placed on the same magnetic core. </a:t>
            </a:r>
          </a:p>
          <a:p>
            <a:r>
              <a:rPr lang="en-US" sz="2400" dirty="0"/>
              <a:t>Power is applied to the </a:t>
            </a:r>
            <a:r>
              <a:rPr lang="en-US" sz="2400" i="1" dirty="0">
                <a:solidFill>
                  <a:srgbClr val="C00000"/>
                </a:solidFill>
              </a:rPr>
              <a:t>primary</a:t>
            </a:r>
            <a:r>
              <a:rPr lang="en-US" sz="2400" dirty="0"/>
              <a:t> coil of the transformer and is transmitted by means of the magnetic field to the other coils, which are called </a:t>
            </a:r>
            <a:r>
              <a:rPr lang="en-US" sz="2400" i="1" dirty="0">
                <a:solidFill>
                  <a:srgbClr val="0070C0"/>
                </a:solidFill>
              </a:rPr>
              <a:t>secondary</a:t>
            </a:r>
            <a:r>
              <a:rPr lang="en-US" sz="2400" dirty="0"/>
              <a:t> coils. </a:t>
            </a:r>
          </a:p>
        </p:txBody>
      </p:sp>
    </p:spTree>
    <p:extLst>
      <p:ext uri="{BB962C8B-B14F-4D97-AF65-F5344CB8AC3E}">
        <p14:creationId xmlns:p14="http://schemas.microsoft.com/office/powerpoint/2010/main" val="3082229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F96-25A9-4C97-B229-F6C5737C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359439"/>
            <a:ext cx="10515600" cy="72780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Transformers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CDCAA-1642-41AD-B81E-E805C30D8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884" y="2308302"/>
                <a:ext cx="10861570" cy="386866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Ideally,</a:t>
                </a:r>
              </a:p>
              <a:p>
                <a:pPr marL="32004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pPr marL="0" indent="234950">
                  <a:buNone/>
                </a:pPr>
                <a:r>
                  <a:rPr lang="en-US" sz="2400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are the rms values of the primary and secondary voltages.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are the rms values of the primary and secondary currents.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are the number of turns of the primary and secondary coils.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=80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=12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600 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𝑚𝐴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CDCAA-1642-41AD-B81E-E805C30D8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884" y="2308302"/>
                <a:ext cx="10861570" cy="3868661"/>
              </a:xfrm>
              <a:blipFill>
                <a:blip r:embed="rId3"/>
                <a:stretch>
                  <a:fillRect l="-786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FD31E0A-A5D2-4EEF-A450-D9F338EA2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8294" y="806975"/>
            <a:ext cx="2781822" cy="19599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8E7F42-07C0-4BBE-B534-B0741118B2C6}"/>
              </a:ext>
            </a:extLst>
          </p:cNvPr>
          <p:cNvSpPr txBox="1">
            <a:spLocks/>
          </p:cNvSpPr>
          <p:nvPr/>
        </p:nvSpPr>
        <p:spPr>
          <a:xfrm>
            <a:off x="601884" y="1087244"/>
            <a:ext cx="8118369" cy="1650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symbol of a transformer is shown in the figure.</a:t>
            </a:r>
          </a:p>
          <a:p>
            <a:r>
              <a:rPr lang="en-US" sz="2400" dirty="0"/>
              <a:t>Typically, transformers transfer energy at different voltage levels; a transformer can reduce or increase the input voltage. </a:t>
            </a:r>
          </a:p>
        </p:txBody>
      </p:sp>
    </p:spTree>
    <p:extLst>
      <p:ext uri="{BB962C8B-B14F-4D97-AF65-F5344CB8AC3E}">
        <p14:creationId xmlns:p14="http://schemas.microsoft.com/office/powerpoint/2010/main" val="3042447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F96-25A9-4C97-B229-F6C5737C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359439"/>
            <a:ext cx="10515600" cy="72780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Transformers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CDCAA-1642-41AD-B81E-E805C30D8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884" y="2732049"/>
                <a:ext cx="10861570" cy="3444914"/>
              </a:xfrm>
            </p:spPr>
            <p:txBody>
              <a:bodyPr>
                <a:normAutofit/>
              </a:bodyPr>
              <a:lstStyle/>
              <a:p>
                <a:pPr marL="131603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…    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0070C0"/>
                  </a:solidFill>
                </a:endParaRPr>
              </a:p>
              <a:p>
                <a:pPr marL="1316038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𝑆𝑚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𝑆𝑚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234950">
                  <a:buNone/>
                </a:pPr>
                <a:r>
                  <a:rPr lang="en-US" sz="2400" dirty="0"/>
                  <a:t>where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𝑆𝑚</m:t>
                        </m:r>
                      </m:sub>
                    </m:sSub>
                  </m:oMath>
                </a14:m>
                <a:r>
                  <a:rPr lang="en-US" sz="2000" dirty="0"/>
                  <a:t> are the rms values of the primary and secondary voltages.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𝑆𝑚</m:t>
                        </m:r>
                      </m:sub>
                    </m:sSub>
                  </m:oMath>
                </a14:m>
                <a:r>
                  <a:rPr lang="en-US" sz="2000" dirty="0"/>
                  <a:t> are the rms values of the primary and secondary currents.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𝑆𝑚</m:t>
                        </m:r>
                      </m:sub>
                    </m:sSub>
                  </m:oMath>
                </a14:m>
                <a:r>
                  <a:rPr lang="en-US" sz="2000" dirty="0"/>
                  <a:t> are the number of turns of the primary and secondary coils.</a:t>
                </a:r>
              </a:p>
              <a:p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CDCAA-1642-41AD-B81E-E805C30D8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884" y="2732049"/>
                <a:ext cx="10861570" cy="34449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FD31E0A-A5D2-4EEF-A450-D9F338EA2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5865" y="501523"/>
            <a:ext cx="3267589" cy="3267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08E7F42-07C0-4BBE-B534-B0741118B2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885" y="1087244"/>
                <a:ext cx="7593980" cy="18232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Transformers may have more than one secondary coil.</a:t>
                </a:r>
              </a:p>
              <a:p>
                <a:r>
                  <a:rPr lang="en-US" sz="2400" dirty="0"/>
                  <a:t>Under simplifying assumptions, the operation of a transformer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secondary coils is described by the equations: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08E7F42-07C0-4BBE-B534-B0741118B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85" y="1087244"/>
                <a:ext cx="7593980" cy="1823224"/>
              </a:xfrm>
              <a:prstGeom prst="rect">
                <a:avLst/>
              </a:prstGeom>
              <a:blipFill>
                <a:blip r:embed="rId5"/>
                <a:stretch>
                  <a:fillRect l="-1124" t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67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F96-25A9-4C97-B229-F6C5737C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359439"/>
            <a:ext cx="10515600" cy="72780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Clamp-on Ammeters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8E7F42-07C0-4BBE-B534-B0741118B2C6}"/>
              </a:ext>
            </a:extLst>
          </p:cNvPr>
          <p:cNvSpPr txBox="1">
            <a:spLocks/>
          </p:cNvSpPr>
          <p:nvPr/>
        </p:nvSpPr>
        <p:spPr>
          <a:xfrm>
            <a:off x="601884" y="1385161"/>
            <a:ext cx="7973403" cy="4973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Clamp-on ammeters measure the current of a conductor without physical contact. </a:t>
            </a:r>
          </a:p>
          <a:p>
            <a:r>
              <a:rPr lang="en-US" sz="2400" dirty="0"/>
              <a:t>Some clamp-on ammeters use Hall sensors to measure the magnetic field generated by the current of the conductor. They can work with both DC and AC.</a:t>
            </a:r>
          </a:p>
          <a:p>
            <a:r>
              <a:rPr lang="en-US" sz="2400" dirty="0"/>
              <a:t>Other clamp-on ammeter operate on the principle of the transformer: the measured conductor forms the primary, while an internal coil forms the secondary. Such ammeters work only with AC.</a:t>
            </a:r>
          </a:p>
          <a:p>
            <a:r>
              <a:rPr lang="en-US" sz="2400" dirty="0"/>
              <a:t>Although very convenient for making rapid current measurements, clamp-on ammeters are limited to relatively high current levels.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8391AC-6F21-4281-BF7B-2D407EBCD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07999" y="2770983"/>
            <a:ext cx="4973726" cy="1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3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F96-25A9-4C97-B229-F6C5737C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4" y="359439"/>
            <a:ext cx="10515600" cy="72780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Clamp-on Ammeters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8E7F42-07C0-4BBE-B534-B0741118B2C6}"/>
              </a:ext>
            </a:extLst>
          </p:cNvPr>
          <p:cNvSpPr txBox="1">
            <a:spLocks/>
          </p:cNvSpPr>
          <p:nvPr/>
        </p:nvSpPr>
        <p:spPr>
          <a:xfrm>
            <a:off x="601884" y="1209718"/>
            <a:ext cx="6847131" cy="94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Current is measured correctly when the conductor goes between the two jaws of the instrument.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73E82-54C1-4DB5-AFD3-31B4C6DBC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6092046" y="2639102"/>
            <a:ext cx="5606721" cy="2112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D1F560-0072-41AA-B1EC-BF59F476282D}"/>
              </a:ext>
            </a:extLst>
          </p:cNvPr>
          <p:cNvGrpSpPr/>
          <p:nvPr/>
        </p:nvGrpSpPr>
        <p:grpSpPr>
          <a:xfrm>
            <a:off x="910443" y="3309791"/>
            <a:ext cx="5185557" cy="2792050"/>
            <a:chOff x="1038042" y="2977377"/>
            <a:chExt cx="5185557" cy="27920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6A1154-424D-4D96-AED9-FC100281C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 flipV="1">
              <a:off x="2240495" y="2977377"/>
              <a:ext cx="3983104" cy="20258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6E68B3-A48B-4B6E-9EF6-3799EA9F0C70}"/>
                </a:ext>
              </a:extLst>
            </p:cNvPr>
            <p:cNvSpPr txBox="1"/>
            <p:nvPr/>
          </p:nvSpPr>
          <p:spPr>
            <a:xfrm>
              <a:off x="1038042" y="5246207"/>
              <a:ext cx="1632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Jaws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6F0936F-3504-4D57-96D6-35DEB48E14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7727" y="4705816"/>
              <a:ext cx="709447" cy="6467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10C6E5C-309E-4F60-B607-AFEE7CF01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34959" y="4181266"/>
              <a:ext cx="819454" cy="11713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29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Supplies—Review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85461"/>
                <a:ext cx="10704444" cy="194319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dirty="0"/>
                  <a:t>When using the power supply:</a:t>
                </a:r>
              </a:p>
              <a:p>
                <a:pPr lvl="1"/>
                <a:r>
                  <a:rPr lang="en-US" sz="2800" dirty="0"/>
                  <a:t>Set the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voltage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i="1" dirty="0"/>
                  <a:t>This will be the voltage in CV mode.</a:t>
                </a:r>
              </a:p>
              <a:p>
                <a:pPr lvl="1"/>
                <a:r>
                  <a:rPr lang="en-US" sz="2800" dirty="0"/>
                  <a:t>Set the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current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r>
                  <a:rPr lang="en-US" sz="2800" i="1" dirty="0"/>
                  <a:t>This will be the current in CC mode.</a:t>
                </a:r>
                <a:endParaRPr lang="en-US" sz="2800" dirty="0"/>
              </a:p>
              <a:p>
                <a:pPr lvl="0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the output voltage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output current.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85461"/>
                <a:ext cx="10704444" cy="1943194"/>
              </a:xfrm>
              <a:blipFill>
                <a:blip r:embed="rId3"/>
                <a:stretch>
                  <a:fillRect l="-968" t="-5329" b="-5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3ED3D6-B484-4B2C-8B9D-B0C8D839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50" y="3629346"/>
            <a:ext cx="5435040" cy="2969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228973"/>
                <a:ext cx="5536097" cy="3263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If the source powers a circuit requiring a current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at 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then the source operates in CV mode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 circuit requires a voltage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at the current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 then the source operates in CC mode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At any time, either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228973"/>
                <a:ext cx="5536097" cy="3263902"/>
              </a:xfrm>
              <a:prstGeom prst="rect">
                <a:avLst/>
              </a:prstGeom>
              <a:blipFill>
                <a:blip r:embed="rId5"/>
                <a:stretch>
                  <a:fillRect l="-1650" t="-2991" r="-880"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1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85460"/>
                <a:ext cx="10704444" cy="23438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Example: A DC power supply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 Find the short-circuit current.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Ideally, the resistance of a short-circuit is zero.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The curve indicates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 The answer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85460"/>
                <a:ext cx="10704444" cy="2343885"/>
              </a:xfrm>
              <a:blipFill>
                <a:blip r:embed="rId3"/>
                <a:stretch>
                  <a:fillRect l="-968" t="-390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3ED3D6-B484-4B2C-8B9D-B0C8D839F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50" y="3629346"/>
            <a:ext cx="5435040" cy="2969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3992137"/>
                <a:ext cx="5715050" cy="25007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Example: In the previous example, what is the open-circuit voltage?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An open circuit implies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dirty="0">
                    <a:solidFill>
                      <a:srgbClr val="7030A0"/>
                    </a:solidFill>
                  </a:rPr>
                  <a:t>The curve indicates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 The answer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992137"/>
                <a:ext cx="5715050" cy="2500737"/>
              </a:xfrm>
              <a:prstGeom prst="rect">
                <a:avLst/>
              </a:prstGeom>
              <a:blipFill>
                <a:blip r:embed="rId5"/>
                <a:stretch>
                  <a:fillRect l="-1812" t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9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36480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DC Power Supplies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2365" y="1285461"/>
                <a:ext cx="8195980" cy="508846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600" i="1" dirty="0">
                    <a:solidFill>
                      <a:srgbClr val="002060"/>
                    </a:solidFill>
                  </a:rPr>
                  <a:t>Example: Assuming a CV/CC supply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A, find the maximum value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for which the load operates in CC mode.</a:t>
                </a:r>
              </a:p>
              <a:p>
                <a:r>
                  <a:rPr lang="en-US" sz="2600" i="1" dirty="0">
                    <a:solidFill>
                      <a:srgbClr val="7030A0"/>
                    </a:solidFill>
                  </a:rPr>
                  <a:t>By Ohm’s law,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7030A0"/>
                    </a:solidFill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𝑅𝑖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describes a line of slope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7030A0"/>
                    </a:solidFill>
                  </a:rPr>
                  <a:t>The maximum slope for which the line intersects the curve of the source in the CC region is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=5 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borderBox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1622A-1908-43A2-BED3-19F088FAF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365" y="1285461"/>
                <a:ext cx="8195980" cy="5088462"/>
              </a:xfrm>
              <a:blipFill>
                <a:blip r:embed="rId3"/>
                <a:stretch>
                  <a:fillRect l="-1338" t="-1796" r="-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74BCC2-C935-4ACB-8A7C-A5346CDA5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5" y="652113"/>
            <a:ext cx="3020371" cy="2776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4ADB3-5DD5-41F0-98C9-F76D0B09D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825" y="3930428"/>
            <a:ext cx="5435040" cy="26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6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Adjusting Current and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461"/>
            <a:ext cx="10704444" cy="1943194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If the voltage of a DC source cannot be changed, a simple way to adjust the load current is with a </a:t>
            </a:r>
            <a:r>
              <a:rPr lang="en-US" sz="2600" i="1" dirty="0">
                <a:solidFill>
                  <a:srgbClr val="C00000"/>
                </a:solidFill>
              </a:rPr>
              <a:t>rheostat</a:t>
            </a:r>
            <a:r>
              <a:rPr lang="en-US" sz="2600" dirty="0"/>
              <a:t>.</a:t>
            </a:r>
          </a:p>
          <a:p>
            <a:pPr lvl="0"/>
            <a:r>
              <a:rPr lang="en-US" sz="2600" dirty="0"/>
              <a:t>A rheostat is a variable resistor rated for high power levels.</a:t>
            </a:r>
          </a:p>
          <a:p>
            <a:pPr lvl="0"/>
            <a:r>
              <a:rPr lang="en-US" sz="2600" dirty="0"/>
              <a:t>In a </a:t>
            </a:r>
            <a:r>
              <a:rPr lang="en-US" sz="2600" i="1" dirty="0">
                <a:solidFill>
                  <a:srgbClr val="C00000"/>
                </a:solidFill>
              </a:rPr>
              <a:t>slide rheostat</a:t>
            </a:r>
            <a:r>
              <a:rPr lang="en-US" sz="2600" dirty="0"/>
              <a:t>: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C465E-0638-4244-8BAE-DDA8ACECAB17}"/>
              </a:ext>
            </a:extLst>
          </p:cNvPr>
          <p:cNvSpPr txBox="1">
            <a:spLocks/>
          </p:cNvSpPr>
          <p:nvPr/>
        </p:nvSpPr>
        <p:spPr>
          <a:xfrm>
            <a:off x="838198" y="3144644"/>
            <a:ext cx="5819079" cy="3348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Resistive wire wound around an insulating tube forms a resistor.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 </a:t>
            </a:r>
            <a:r>
              <a:rPr lang="en-US" dirty="0"/>
              <a:t>be the resistor terminals.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slider</a:t>
            </a:r>
            <a:r>
              <a:rPr lang="en-US" dirty="0"/>
              <a:t>, also known as </a:t>
            </a:r>
            <a:r>
              <a:rPr lang="en-US" i="1" dirty="0">
                <a:solidFill>
                  <a:srgbClr val="C00000"/>
                </a:solidFill>
              </a:rPr>
              <a:t>wiper</a:t>
            </a:r>
            <a:r>
              <a:rPr lang="en-US" dirty="0"/>
              <a:t>, slides on a conductive bar </a:t>
            </a:r>
            <a:r>
              <a:rPr lang="en-US" i="1" dirty="0"/>
              <a:t>B</a:t>
            </a:r>
            <a:r>
              <a:rPr lang="en-US" dirty="0"/>
              <a:t> while touching the resistive wire. </a:t>
            </a:r>
          </a:p>
          <a:p>
            <a:pPr lvl="1"/>
            <a:r>
              <a:rPr lang="en-US" dirty="0"/>
              <a:t>By moving the slider left or right, it is possible to vary the resistance between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dirty="0"/>
              <a:t> 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6D02BAD-09C4-429D-8083-1684C9C5BBBD}"/>
              </a:ext>
            </a:extLst>
          </p:cNvPr>
          <p:cNvGrpSpPr/>
          <p:nvPr/>
        </p:nvGrpSpPr>
        <p:grpSpPr>
          <a:xfrm>
            <a:off x="6791981" y="2531500"/>
            <a:ext cx="4561819" cy="3730441"/>
            <a:chOff x="6791981" y="2531500"/>
            <a:chExt cx="4561819" cy="37304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73FC59-B422-42C9-A298-D229E3827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7556" y="3414550"/>
              <a:ext cx="4516244" cy="229216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8F5361-679A-43E9-AE6D-6FC248119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2176" y="5229924"/>
              <a:ext cx="568712" cy="8028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5FAB90F-DFF1-41EE-8295-C4E9A513E8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0205" y="5319132"/>
              <a:ext cx="512956" cy="7136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BF62FFC-EA4A-4275-A0E0-772CCAC78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9239" y="2900832"/>
              <a:ext cx="598195" cy="7285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709827-DEE6-4F84-B2F5-94EB115E2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0924" y="2787805"/>
              <a:ext cx="704385" cy="7214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5AE1A1-5E9F-4B8E-A425-0B6451E66A21}"/>
                </a:ext>
              </a:extLst>
            </p:cNvPr>
            <p:cNvSpPr txBox="1"/>
            <p:nvPr/>
          </p:nvSpPr>
          <p:spPr>
            <a:xfrm>
              <a:off x="8727435" y="266783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44655-B2F2-49C0-B39B-5B78555096AA}"/>
                </a:ext>
              </a:extLst>
            </p:cNvPr>
            <p:cNvSpPr txBox="1"/>
            <p:nvPr/>
          </p:nvSpPr>
          <p:spPr>
            <a:xfrm>
              <a:off x="10135039" y="25315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slider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810A1-7C30-48D6-9275-0D5B7E084D31}"/>
                </a:ext>
              </a:extLst>
            </p:cNvPr>
            <p:cNvSpPr txBox="1"/>
            <p:nvPr/>
          </p:nvSpPr>
          <p:spPr>
            <a:xfrm>
              <a:off x="6791981" y="589260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84AA08-C936-45C6-B5FC-0A084C116739}"/>
                </a:ext>
              </a:extLst>
            </p:cNvPr>
            <p:cNvSpPr txBox="1"/>
            <p:nvPr/>
          </p:nvSpPr>
          <p:spPr>
            <a:xfrm>
              <a:off x="11054623" y="589260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6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Adjusting Current and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1405054"/>
                <a:ext cx="5819079" cy="50878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/>
                  <a:t>A rheostat may be represented by the symbol of a variable resistor.</a:t>
                </a:r>
              </a:p>
              <a:p>
                <a:endParaRPr lang="en-US" sz="2600" dirty="0"/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600" dirty="0"/>
                  <a:t> be the resistance of the rheostat, that is, the resistance between the points </a:t>
                </a:r>
                <a:r>
                  <a:rPr lang="en-US" sz="2600" i="1" dirty="0"/>
                  <a:t>X</a:t>
                </a:r>
                <a:r>
                  <a:rPr lang="en-US" sz="2600" dirty="0"/>
                  <a:t> and </a:t>
                </a:r>
                <a:r>
                  <a:rPr lang="en-US" sz="2600" i="1" dirty="0"/>
                  <a:t>Y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As the slider is moved from </a:t>
                </a:r>
                <a:r>
                  <a:rPr lang="en-US" sz="2600" i="1" dirty="0"/>
                  <a:t>X</a:t>
                </a:r>
                <a:r>
                  <a:rPr lang="en-US" sz="2600" dirty="0"/>
                  <a:t> to </a:t>
                </a:r>
                <a:r>
                  <a:rPr lang="en-US" sz="2600" i="1" dirty="0"/>
                  <a:t>Y</a:t>
                </a:r>
                <a:r>
                  <a:rPr lang="en-US" sz="2600" dirty="0"/>
                  <a:t>: </a:t>
                </a:r>
              </a:p>
              <a:p>
                <a:pPr lvl="1"/>
                <a:r>
                  <a:rPr lang="en-US" dirty="0"/>
                  <a:t>The resistance between </a:t>
                </a:r>
                <a:r>
                  <a:rPr lang="en-US" i="1" dirty="0"/>
                  <a:t>X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is varied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resistance between </a:t>
                </a:r>
                <a:r>
                  <a:rPr lang="en-US" i="1" dirty="0"/>
                  <a:t>Y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r>
                  <a:rPr lang="en-US" dirty="0"/>
                  <a:t> is varied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C465E-0638-4244-8BAE-DDA8ACECA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05054"/>
                <a:ext cx="5819079" cy="5087821"/>
              </a:xfrm>
              <a:prstGeom prst="rect">
                <a:avLst/>
              </a:prstGeom>
              <a:blipFill>
                <a:blip r:embed="rId3"/>
                <a:stretch>
                  <a:fillRect l="-1571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6D02BAD-09C4-429D-8083-1684C9C5BBBD}"/>
              </a:ext>
            </a:extLst>
          </p:cNvPr>
          <p:cNvGrpSpPr/>
          <p:nvPr/>
        </p:nvGrpSpPr>
        <p:grpSpPr>
          <a:xfrm>
            <a:off x="6963897" y="2885097"/>
            <a:ext cx="4561819" cy="3730441"/>
            <a:chOff x="6791981" y="2531500"/>
            <a:chExt cx="4561819" cy="37304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73FC59-B422-42C9-A298-D229E3827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7556" y="3414550"/>
              <a:ext cx="4516244" cy="2292164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8F5361-679A-43E9-AE6D-6FC248119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2176" y="5229924"/>
              <a:ext cx="568712" cy="8028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5FAB90F-DFF1-41EE-8295-C4E9A513E8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60205" y="5319132"/>
              <a:ext cx="512956" cy="7136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BF62FFC-EA4A-4275-A0E0-772CCAC786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9239" y="2900832"/>
              <a:ext cx="598195" cy="72851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709827-DEE6-4F84-B2F5-94EB115E2C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0924" y="2787805"/>
              <a:ext cx="704385" cy="72141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5AE1A1-5E9F-4B8E-A425-0B6451E66A21}"/>
                </a:ext>
              </a:extLst>
            </p:cNvPr>
            <p:cNvSpPr txBox="1"/>
            <p:nvPr/>
          </p:nvSpPr>
          <p:spPr>
            <a:xfrm>
              <a:off x="8727435" y="266783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544655-B2F2-49C0-B39B-5B78555096AA}"/>
                </a:ext>
              </a:extLst>
            </p:cNvPr>
            <p:cNvSpPr txBox="1"/>
            <p:nvPr/>
          </p:nvSpPr>
          <p:spPr>
            <a:xfrm>
              <a:off x="10135039" y="25315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slider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4810A1-7C30-48D6-9275-0D5B7E084D31}"/>
                </a:ext>
              </a:extLst>
            </p:cNvPr>
            <p:cNvSpPr txBox="1"/>
            <p:nvPr/>
          </p:nvSpPr>
          <p:spPr>
            <a:xfrm>
              <a:off x="6791981" y="589260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84AA08-C936-45C6-B5FC-0A084C116739}"/>
                </a:ext>
              </a:extLst>
            </p:cNvPr>
            <p:cNvSpPr txBox="1"/>
            <p:nvPr/>
          </p:nvSpPr>
          <p:spPr>
            <a:xfrm>
              <a:off x="11054623" y="589260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</a:rPr>
                <a:t>Y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7ADEE7A-87F6-4266-B2E4-730ADD4B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7" y="1135902"/>
            <a:ext cx="2493904" cy="162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1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F70F-B862-4621-A3CA-0D88B09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92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Adjusting Current and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622A-1908-43A2-BED3-19F088FAFD2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38199" y="1285461"/>
            <a:ext cx="9186747" cy="1943194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When a load requires a small amount of current, a simple way to change its voltage is with a </a:t>
            </a:r>
            <a:r>
              <a:rPr lang="en-US" sz="2600" i="1" dirty="0">
                <a:solidFill>
                  <a:srgbClr val="C00000"/>
                </a:solidFill>
              </a:rPr>
              <a:t>potentiometer</a:t>
            </a:r>
            <a:r>
              <a:rPr lang="en-US" sz="2600" dirty="0"/>
              <a:t>.</a:t>
            </a:r>
          </a:p>
          <a:p>
            <a:pPr lvl="0"/>
            <a:r>
              <a:rPr lang="en-US" sz="2600" dirty="0"/>
              <a:t>A potentiometer is a variable resistor rated for low power levels.</a:t>
            </a:r>
          </a:p>
          <a:p>
            <a:pPr lvl="0"/>
            <a:r>
              <a:rPr lang="en-US" sz="2600" dirty="0"/>
              <a:t>A potentiometer has: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C465E-0638-4244-8BAE-DDA8ACECAB17}"/>
              </a:ext>
            </a:extLst>
          </p:cNvPr>
          <p:cNvSpPr txBox="1">
            <a:spLocks/>
          </p:cNvSpPr>
          <p:nvPr/>
        </p:nvSpPr>
        <p:spPr>
          <a:xfrm>
            <a:off x="838198" y="3144644"/>
            <a:ext cx="5819079" cy="33482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A resistive track connected to the left and right terminals.</a:t>
            </a:r>
          </a:p>
          <a:p>
            <a:pPr lvl="1"/>
            <a:r>
              <a:rPr lang="en-US" dirty="0"/>
              <a:t>A wiper connected to the middle terminal and attached to a rotating shaft. </a:t>
            </a:r>
          </a:p>
          <a:p>
            <a:r>
              <a:rPr lang="en-US" sz="2600" dirty="0"/>
              <a:t>The wiper touches the resistive track.</a:t>
            </a:r>
          </a:p>
          <a:p>
            <a:r>
              <a:rPr lang="en-US" sz="2600" dirty="0"/>
              <a:t>By turning the shaft, the resistance between the middle terminal and the right/left terminals is varied.</a:t>
            </a: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DAC1D-72B4-4862-A46E-D63DA753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68" y="1071999"/>
            <a:ext cx="1922542" cy="194319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EAAF6ED-8D05-4788-BBAE-AC471720616D}"/>
              </a:ext>
            </a:extLst>
          </p:cNvPr>
          <p:cNvGrpSpPr/>
          <p:nvPr/>
        </p:nvGrpSpPr>
        <p:grpSpPr>
          <a:xfrm>
            <a:off x="7610198" y="3015193"/>
            <a:ext cx="4242370" cy="2695188"/>
            <a:chOff x="7568630" y="3401032"/>
            <a:chExt cx="4242370" cy="2695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2AF07E-7CC3-4D15-BE71-45AA98B83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19152" y="3942742"/>
              <a:ext cx="2691848" cy="2153478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F9C0602-9C35-4909-AD72-12E0FB0DF6A4}"/>
                </a:ext>
              </a:extLst>
            </p:cNvPr>
            <p:cNvCxnSpPr>
              <a:cxnSpLocks/>
            </p:cNvCxnSpPr>
            <p:nvPr/>
          </p:nvCxnSpPr>
          <p:spPr>
            <a:xfrm>
              <a:off x="9612351" y="3629346"/>
              <a:ext cx="1182029" cy="67044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4A1CA5-D339-4252-AC81-F5503237D146}"/>
                </a:ext>
              </a:extLst>
            </p:cNvPr>
            <p:cNvSpPr txBox="1"/>
            <p:nvPr/>
          </p:nvSpPr>
          <p:spPr>
            <a:xfrm>
              <a:off x="8130334" y="3401032"/>
              <a:ext cx="1632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Resistive track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FBDCC3-042C-4870-AA1D-30F90AD9F8A6}"/>
                </a:ext>
              </a:extLst>
            </p:cNvPr>
            <p:cNvCxnSpPr>
              <a:cxnSpLocks/>
            </p:cNvCxnSpPr>
            <p:nvPr/>
          </p:nvCxnSpPr>
          <p:spPr>
            <a:xfrm>
              <a:off x="9283047" y="4148696"/>
              <a:ext cx="1182029" cy="67044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F1D203-3827-4EA5-8C3D-03B7AE595FE5}"/>
                </a:ext>
              </a:extLst>
            </p:cNvPr>
            <p:cNvSpPr txBox="1"/>
            <p:nvPr/>
          </p:nvSpPr>
          <p:spPr>
            <a:xfrm>
              <a:off x="7568630" y="3855098"/>
              <a:ext cx="19617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Wiper touching the resistive track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FE8F50F-D278-4585-9C14-8D2329083772}"/>
              </a:ext>
            </a:extLst>
          </p:cNvPr>
          <p:cNvSpPr txBox="1"/>
          <p:nvPr/>
        </p:nvSpPr>
        <p:spPr>
          <a:xfrm>
            <a:off x="7241956" y="5710381"/>
            <a:ext cx="4660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Images from </a:t>
            </a:r>
            <a:r>
              <a:rPr lang="en-US" sz="1100" dirty="0">
                <a:hlinkClick r:id="rId5"/>
              </a:rPr>
              <a:t>https://commons.wikimedia.org/wiki/File:Electronic-Component-Potentiometer.jpg</a:t>
            </a:r>
            <a:endParaRPr lang="en-US" sz="1100" dirty="0"/>
          </a:p>
          <a:p>
            <a:r>
              <a:rPr lang="en-US" sz="1100" dirty="0"/>
              <a:t>and </a:t>
            </a:r>
            <a:r>
              <a:rPr lang="en-US" sz="1100" dirty="0">
                <a:hlinkClick r:id="rId6"/>
              </a:rPr>
              <a:t>https://commons.wikimedia.org/wiki/File:Single-turn_potentiometer_with_internals_exposed,_oblique_view.jpg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08888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2612</Words>
  <Application>Microsoft Office PowerPoint</Application>
  <PresentationFormat>Widescreen</PresentationFormat>
  <Paragraphs>322</Paragraphs>
  <Slides>37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Times New Roman</vt:lpstr>
      <vt:lpstr>Office Theme</vt:lpstr>
      <vt:lpstr>Sources, Multimeters, and  Transformers</vt:lpstr>
      <vt:lpstr>DC Power Supplies</vt:lpstr>
      <vt:lpstr>DC Power Supplies—Review </vt:lpstr>
      <vt:lpstr>DC Power Supplies—Review </vt:lpstr>
      <vt:lpstr>DC Power Supplies</vt:lpstr>
      <vt:lpstr>DC Power Supplies</vt:lpstr>
      <vt:lpstr>Adjusting Current and Voltage</vt:lpstr>
      <vt:lpstr>Adjusting Current and Voltage</vt:lpstr>
      <vt:lpstr>Adjusting Current and Voltage</vt:lpstr>
      <vt:lpstr>Adjusting Current and Voltage—Example </vt:lpstr>
      <vt:lpstr>Multimeters</vt:lpstr>
      <vt:lpstr>Measurement Range</vt:lpstr>
      <vt:lpstr>PowerPoint Presentation</vt:lpstr>
      <vt:lpstr>Current Measurements</vt:lpstr>
      <vt:lpstr>Current Measurements—Examples </vt:lpstr>
      <vt:lpstr>The Loading Effect</vt:lpstr>
      <vt:lpstr>The Loading Effect—Voltage Measurements</vt:lpstr>
      <vt:lpstr>The Loading Effect—Voltage Measurements</vt:lpstr>
      <vt:lpstr>The Loading Effect—Voltage Measurements</vt:lpstr>
      <vt:lpstr>The Loading Effect—Voltage Measurements</vt:lpstr>
      <vt:lpstr>The Loading Effect—Current Measurements</vt:lpstr>
      <vt:lpstr>The Loading Effect—Current Measurements</vt:lpstr>
      <vt:lpstr>The Loading Effect—Current Measurements</vt:lpstr>
      <vt:lpstr>The Loading Effect—Current Measurements</vt:lpstr>
      <vt:lpstr>Ammeters—Review </vt:lpstr>
      <vt:lpstr>How to Measure Current—Example (Continued) </vt:lpstr>
      <vt:lpstr>How to Measure Current—Example (Continued) </vt:lpstr>
      <vt:lpstr>How to Measure Current—Example (Continued) </vt:lpstr>
      <vt:lpstr>How to Measure Current—Review </vt:lpstr>
      <vt:lpstr>How to Measure Current—Example (Continued) </vt:lpstr>
      <vt:lpstr>How to Measure Current—Example (Continued) </vt:lpstr>
      <vt:lpstr>Transformers</vt:lpstr>
      <vt:lpstr>Transformers</vt:lpstr>
      <vt:lpstr>Transformers</vt:lpstr>
      <vt:lpstr>Transformers</vt:lpstr>
      <vt:lpstr>Clamp-on Ammeters</vt:lpstr>
      <vt:lpstr>Clamp-on Ammeters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Multimeters. Transformers.</dc:title>
  <dc:creator>Iordache, Marian</dc:creator>
  <cp:lastModifiedBy>Iordache, Marian</cp:lastModifiedBy>
  <cp:revision>116</cp:revision>
  <dcterms:created xsi:type="dcterms:W3CDTF">2020-09-08T22:19:02Z</dcterms:created>
  <dcterms:modified xsi:type="dcterms:W3CDTF">2021-07-29T01:34:58Z</dcterms:modified>
</cp:coreProperties>
</file>