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E6A85-FBF4-4B4F-BAEB-E4D19ED307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1DD0B-A6AE-4821-9DFE-070B3D0F0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doc/problems/</a:t>
            </a:r>
            <a:r>
              <a:rPr lang="en-US" dirty="0" err="1"/>
              <a:t>phase_a.fig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7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doc/problems/Lissajous2.fig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9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doc/problems/Lissajous2.fig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1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84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1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75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21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1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fig/gnd6, gnd7, gnd8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3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fig/gnd3a, gnd4a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3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doc/problems/</a:t>
            </a:r>
            <a:r>
              <a:rPr lang="en-US" dirty="0" err="1"/>
              <a:t>phase_b.fig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8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fig/gnd7a, gnd8a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0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C9EC-DA91-4733-B9DF-E33EE8364D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C9EC-DA91-4733-B9DF-E33EE8364D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</a:t>
            </a:r>
            <a:r>
              <a:rPr lang="en-US" dirty="0" err="1"/>
              <a:t>phase_b.fig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C9EC-DA91-4733-B9DF-E33EE8364D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</a:t>
            </a:r>
            <a:r>
              <a:rPr lang="en-US" dirty="0" err="1"/>
              <a:t>phase_b.fig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C9EC-DA91-4733-B9DF-E33EE8364D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</a:t>
            </a:r>
            <a:r>
              <a:rPr lang="en-US" dirty="0" err="1"/>
              <a:t>phase_b.fig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C9EC-DA91-4733-B9DF-E33EE8364D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6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cfig</a:t>
            </a:r>
            <a:r>
              <a:rPr lang="en-US" dirty="0"/>
              <a:t>/</a:t>
            </a:r>
            <a:r>
              <a:rPr lang="en-US" dirty="0" err="1"/>
              <a:t>phase_c.fig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C9EC-DA91-4733-B9DF-E33EE8364D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doc/problems/</a:t>
            </a:r>
            <a:r>
              <a:rPr lang="en-US" dirty="0" err="1"/>
              <a:t>phase_c.fig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DD0B-A6AE-4821-9DFE-070B3D0F01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9A11-917D-4DB1-BD68-6E76EDF07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9B85D-8EA0-4F0D-8672-795AE5A04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0CB8-6CDF-429D-BF1D-4F03A498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8F8EF-D464-47E2-88E9-D211CEDF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CA6E-5C44-471E-ACA2-B952C54D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5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D379-B198-47BE-B825-E676EC09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7B58B-8EDC-4190-91F9-42C57F357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0A5C-8AB5-4A03-8405-23A87BAE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64AEC-85C1-4ED8-A0AC-C4784AE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D5107-D43D-4F27-807A-2FE890C6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F683B-233D-44E6-98CB-8EF15B6D3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077BE-A75D-473E-BA66-EF4A4172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4ECF-3BBD-4919-B615-1D38B3A6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21E4B-910A-4973-9620-1F85DF82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BEAF-E6E5-46BD-900E-029330D5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F240-45C2-404C-917F-58465316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0810-C2BC-4EAC-B84F-60A4EAB7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8E425-BD7F-4438-9CC8-A6C65453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97F45-4BB5-465B-AC31-0F6B7012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AED67-6F85-449C-A7A6-9458E652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0C3B-A37F-4444-B3C9-582ADFEC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E9816-37A5-4AFF-B833-D99DCEB9F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1F315-AEAA-4775-B19B-8D36C12E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26F2C-2FDF-4059-B961-64C95221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35E9-4E11-4323-89F9-87C13E1C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0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1F9B-57B7-45EA-BAA6-EF5495BD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642E-90E0-429E-A06F-4B7755E39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CFBFA-2EE3-46D4-95E0-4A342E317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71232-486B-4069-8FEA-40916B08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1025C-36C6-4D74-8E76-D2F362B6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33445-3017-4E46-B8C1-73676B93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6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5186-1A90-489A-982A-F70BF11E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400CE-DF0B-4638-B148-80E1BE02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7E99D-4A06-4351-AC39-74FBB9CC3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E218E-5726-4A82-940E-0E3F502B0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7F5D4-7352-4CFE-B840-41D6623E0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75BD1-DB3B-450D-93A7-5DA5A8C7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C7EC2-25B5-4078-84DA-66B830A2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F0A6A-7B55-46BA-8800-601CDCB3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37AE-CDCE-401B-B1C8-0E22AF0B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3B56C-85E9-4825-92EE-F67FE59E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25DBB-C166-4037-A925-01986154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2BA05-3B5F-4CF9-8376-5063C312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77BAC-26E4-42FA-ABAC-6A0D836E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2380E-D09E-4F1D-9FF7-58F7D4C6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90BCA-E35C-42E8-B328-83262573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6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6ED4-1117-439D-867C-9A20E99A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7392-268F-4D51-BC00-1906E3B9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EDEDB-4228-4C66-A536-95B521A42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233D7-FD90-44EC-B50C-77C3F854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0AEA4-5841-4182-B724-DFB1EB1E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CA3B9-1243-4F92-96A5-F0D32727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3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650F-54E2-4FEF-A399-1D05F0CA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D515A-2BC4-402C-A30C-BD963A6A0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97FF5-2AD3-43F6-92A4-DE700183D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B83FE-DDFF-44F2-AEFD-50C8879F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89BFF-024E-4C72-8EE5-F2E3325A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B852C-1AAC-4624-BD4A-B69AF791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738B9-3331-4F22-8BEE-826CBAAB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0FECB-2C54-4AF8-935F-6F2BD02C5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3D03-C83F-4B84-AFB7-9E6446635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557DA-E5A9-4DCA-B630-9070FAD6BE5B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94DF6-E233-41D5-969B-64E90C1A2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6910-C68C-4FB5-B1DD-02F7CE1B8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74EF-5A6B-4AC0-A2EB-9EF85C399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viordache.name/EEGR20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s://en.wikipedia.org/wiki/File:Cheater_plug_edited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54D0-D3FA-4295-8439-C99F67F732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Measurements. Grounding.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56C765-216B-4D74-BA4E-BB3E94C33E8B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EEGR2051 Circuits and Measurements Lab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Fall 2020, LeTourneau University</a:t>
            </a:r>
          </a:p>
          <a:p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</a:t>
            </a:r>
            <a:r>
              <a:rPr lang="en-US" sz="1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https://mviordache.name/EEGR2051</a:t>
            </a:r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more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0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030A-CFA0-45EC-8F5A-A5AEF5BF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167"/>
            <a:ext cx="10515600" cy="8026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Phase Measurements—Example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6C25-7F53-42A5-B8B8-08236FB4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830"/>
            <a:ext cx="10515600" cy="619005"/>
          </a:xfrm>
        </p:spPr>
        <p:txBody>
          <a:bodyPr>
            <a:normAutofit/>
          </a:bodyPr>
          <a:lstStyle/>
          <a:p>
            <a:r>
              <a:rPr lang="en-US" sz="2400" dirty="0"/>
              <a:t>Note that CH1 </a:t>
            </a:r>
            <a:r>
              <a:rPr lang="en-US" sz="2400" dirty="0">
                <a:solidFill>
                  <a:srgbClr val="C00000"/>
                </a:solidFill>
              </a:rPr>
              <a:t>leads</a:t>
            </a:r>
            <a:r>
              <a:rPr lang="en-US" sz="2400" dirty="0"/>
              <a:t> CH2.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D77DB-B78A-4BAB-AFCF-58FD0301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74332"/>
            <a:ext cx="5257800" cy="4568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583473"/>
                <a:ext cx="5257800" cy="50123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phase difference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0.4 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𝑑𝑖𝑣</m:t>
                          </m:r>
                        </m:den>
                      </m:f>
                    </m:oMath>
                  </m:oMathPara>
                </a14:m>
                <a:endParaRPr lang="en-US" sz="24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28.8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If CH1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, then CH2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, where </a:t>
                </a:r>
                <a:r>
                  <a:rPr lang="en-US" sz="2400" b="0" i="1" dirty="0">
                    <a:solidFill>
                      <a:srgbClr val="0070C0"/>
                    </a:solidFill>
                  </a:rPr>
                  <a:t>the minus sign preceding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b="0" i="1" dirty="0">
                    <a:solidFill>
                      <a:srgbClr val="0070C0"/>
                    </a:solidFill>
                  </a:rPr>
                  <a:t> indicates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0" i="1" dirty="0">
                    <a:solidFill>
                      <a:srgbClr val="C00000"/>
                    </a:solidFill>
                  </a:rPr>
                  <a:t>lags</a:t>
                </a:r>
                <a:r>
                  <a:rPr lang="en-US" sz="2400" b="0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1" dirty="0">
                    <a:solidFill>
                      <a:srgbClr val="0070C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b="0" dirty="0"/>
                  <a:t>.</a:t>
                </a:r>
              </a:p>
              <a:p>
                <a:r>
                  <a:rPr lang="en-US" sz="2400" dirty="0"/>
                  <a:t>In other words,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, where the plus sign indicates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leads.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3473"/>
                <a:ext cx="5257800" cy="5012359"/>
              </a:xfrm>
              <a:prstGeom prst="rect">
                <a:avLst/>
              </a:prstGeom>
              <a:blipFill>
                <a:blip r:embed="rId4"/>
                <a:stretch>
                  <a:fillRect l="-1624" t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94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D77DB-B78A-4BAB-AFCF-58FD0301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7582" y="1250993"/>
            <a:ext cx="5720047" cy="501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59367"/>
                <a:ext cx="5257800" cy="55364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/>
                  <a:t>be</a:t>
                </a:r>
                <a:r>
                  <a:rPr lang="en-US" sz="2400" b="0" dirty="0"/>
                  <a:t> applied to CH1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to CH2.</a:t>
                </a:r>
              </a:p>
              <a:p>
                <a:r>
                  <a:rPr lang="en-US" sz="2400" dirty="0"/>
                  <a:t>When the oscilloscope is in </a:t>
                </a:r>
                <a:r>
                  <a:rPr lang="en-US" sz="2400" i="1" dirty="0">
                    <a:solidFill>
                      <a:srgbClr val="C00000"/>
                    </a:solidFill>
                  </a:rPr>
                  <a:t>XY mode</a:t>
                </a:r>
                <a:r>
                  <a:rPr lang="en-US" sz="2400" dirty="0"/>
                  <a:t>, it will display the position of the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 in the </a:t>
                </a:r>
                <a:r>
                  <a:rPr lang="en-US" sz="2400" b="0" i="1" dirty="0"/>
                  <a:t>XY</a:t>
                </a:r>
                <a:r>
                  <a:rPr lang="en-US" sz="2400" b="0" dirty="0"/>
                  <a:t> plane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b="0" dirty="0"/>
                  <a:t>.</a:t>
                </a:r>
              </a:p>
              <a:p>
                <a:r>
                  <a:rPr lang="en-US" sz="2400" dirty="0"/>
                  <a:t>Curves such as the one to the right will be displayed</a:t>
                </a:r>
                <a:r>
                  <a:rPr lang="en-US" sz="2400" b="0" dirty="0"/>
                  <a:t>.</a:t>
                </a:r>
              </a:p>
              <a:p>
                <a:r>
                  <a:rPr lang="en-US" sz="2400" b="0" dirty="0"/>
                  <a:t>In the figure,</a:t>
                </a:r>
                <a:endParaRPr lang="en-US" sz="2400" dirty="0"/>
              </a:p>
              <a:p>
                <a:pPr marL="1884363" indent="0">
                  <a:lnSpc>
                    <a:spcPct val="100000"/>
                  </a:lnSpc>
                  <a:buNone/>
                  <a:tabLst>
                    <a:tab pos="18843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1884363" indent="0">
                  <a:buNone/>
                  <a:tabLst>
                    <a:tab pos="18843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r>
                  <a:rPr lang="en-US" sz="2400" dirty="0"/>
                  <a:t>By measuring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, we find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=±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border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59367"/>
                <a:ext cx="5257800" cy="5536466"/>
              </a:xfrm>
              <a:prstGeom prst="rect">
                <a:avLst/>
              </a:prstGeom>
              <a:blipFill>
                <a:blip r:embed="rId4"/>
                <a:stretch>
                  <a:fillRect l="-1624" t="-1542" r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3C017FF5-83A0-409C-ABB8-2C7BC3F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488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Phase Measurements—The Lissajous Pattern Method</a:t>
            </a:r>
          </a:p>
        </p:txBody>
      </p:sp>
    </p:spTree>
    <p:extLst>
      <p:ext uri="{BB962C8B-B14F-4D97-AF65-F5344CB8AC3E}">
        <p14:creationId xmlns:p14="http://schemas.microsoft.com/office/powerpoint/2010/main" val="215994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D77DB-B78A-4BAB-AFCF-58FD0301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7582" y="1250993"/>
            <a:ext cx="5720047" cy="5012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59367"/>
                <a:ext cx="5257800" cy="55364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By measuring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, we find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=±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borderBox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The curve by itself does not indicate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leads or lags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It can be verified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the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move clockwise along the curve, but counterclockwise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the signals are in phase and the curve becomes a straight line.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59367"/>
                <a:ext cx="5257800" cy="5536466"/>
              </a:xfrm>
              <a:prstGeom prst="rect">
                <a:avLst/>
              </a:prstGeom>
              <a:blipFill>
                <a:blip r:embed="rId4"/>
                <a:stretch>
                  <a:fillRect l="-1624" t="-1542" r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3C017FF5-83A0-409C-ABB8-2C7BC3FA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488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Phase Measurements—The Lissajous Pattern Method</a:t>
            </a:r>
          </a:p>
        </p:txBody>
      </p:sp>
    </p:spTree>
    <p:extLst>
      <p:ext uri="{BB962C8B-B14F-4D97-AF65-F5344CB8AC3E}">
        <p14:creationId xmlns:p14="http://schemas.microsoft.com/office/powerpoint/2010/main" val="201265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2F61-EC4E-48F8-9AC9-CEEA3D0B14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Grounding</a:t>
            </a:r>
          </a:p>
        </p:txBody>
      </p:sp>
    </p:spTree>
    <p:extLst>
      <p:ext uri="{BB962C8B-B14F-4D97-AF65-F5344CB8AC3E}">
        <p14:creationId xmlns:p14="http://schemas.microsoft.com/office/powerpoint/2010/main" val="174757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let">
            <a:extLst>
              <a:ext uri="{FF2B5EF4-FFF2-40B4-BE49-F238E27FC236}">
                <a16:creationId xmlns:a16="http://schemas.microsoft.com/office/drawing/2014/main" id="{7F90BE68-2C60-4769-8CA6-66C5712AF0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84" y="1493579"/>
            <a:ext cx="3691404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1592-2EAA-4AAC-8C5B-742F7A1E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997"/>
            <a:ext cx="7344444" cy="1762202"/>
          </a:xfrm>
        </p:spPr>
        <p:txBody>
          <a:bodyPr>
            <a:normAutofit/>
          </a:bodyPr>
          <a:lstStyle/>
          <a:p>
            <a:r>
              <a:rPr lang="en-US" sz="2400" dirty="0"/>
              <a:t>Various instruments generate or measure voltage with respect to earth ground. </a:t>
            </a:r>
          </a:p>
          <a:p>
            <a:r>
              <a:rPr lang="en-US" sz="2400" dirty="0"/>
              <a:t>They are connected to earth ground by means of the ground terminal of the wall outlet.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9FEF1C-E167-43F7-A596-08116B78B93D}"/>
              </a:ext>
            </a:extLst>
          </p:cNvPr>
          <p:cNvSpPr txBox="1">
            <a:spLocks/>
          </p:cNvSpPr>
          <p:nvPr/>
        </p:nvSpPr>
        <p:spPr>
          <a:xfrm>
            <a:off x="838199" y="2900215"/>
            <a:ext cx="10636406" cy="146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Circuits connected to earth ground are said to be </a:t>
            </a:r>
            <a:r>
              <a:rPr lang="en-US" sz="2400" i="1" dirty="0">
                <a:solidFill>
                  <a:srgbClr val="0070C0"/>
                </a:solidFill>
              </a:rPr>
              <a:t>grounded</a:t>
            </a:r>
            <a:r>
              <a:rPr lang="en-US" sz="2400" dirty="0"/>
              <a:t>.</a:t>
            </a:r>
          </a:p>
          <a:p>
            <a:r>
              <a:rPr lang="en-US" sz="2400" dirty="0"/>
              <a:t>Circuits that are not connected to earth ground are said to be </a:t>
            </a:r>
            <a:r>
              <a:rPr lang="en-US" sz="2400" i="1" dirty="0">
                <a:solidFill>
                  <a:srgbClr val="0070C0"/>
                </a:solidFill>
              </a:rPr>
              <a:t>floating</a:t>
            </a:r>
            <a:r>
              <a:rPr lang="en-US" sz="2400" dirty="0"/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D53350-6746-4934-B0C9-12EC27452F13}"/>
              </a:ext>
            </a:extLst>
          </p:cNvPr>
          <p:cNvGrpSpPr/>
          <p:nvPr/>
        </p:nvGrpSpPr>
        <p:grpSpPr>
          <a:xfrm>
            <a:off x="8595734" y="4125508"/>
            <a:ext cx="2878871" cy="1785087"/>
            <a:chOff x="51877" y="-3121"/>
            <a:chExt cx="1624523" cy="986528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F7D9CCD8-AEE4-4097-B8EC-5134612E8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44" y="-3121"/>
              <a:ext cx="666750" cy="285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Batang" panose="02030600000101010101" pitchFamily="18" charset="-127"/>
                </a:rPr>
                <a:t>Ground</a:t>
              </a:r>
              <a:endParaRPr lang="en-US" sz="12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5DF8B05-BF78-4823-8CCA-BDAF1C2495F4}"/>
                </a:ext>
              </a:extLst>
            </p:cNvPr>
            <p:cNvGrpSpPr/>
            <p:nvPr/>
          </p:nvGrpSpPr>
          <p:grpSpPr>
            <a:xfrm>
              <a:off x="51877" y="161925"/>
              <a:ext cx="1624523" cy="821482"/>
              <a:chOff x="51877" y="0"/>
              <a:chExt cx="1624523" cy="82148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2D3CEAD-4187-4FE2-9198-A17B131BF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975" y="0"/>
                <a:ext cx="733425" cy="771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451C39AB-B70D-4F6A-A63A-BFD22F398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77" y="554782"/>
                <a:ext cx="600075" cy="2667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</a:rPr>
                  <a:t>Signal</a:t>
                </a:r>
                <a:endParaRPr lang="en-US" sz="1200" dirty="0">
                  <a:effectLst/>
                  <a:latin typeface="Times New Roman" panose="02020603050405020304" pitchFamily="18" charset="0"/>
                  <a:ea typeface="Batang" panose="02030600000101010101" pitchFamily="18" charset="-127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9393503-CD29-48FF-911D-A406DFDE0D77}"/>
                  </a:ext>
                </a:extLst>
              </p:cNvPr>
              <p:cNvCxnSpPr/>
              <p:nvPr/>
            </p:nvCxnSpPr>
            <p:spPr>
              <a:xfrm>
                <a:off x="904875" y="47625"/>
                <a:ext cx="209550" cy="27622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F5526E0-DAD2-4141-A5D4-0AF3A0AB8EB8}"/>
                  </a:ext>
                </a:extLst>
              </p:cNvPr>
              <p:cNvCxnSpPr/>
              <p:nvPr/>
            </p:nvCxnSpPr>
            <p:spPr>
              <a:xfrm flipV="1">
                <a:off x="533400" y="628650"/>
                <a:ext cx="419100" cy="4571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73978D-B7A0-4B03-89AE-BE3F51DC3522}"/>
              </a:ext>
            </a:extLst>
          </p:cNvPr>
          <p:cNvSpPr txBox="1">
            <a:spLocks/>
          </p:cNvSpPr>
          <p:nvPr/>
        </p:nvSpPr>
        <p:spPr>
          <a:xfrm>
            <a:off x="838198" y="3768801"/>
            <a:ext cx="8379717" cy="2442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example, the oscilloscope and some waveform generators are grounded.</a:t>
            </a:r>
          </a:p>
          <a:p>
            <a:r>
              <a:rPr lang="en-US" sz="2400" dirty="0"/>
              <a:t>The BNC connectors of a grounded instrument will have the shield connected to 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9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1592-2EAA-4AAC-8C5B-742F7A1E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158" y="4181707"/>
            <a:ext cx="10435683" cy="2062976"/>
          </a:xfrm>
        </p:spPr>
        <p:txBody>
          <a:bodyPr>
            <a:normAutofit/>
          </a:bodyPr>
          <a:lstStyle/>
          <a:p>
            <a:r>
              <a:rPr lang="en-US" sz="2400" dirty="0"/>
              <a:t>As soon as a grounded instrument is plugged into the wall outlet, the shield of its BNC connectors becomes earth ground.</a:t>
            </a:r>
          </a:p>
          <a:p>
            <a:r>
              <a:rPr lang="en-US" sz="2400" dirty="0"/>
              <a:t>Floating instruments do not connect input or output terminals to earth ground.</a:t>
            </a:r>
          </a:p>
          <a:p>
            <a:r>
              <a:rPr lang="en-US" sz="2400" dirty="0"/>
              <a:t>For example, any battery powered instrument is floating; some waveform generators are floating; DMMs and DC power supplies are floating.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7E8223-AC48-4829-B24F-F53969A93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23558"/>
            <a:ext cx="4947424" cy="1918390"/>
          </a:xfrm>
          <a:prstGeom prst="rect">
            <a:avLst/>
          </a:prstGeom>
        </p:spPr>
      </p:pic>
      <p:pic>
        <p:nvPicPr>
          <p:cNvPr id="17" name="Picture 16" descr="A picture containing indoor, monitor, small, oven&#10;&#10;Description automatically generated">
            <a:extLst>
              <a:ext uri="{FF2B5EF4-FFF2-40B4-BE49-F238E27FC236}">
                <a16:creationId xmlns:a16="http://schemas.microsoft.com/office/drawing/2014/main" id="{C2DB15EC-69C2-4AEF-9B46-EDE757C7B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78" y="531840"/>
            <a:ext cx="5340221" cy="28101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6E5CD1-2DB1-4F3D-9109-6AEF796CA230}"/>
              </a:ext>
            </a:extLst>
          </p:cNvPr>
          <p:cNvSpPr txBox="1"/>
          <p:nvPr/>
        </p:nvSpPr>
        <p:spPr>
          <a:xfrm>
            <a:off x="5388369" y="3713357"/>
            <a:ext cx="14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earth ground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25F3F8-3FB9-4B91-A6E7-3FB97798FBD0}"/>
              </a:ext>
            </a:extLst>
          </p:cNvPr>
          <p:cNvCxnSpPr>
            <a:cxnSpLocks/>
          </p:cNvCxnSpPr>
          <p:nvPr/>
        </p:nvCxnSpPr>
        <p:spPr>
          <a:xfrm flipH="1" flipV="1">
            <a:off x="4293221" y="3055435"/>
            <a:ext cx="1095148" cy="65792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D84FF7-FBF2-44DC-88AC-9C047F5A4CC7}"/>
              </a:ext>
            </a:extLst>
          </p:cNvPr>
          <p:cNvCxnSpPr>
            <a:cxnSpLocks/>
          </p:cNvCxnSpPr>
          <p:nvPr/>
        </p:nvCxnSpPr>
        <p:spPr>
          <a:xfrm flipH="1" flipV="1">
            <a:off x="4850531" y="3100039"/>
            <a:ext cx="697893" cy="61331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B7A958-85B1-4480-BA45-47DE3E39725C}"/>
              </a:ext>
            </a:extLst>
          </p:cNvPr>
          <p:cNvCxnSpPr>
            <a:cxnSpLocks/>
          </p:cNvCxnSpPr>
          <p:nvPr/>
        </p:nvCxnSpPr>
        <p:spPr>
          <a:xfrm flipH="1" flipV="1">
            <a:off x="5388925" y="3131851"/>
            <a:ext cx="438154" cy="5815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447369-D79C-4E70-95D1-80A8262B674D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6803628" y="3115947"/>
            <a:ext cx="3234381" cy="7820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E65A3C-6411-45B7-93E4-514D8AAD1381}"/>
              </a:ext>
            </a:extLst>
          </p:cNvPr>
          <p:cNvCxnSpPr>
            <a:cxnSpLocks/>
          </p:cNvCxnSpPr>
          <p:nvPr/>
        </p:nvCxnSpPr>
        <p:spPr>
          <a:xfrm flipV="1">
            <a:off x="6406378" y="3115945"/>
            <a:ext cx="3008719" cy="5974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A6C6E1-7D48-4135-A683-451E65DE8943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6095999" y="3179955"/>
            <a:ext cx="979437" cy="53340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1592-2EAA-4AAC-8C5B-742F7A1E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6997"/>
            <a:ext cx="4871225" cy="2579986"/>
          </a:xfrm>
        </p:spPr>
        <p:txBody>
          <a:bodyPr>
            <a:normAutofit/>
          </a:bodyPr>
          <a:lstStyle/>
          <a:p>
            <a:r>
              <a:rPr lang="en-US" sz="2400" dirty="0"/>
              <a:t>Floating instruments also have a common point of reference, called ground, though this ground is not connected to earth ground.</a:t>
            </a:r>
          </a:p>
          <a:p>
            <a:r>
              <a:rPr lang="en-US" sz="2400" dirty="0"/>
              <a:t>The shield of the BNC connectors is normally connected to the ground reference.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CFD3B6-6E63-4E24-A477-5FAD25FB43C1}"/>
              </a:ext>
            </a:extLst>
          </p:cNvPr>
          <p:cNvGrpSpPr/>
          <p:nvPr/>
        </p:nvGrpSpPr>
        <p:grpSpPr>
          <a:xfrm>
            <a:off x="5932446" y="602167"/>
            <a:ext cx="5341436" cy="3011499"/>
            <a:chOff x="5932446" y="602167"/>
            <a:chExt cx="5341436" cy="30114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4F7A26-6E7E-4B9D-B4F0-90F7BE01D26E}"/>
                </a:ext>
              </a:extLst>
            </p:cNvPr>
            <p:cNvGrpSpPr/>
            <p:nvPr/>
          </p:nvGrpSpPr>
          <p:grpSpPr>
            <a:xfrm>
              <a:off x="5932446" y="602167"/>
              <a:ext cx="5341436" cy="3011499"/>
              <a:chOff x="5932446" y="602167"/>
              <a:chExt cx="5341436" cy="301149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6D1C0F5-AD5E-4F31-97B2-352CB68054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hqprint">
                <a:alphaModFix amt="9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32446" y="602167"/>
                <a:ext cx="5341436" cy="22860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D8E95E-DCAA-4D07-97E3-B4FB27D32057}"/>
                  </a:ext>
                </a:extLst>
              </p:cNvPr>
              <p:cNvSpPr txBox="1"/>
              <p:nvPr/>
            </p:nvSpPr>
            <p:spPr>
              <a:xfrm>
                <a:off x="9461605" y="3244334"/>
                <a:ext cx="1808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ground reference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CBA8BE4-CC44-4C5F-8BD4-BD5F256B17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7939" y="2543702"/>
              <a:ext cx="237183" cy="65505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F5F8B4-A972-478F-9E6C-DE178327BB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21997" y="2617248"/>
              <a:ext cx="416754" cy="58150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97159F-FB35-46AD-8DE7-06E0F25DAC53}"/>
              </a:ext>
            </a:extLst>
          </p:cNvPr>
          <p:cNvSpPr txBox="1">
            <a:spLocks/>
          </p:cNvSpPr>
          <p:nvPr/>
        </p:nvSpPr>
        <p:spPr>
          <a:xfrm>
            <a:off x="821843" y="3906983"/>
            <a:ext cx="10797727" cy="2579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When a floating instrument is connected to a grounded instrument, the ground references will also be connected, and thus the ground of the floating instrument will become earth ground.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Since multiple instrument terminals are connected to the same ground reference, an inadequate connection of the instruments to a circuit may result in short-circuits!</a:t>
            </a:r>
          </a:p>
          <a:p>
            <a:r>
              <a:rPr lang="en-US" sz="2400" dirty="0"/>
              <a:t>The ground is abbreviated GND and has the symbol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BB6701-CCCC-49CF-8EB5-9C2F97EAC979}"/>
              </a:ext>
            </a:extLst>
          </p:cNvPr>
          <p:cNvGrpSpPr>
            <a:grpSpLocks/>
          </p:cNvGrpSpPr>
          <p:nvPr/>
        </p:nvGrpSpPr>
        <p:grpSpPr bwMode="auto">
          <a:xfrm>
            <a:off x="7683190" y="5854389"/>
            <a:ext cx="680224" cy="621428"/>
            <a:chOff x="4760" y="5731"/>
            <a:chExt cx="900" cy="7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661FBB-7580-402C-91EA-F884BB47D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" y="5731"/>
              <a:ext cx="900" cy="464"/>
              <a:chOff x="4627" y="5872"/>
              <a:chExt cx="900" cy="464"/>
            </a:xfrm>
          </p:grpSpPr>
          <p:cxnSp>
            <p:nvCxnSpPr>
              <p:cNvPr id="21" name="Line 4">
                <a:extLst>
                  <a:ext uri="{FF2B5EF4-FFF2-40B4-BE49-F238E27FC236}">
                    <a16:creationId xmlns:a16="http://schemas.microsoft.com/office/drawing/2014/main" id="{F8F5C707-3601-4AB3-A3FA-AC94420AFB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627" y="6335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5">
                <a:extLst>
                  <a:ext uri="{FF2B5EF4-FFF2-40B4-BE49-F238E27FC236}">
                    <a16:creationId xmlns:a16="http://schemas.microsoft.com/office/drawing/2014/main" id="{0BE34B28-2521-44C3-BBA9-EB118448F52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77" y="5872"/>
                <a:ext cx="1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" name="Line 6">
              <a:extLst>
                <a:ext uri="{FF2B5EF4-FFF2-40B4-BE49-F238E27FC236}">
                  <a16:creationId xmlns:a16="http://schemas.microsoft.com/office/drawing/2014/main" id="{1D6840ED-3886-4F81-9358-F6CB537C43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10" y="6335"/>
              <a:ext cx="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7">
              <a:extLst>
                <a:ext uri="{FF2B5EF4-FFF2-40B4-BE49-F238E27FC236}">
                  <a16:creationId xmlns:a16="http://schemas.microsoft.com/office/drawing/2014/main" id="{6F8E8CB4-0DE9-4ABE-9D8A-58742262BD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60" y="6489"/>
              <a:ext cx="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3925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59727"/>
                <a:ext cx="5257801" cy="3077736"/>
              </a:xfrm>
            </p:spPr>
            <p:txBody>
              <a:bodyPr>
                <a:norm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circuit consists of a resistor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, an inductor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, and a waveform generator connected between the points </a:t>
                </a:r>
                <a:r>
                  <a:rPr lang="en-US" sz="2400" b="1" i="1" dirty="0">
                    <a:solidFill>
                      <a:srgbClr val="002060"/>
                    </a:solidFill>
                  </a:rPr>
                  <a:t>A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and </a:t>
                </a:r>
                <a:r>
                  <a:rPr lang="en-US" sz="2400" b="1" i="1" dirty="0">
                    <a:solidFill>
                      <a:srgbClr val="002060"/>
                    </a:solidFill>
                  </a:rPr>
                  <a:t>F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Channel 1 of the oscilloscope is connected to the circuit as shown in the figure.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Both the oscilloscope and the waveform generator are grounded.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59727"/>
                <a:ext cx="5257801" cy="3077736"/>
              </a:xfrm>
              <a:blipFill>
                <a:blip r:embed="rId3"/>
                <a:stretch>
                  <a:fillRect l="-1506" t="-2772" r="-811" b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43" y="4237463"/>
                <a:ext cx="10797727" cy="2249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waveform generator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peak-to-peak.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What voltage will the oscilloscope measure?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Are the instruments connected correctly?</a:t>
                </a:r>
              </a:p>
              <a:p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43" y="4237463"/>
                <a:ext cx="10797727" cy="2249505"/>
              </a:xfrm>
              <a:prstGeom prst="rect">
                <a:avLst/>
              </a:prstGeom>
              <a:blipFill>
                <a:blip r:embed="rId4"/>
                <a:stretch>
                  <a:fillRect l="-791" t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6"/>
            <a:ext cx="4869712" cy="36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9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857" y="3100347"/>
            <a:ext cx="4869712" cy="3386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1—Solution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00758"/>
                <a:ext cx="5911657" cy="3186210"/>
              </a:xfrm>
            </p:spPr>
            <p:txBody>
              <a:bodyPr>
                <a:normAutofit/>
              </a:bodyPr>
              <a:lstStyle/>
              <a:p>
                <a:r>
                  <a:rPr lang="en-US" sz="2400" i="1" dirty="0">
                    <a:solidFill>
                      <a:srgbClr val="0070C0"/>
                    </a:solidFill>
                  </a:rPr>
                  <a:t>Therefore, the inductor is short-circuited.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Therefore, the entire voltage of the source will be on the resistor.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The oscilloscope will measure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</a:rPr>
                  <a:t>The oscilloscope is connected incorrectly to the circuit because it short-circuits the inductor!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00758"/>
                <a:ext cx="5911657" cy="3186210"/>
              </a:xfrm>
              <a:blipFill>
                <a:blip r:embed="rId4"/>
                <a:stretch>
                  <a:fillRect l="-1445" t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97159F-FB35-46AD-8DE7-06E0F25DAC53}"/>
              </a:ext>
            </a:extLst>
          </p:cNvPr>
          <p:cNvSpPr txBox="1">
            <a:spLocks/>
          </p:cNvSpPr>
          <p:nvPr/>
        </p:nvSpPr>
        <p:spPr>
          <a:xfrm>
            <a:off x="821842" y="1159727"/>
            <a:ext cx="10797727" cy="214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70C0"/>
                </a:solidFill>
              </a:rPr>
              <a:t>Since both instruments are grounded, the shield is connected to earth ground for both instruments: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Point </a:t>
            </a:r>
            <a:r>
              <a:rPr lang="en-US" sz="2000" b="1" i="1" dirty="0">
                <a:solidFill>
                  <a:srgbClr val="0070C0"/>
                </a:solidFill>
              </a:rPr>
              <a:t>F</a:t>
            </a:r>
            <a:r>
              <a:rPr lang="en-US" sz="2000" i="1" dirty="0">
                <a:solidFill>
                  <a:srgbClr val="0070C0"/>
                </a:solidFill>
              </a:rPr>
              <a:t> is connected to the GND terminal of the wall outlet of the waveform generator.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Point </a:t>
            </a:r>
            <a:r>
              <a:rPr lang="en-US" sz="2000" b="1" i="1" dirty="0">
                <a:solidFill>
                  <a:srgbClr val="0070C0"/>
                </a:solidFill>
              </a:rPr>
              <a:t>C</a:t>
            </a:r>
            <a:r>
              <a:rPr lang="en-US" sz="2000" i="1" dirty="0">
                <a:solidFill>
                  <a:srgbClr val="0070C0"/>
                </a:solidFill>
              </a:rPr>
              <a:t> is connected to the GND terminal of the wall outlet of the oscilloscope.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The GND terminals of the wall outlets are connected together to the same GND.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Therefore, points </a:t>
            </a:r>
            <a:r>
              <a:rPr lang="en-US" sz="2000" b="1" i="1" dirty="0">
                <a:solidFill>
                  <a:srgbClr val="0070C0"/>
                </a:solidFill>
              </a:rPr>
              <a:t>C</a:t>
            </a:r>
            <a:r>
              <a:rPr lang="en-US" sz="2000" i="1" dirty="0">
                <a:solidFill>
                  <a:srgbClr val="0070C0"/>
                </a:solidFill>
              </a:rPr>
              <a:t> and </a:t>
            </a:r>
            <a:r>
              <a:rPr lang="en-US" sz="2000" b="1" i="1" dirty="0">
                <a:solidFill>
                  <a:srgbClr val="0070C0"/>
                </a:solidFill>
              </a:rPr>
              <a:t>F</a:t>
            </a:r>
            <a:r>
              <a:rPr lang="en-US" sz="2000" i="1" dirty="0">
                <a:solidFill>
                  <a:srgbClr val="0070C0"/>
                </a:solidFill>
              </a:rPr>
              <a:t> are connected!</a:t>
            </a:r>
          </a:p>
          <a:p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9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1592-2EAA-4AAC-8C5B-742F7A1E7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9727"/>
            <a:ext cx="5257801" cy="3077736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Consider the previous circuit with the oscilloscope connections interchanged.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What voltage will the oscilloscope measure?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Are the instruments connected correctly?</a:t>
            </a:r>
          </a:p>
          <a:p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65126"/>
            <a:ext cx="4869712" cy="3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8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030A-CFA0-45EC-8F5A-A5AEF5BF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167"/>
            <a:ext cx="10515600" cy="8026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Review—Amplitude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6C25-7F53-42A5-B8B8-08236FB4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830"/>
            <a:ext cx="10515600" cy="892033"/>
          </a:xfrm>
        </p:spPr>
        <p:txBody>
          <a:bodyPr/>
          <a:lstStyle/>
          <a:p>
            <a:r>
              <a:rPr lang="en-US" dirty="0"/>
              <a:t>Based on the volts/div setting (vertical sensitivity) of the oscilloscope, amplitude measurements can be easily performed.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D77DB-B78A-4BAB-AFCF-58FD0301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059821"/>
            <a:ext cx="5549492" cy="4330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56863"/>
                <a:ext cx="5257800" cy="46389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Example 1: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If channel 2 (CH2) has 2V/div, then the peak-to-peak amplitude of the CH2 signal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=3.6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𝑑𝑖𝑣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𝑑𝑖𝑣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=7.2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Example 2: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If channel 1 (CH1) has 1V/div, then the peak-amplitude of the CH1 signal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=3.2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𝑑𝑖𝑣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×1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𝑑𝑖𝑣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=3.2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The RMS value of the AC component on CH1 is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𝑟𝑚𝑠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3.2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=2.26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56863"/>
                <a:ext cx="5257800" cy="4638970"/>
              </a:xfrm>
              <a:prstGeom prst="rect">
                <a:avLst/>
              </a:prstGeom>
              <a:blipFill>
                <a:blip r:embed="rId4"/>
                <a:stretch>
                  <a:fillRect l="-1856" t="-2497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584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0837" y="3100347"/>
            <a:ext cx="4467751" cy="3386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2—Solution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00758"/>
                <a:ext cx="5911657" cy="3186210"/>
              </a:xfrm>
            </p:spPr>
            <p:txBody>
              <a:bodyPr>
                <a:normAutofit/>
              </a:bodyPr>
              <a:lstStyle/>
              <a:p>
                <a:r>
                  <a:rPr lang="en-US" sz="2400" i="1" dirty="0">
                    <a:solidFill>
                      <a:srgbClr val="0070C0"/>
                    </a:solidFill>
                  </a:rPr>
                  <a:t>Therefore, the waveform generator is short-circuited.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Therefore, the circuit will not be powered.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The oscilloscope will measure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C00000"/>
                    </a:solidFill>
                  </a:rPr>
                  <a:t>The oscilloscope is connected incorrectly to the circuit because it short-circuits the waveform generator!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00758"/>
                <a:ext cx="5911657" cy="3186210"/>
              </a:xfrm>
              <a:blipFill>
                <a:blip r:embed="rId4"/>
                <a:stretch>
                  <a:fillRect l="-1445" t="-2677" r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97159F-FB35-46AD-8DE7-06E0F25DAC53}"/>
              </a:ext>
            </a:extLst>
          </p:cNvPr>
          <p:cNvSpPr txBox="1">
            <a:spLocks/>
          </p:cNvSpPr>
          <p:nvPr/>
        </p:nvSpPr>
        <p:spPr>
          <a:xfrm>
            <a:off x="821842" y="1159727"/>
            <a:ext cx="10797727" cy="2141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70C0"/>
                </a:solidFill>
              </a:rPr>
              <a:t>Since both instruments are grounded, the shield is connected to earth ground for both instruments: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Point </a:t>
            </a:r>
            <a:r>
              <a:rPr lang="en-US" sz="2000" b="1" i="1" dirty="0">
                <a:solidFill>
                  <a:srgbClr val="0070C0"/>
                </a:solidFill>
              </a:rPr>
              <a:t>F</a:t>
            </a:r>
            <a:r>
              <a:rPr lang="en-US" sz="2000" i="1" dirty="0">
                <a:solidFill>
                  <a:srgbClr val="0070C0"/>
                </a:solidFill>
              </a:rPr>
              <a:t> is connected to the GND terminal of the wall outlet of the waveform generator.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Point </a:t>
            </a:r>
            <a:r>
              <a:rPr lang="en-US" sz="2000" b="1" i="1" dirty="0">
                <a:solidFill>
                  <a:srgbClr val="0070C0"/>
                </a:solidFill>
              </a:rPr>
              <a:t>B</a:t>
            </a:r>
            <a:r>
              <a:rPr lang="en-US" sz="2000" i="1" dirty="0">
                <a:solidFill>
                  <a:srgbClr val="0070C0"/>
                </a:solidFill>
              </a:rPr>
              <a:t> is connected to the GND terminal of the wall outlet of the oscilloscope. 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The GND terminals of the wall outlets are connected together to the same GND.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Therefore, points </a:t>
            </a:r>
            <a:r>
              <a:rPr lang="en-US" sz="2000" b="1" i="1" dirty="0">
                <a:solidFill>
                  <a:srgbClr val="0070C0"/>
                </a:solidFill>
              </a:rPr>
              <a:t>C</a:t>
            </a:r>
            <a:r>
              <a:rPr lang="en-US" sz="2000" i="1" dirty="0">
                <a:solidFill>
                  <a:srgbClr val="0070C0"/>
                </a:solidFill>
              </a:rPr>
              <a:t> and </a:t>
            </a:r>
            <a:r>
              <a:rPr lang="en-US" sz="2000" b="1" i="1" dirty="0">
                <a:solidFill>
                  <a:srgbClr val="0070C0"/>
                </a:solidFill>
              </a:rPr>
              <a:t>F</a:t>
            </a:r>
            <a:r>
              <a:rPr lang="en-US" sz="2000" i="1" dirty="0">
                <a:solidFill>
                  <a:srgbClr val="0070C0"/>
                </a:solidFill>
              </a:rPr>
              <a:t> are connected!</a:t>
            </a:r>
          </a:p>
          <a:p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0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59726"/>
                <a:ext cx="10515600" cy="1989297"/>
              </a:xfrm>
            </p:spPr>
            <p:txBody>
              <a:bodyPr>
                <a:norm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</a:rPr>
                  <a:t>Consider the previous circuit.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Suppose that the voltage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should be measured.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Indicate whether the oscilloscope is connected correctly.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If the oscilloscope is connected incorrectly, show how to connect it correctly.</a:t>
                </a:r>
              </a:p>
              <a:p>
                <a:endParaRPr lang="en-US" sz="24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59726"/>
                <a:ext cx="10515600" cy="1989297"/>
              </a:xfrm>
              <a:blipFill>
                <a:blip r:embed="rId3"/>
                <a:stretch>
                  <a:fillRect l="-754" t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8976" y="3308459"/>
            <a:ext cx="6650190" cy="27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E57643-03B2-4B72-97E5-105FC9D22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797" y="3846960"/>
            <a:ext cx="6069936" cy="2479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2406" y="762426"/>
            <a:ext cx="4467751" cy="2683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3—Solution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42" y="1159727"/>
                <a:ext cx="6192275" cy="2988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>
                    <a:solidFill>
                      <a:srgbClr val="C00000"/>
                    </a:solidFill>
                  </a:rPr>
                  <a:t>The oscilloscope is connected incorrectly, because it short-circuits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.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By interchanging the connections of the oscilloscope, the voltage is measured correctly.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The ground connection connects now two points of the circuit belonging to the same node, so there is no problem.</a:t>
                </a:r>
                <a:endParaRPr lang="en-US" sz="2000" i="1" dirty="0">
                  <a:solidFill>
                    <a:srgbClr val="0070C0"/>
                  </a:solidFill>
                </a:endParaRPr>
              </a:p>
              <a:p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42" y="1159727"/>
                <a:ext cx="6192275" cy="2988527"/>
              </a:xfrm>
              <a:prstGeom prst="rect">
                <a:avLst/>
              </a:prstGeom>
              <a:blipFill>
                <a:blip r:embed="rId5"/>
                <a:stretch>
                  <a:fillRect l="-1378" t="-2857" r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CEB9A8-A605-435F-B1D3-3577BA04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17" y="3895807"/>
            <a:ext cx="4467751" cy="268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18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59726"/>
                <a:ext cx="5445905" cy="24867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2060"/>
                    </a:solidFill>
                  </a:rPr>
                  <a:t>Indicate how to measure correctly the voltage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 with the oscilloscope.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Several solutions are possible: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Method 1: Interchange connections of waveform generator.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A41592-2EAA-4AAC-8C5B-742F7A1E7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59726"/>
                <a:ext cx="5445905" cy="2486723"/>
              </a:xfrm>
              <a:blipFill>
                <a:blip r:embed="rId3"/>
                <a:stretch>
                  <a:fillRect l="-1678" t="-3431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4104" y="712370"/>
            <a:ext cx="5069696" cy="2716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5BB44BC-DBA5-4362-BA85-76459F1AF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3646449"/>
                <a:ext cx="11107009" cy="2954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>
                    <a:solidFill>
                      <a:srgbClr val="0070C0"/>
                    </a:solidFill>
                  </a:rPr>
                  <a:t>Method 2: Reorder series components so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has a terminal connected to the GND of the source.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Method 3: Perform a differential measurement.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Method 4: Use  a ground adapter.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Method 5: Isolate the source from the circuit with a  transformer.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5BB44BC-DBA5-4362-BA85-76459F1AF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646449"/>
                <a:ext cx="11107009" cy="2954220"/>
              </a:xfrm>
              <a:prstGeom prst="rect">
                <a:avLst/>
              </a:prstGeom>
              <a:blipFill>
                <a:blip r:embed="rId5"/>
                <a:stretch>
                  <a:fillRect l="-713" t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23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E57643-03B2-4B72-97E5-105FC9D22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0878" y="3437018"/>
            <a:ext cx="4352306" cy="2889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0734" y="1033504"/>
            <a:ext cx="4716396" cy="3504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Solution 1—Interchange Source Connections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97159F-FB35-46AD-8DE7-06E0F25DAC53}"/>
              </a:ext>
            </a:extLst>
          </p:cNvPr>
          <p:cNvSpPr txBox="1">
            <a:spLocks/>
          </p:cNvSpPr>
          <p:nvPr/>
        </p:nvSpPr>
        <p:spPr>
          <a:xfrm>
            <a:off x="821842" y="1159728"/>
            <a:ext cx="6192275" cy="236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rgbClr val="0070C0"/>
                </a:solidFill>
              </a:rPr>
              <a:t>After interchanging the source connection, it is possible to connect the shield of CH1 (the GND terminal) at the point </a:t>
            </a:r>
            <a:r>
              <a:rPr lang="en-US" sz="2400" b="1" i="1" dirty="0">
                <a:solidFill>
                  <a:srgbClr val="0070C0"/>
                </a:solidFill>
              </a:rPr>
              <a:t>B</a:t>
            </a:r>
            <a:r>
              <a:rPr lang="en-US" sz="24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The ground connection connects now two points of the circuit belonging to the same node, so there is no problem.</a:t>
            </a:r>
            <a:endParaRPr lang="en-US" sz="2000" i="1" dirty="0">
              <a:solidFill>
                <a:srgbClr val="0070C0"/>
              </a:solidFill>
            </a:endParaRPr>
          </a:p>
          <a:p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5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E57643-03B2-4B72-97E5-105FC9D22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658" y="3523786"/>
            <a:ext cx="4746246" cy="2850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203B0-C7ED-44B5-ADB2-27655D0CE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473" y="1405054"/>
            <a:ext cx="5441648" cy="2222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5C2E9A-791E-49A3-978F-E03EDE4063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7946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Solution 2—Interchange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5C2E9A-791E-49A3-978F-E03EDE4063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794601"/>
              </a:xfrm>
              <a:blipFill>
                <a:blip r:embed="rId5"/>
                <a:stretch>
                  <a:fillRect l="-2377" t="-17692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42" y="1159728"/>
                <a:ext cx="5445143" cy="23640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>
                    <a:solidFill>
                      <a:srgbClr val="0070C0"/>
                    </a:solidFill>
                  </a:rPr>
                  <a:t>After interchanging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the voltage between the points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D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and </a:t>
                </a:r>
                <a:r>
                  <a:rPr lang="en-US" sz="2400" b="1" i="1" dirty="0">
                    <a:solidFill>
                      <a:srgbClr val="0070C0"/>
                    </a:solidFill>
                  </a:rPr>
                  <a:t>E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is the voltage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70C0"/>
                    </a:solidFill>
                  </a:rPr>
                  <a:t>The ground connection connects now two points of the circuit belonging to the same node, so there is no problem.</a:t>
                </a:r>
                <a:endParaRPr lang="en-US" sz="2000" i="1" dirty="0">
                  <a:solidFill>
                    <a:srgbClr val="0070C0"/>
                  </a:solidFill>
                </a:endParaRPr>
              </a:p>
              <a:p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42" y="1159728"/>
                <a:ext cx="5445143" cy="2364058"/>
              </a:xfrm>
              <a:prstGeom prst="rect">
                <a:avLst/>
              </a:prstGeom>
              <a:blipFill>
                <a:blip r:embed="rId6"/>
                <a:stretch>
                  <a:fillRect l="-1568" t="-3608" r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344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BD952E-7252-4C09-AA21-4748E8592F3E}"/>
              </a:ext>
            </a:extLst>
          </p:cNvPr>
          <p:cNvGrpSpPr/>
          <p:nvPr/>
        </p:nvGrpSpPr>
        <p:grpSpPr>
          <a:xfrm>
            <a:off x="8458200" y="2868684"/>
            <a:ext cx="3414717" cy="2740378"/>
            <a:chOff x="8322158" y="3914078"/>
            <a:chExt cx="3504361" cy="27403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F978D8-A26F-4468-BC2C-5F9A8F93E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158" y="3914078"/>
              <a:ext cx="3048000" cy="2286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D9713-2793-48B0-9DBA-51F17BCA578C}"/>
                </a:ext>
              </a:extLst>
            </p:cNvPr>
            <p:cNvSpPr txBox="1"/>
            <p:nvPr/>
          </p:nvSpPr>
          <p:spPr>
            <a:xfrm>
              <a:off x="8322158" y="6238958"/>
              <a:ext cx="350436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Image from</a:t>
              </a:r>
              <a:endParaRPr lang="en-US" sz="1050" dirty="0">
                <a:hlinkClick r:id="rId4"/>
              </a:endParaRPr>
            </a:p>
            <a:p>
              <a:r>
                <a:rPr lang="en-US" sz="1050" dirty="0">
                  <a:hlinkClick r:id="rId4"/>
                </a:rPr>
                <a:t>https://en.wikipedia.org/wiki/File:Cheater_plug_edited.jpg</a:t>
              </a:r>
              <a:endParaRPr lang="en-US" sz="105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5C2E9A-791E-49A3-978F-E03EDE40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Other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842" y="1159728"/>
                <a:ext cx="10531958" cy="2269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>
                    <a:solidFill>
                      <a:srgbClr val="0070C0"/>
                    </a:solidFill>
                  </a:rPr>
                  <a:t>Perform a differential measurement.</a:t>
                </a:r>
              </a:p>
              <a:p>
                <a:pPr lvl="1"/>
                <a:r>
                  <a:rPr lang="en-US" sz="2000" i="1" dirty="0">
                    <a:solidFill>
                      <a:srgbClr val="0070C0"/>
                    </a:solidFill>
                  </a:rPr>
                  <a:t>Measure on CH1 the source voltage.</a:t>
                </a:r>
              </a:p>
              <a:p>
                <a:pPr lvl="1"/>
                <a:r>
                  <a:rPr lang="en-US" sz="2000" i="1" dirty="0">
                    <a:solidFill>
                      <a:srgbClr val="0070C0"/>
                    </a:solidFill>
                  </a:rPr>
                  <a:t>Measure on CH2 the voltage on the inductor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.</a:t>
                </a:r>
              </a:p>
              <a:p>
                <a:pPr lvl="1"/>
                <a:r>
                  <a:rPr lang="en-US" sz="2000" i="1" dirty="0">
                    <a:solidFill>
                      <a:srgbClr val="0070C0"/>
                    </a:solidFill>
                  </a:rPr>
                  <a:t>Display on the oscilloscope the difference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. </a:t>
                </a:r>
              </a:p>
              <a:p>
                <a:pPr lvl="1"/>
                <a:r>
                  <a:rPr lang="en-US" sz="2000" i="1" dirty="0">
                    <a:solidFill>
                      <a:srgbClr val="0070C0"/>
                    </a:solidFill>
                  </a:rPr>
                  <a:t>Drawback: The resolution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i="1" dirty="0">
                    <a:solidFill>
                      <a:srgbClr val="0070C0"/>
                    </a:solidFill>
                  </a:rPr>
                  <a:t> might be an issue if the difference is small.</a:t>
                </a:r>
              </a:p>
              <a:p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B997159F-FB35-46AD-8DE7-06E0F25D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42" y="1159728"/>
                <a:ext cx="10531958" cy="2269272"/>
              </a:xfrm>
              <a:prstGeom prst="rect">
                <a:avLst/>
              </a:prstGeom>
              <a:blipFill>
                <a:blip r:embed="rId5"/>
                <a:stretch>
                  <a:fillRect l="-810" t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6949AF-A876-48C1-A6EF-966FC6207306}"/>
              </a:ext>
            </a:extLst>
          </p:cNvPr>
          <p:cNvSpPr txBox="1">
            <a:spLocks/>
          </p:cNvSpPr>
          <p:nvPr/>
        </p:nvSpPr>
        <p:spPr>
          <a:xfrm>
            <a:off x="974242" y="3044283"/>
            <a:ext cx="7331558" cy="3308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Use a three-prong/two-prong adapter.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This adapter could be used to disconnect the source or the oscilloscope from the GND of the wall outlet.</a:t>
            </a:r>
          </a:p>
          <a:p>
            <a:pPr lvl="1"/>
            <a:r>
              <a:rPr lang="en-US" sz="2000" i="1" dirty="0">
                <a:solidFill>
                  <a:srgbClr val="C00000"/>
                </a:solidFill>
              </a:rPr>
              <a:t>This method is unsafe and is not recommended.</a:t>
            </a:r>
          </a:p>
          <a:p>
            <a:endParaRPr lang="en-US" sz="2400" i="1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Use a transformer to isolate the source from the circuit.</a:t>
            </a:r>
          </a:p>
          <a:p>
            <a:pPr lvl="1"/>
            <a:r>
              <a:rPr lang="en-US" sz="2000" i="1" dirty="0">
                <a:solidFill>
                  <a:srgbClr val="0070C0"/>
                </a:solidFill>
              </a:rPr>
              <a:t>Transformers will be discussed later in our class.</a:t>
            </a:r>
            <a:endParaRPr lang="en-US" sz="1200" i="1" dirty="0">
              <a:solidFill>
                <a:srgbClr val="0070C0"/>
              </a:solidFill>
            </a:endParaRPr>
          </a:p>
          <a:p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030A-CFA0-45EC-8F5A-A5AEF5BF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167"/>
            <a:ext cx="10515600" cy="8026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Review—Frequency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6C25-7F53-42A5-B8B8-08236FB4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830"/>
            <a:ext cx="10515600" cy="892033"/>
          </a:xfrm>
        </p:spPr>
        <p:txBody>
          <a:bodyPr/>
          <a:lstStyle/>
          <a:p>
            <a:r>
              <a:rPr lang="en-US" dirty="0"/>
              <a:t>Based on the time/div setting (horizontal sensitivity) of the oscilloscope, time measurements can be easily performed.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D77DB-B78A-4BAB-AFCF-58FD0301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059821"/>
            <a:ext cx="5549492" cy="4330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265735"/>
                <a:ext cx="5257800" cy="43300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rgbClr val="00B050"/>
                    </a:solidFill>
                  </a:rPr>
                  <a:t>Example: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Assuming a horizontal sensitivity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𝑑𝑖𝑣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, the period of the two signals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𝑑𝑖𝑣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×5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𝑑𝑖𝑣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2060"/>
                    </a:solidFill>
                  </a:rPr>
                  <a:t>The frequency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E1FE5AE-38E7-47E2-97EE-26DAE0D4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65735"/>
                <a:ext cx="5257800" cy="4330097"/>
              </a:xfrm>
              <a:prstGeom prst="rect">
                <a:avLst/>
              </a:prstGeom>
              <a:blipFill>
                <a:blip r:embed="rId4"/>
                <a:stretch>
                  <a:fillRect l="-1856" t="-1972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78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6C6A-2469-41EA-B70E-37D7CB26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Sinusoidal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D6B93-547D-45DB-9F9B-62B550D2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>
          <a:xfrm>
            <a:off x="838200" y="1159727"/>
            <a:ext cx="8268469" cy="316694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0F4E16-099D-42C7-8222-5341946AA7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427034"/>
                <a:ext cx="10515600" cy="17499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figure shows a delayed cosine,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0F4E16-099D-42C7-8222-5341946A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7034"/>
                <a:ext cx="10515600" cy="1749928"/>
              </a:xfrm>
              <a:prstGeom prst="rect">
                <a:avLst/>
              </a:prstGeom>
              <a:blipFill>
                <a:blip r:embed="rId4"/>
                <a:stretch>
                  <a:fillRect l="-1043" t="-5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8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0F4E16-099D-42C7-8222-5341946AA7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260089"/>
                <a:ext cx="10515600" cy="49168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of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angular frequency</a:t>
                </a:r>
                <a:r>
                  <a:rPr lang="en-US" b="0" dirty="0">
                    <a:latin typeface="Cambria Math" panose="02040503050406030204" pitchFamily="18" charset="0"/>
                  </a:rPr>
                  <a:t>; </a:t>
                </a:r>
                <a:r>
                  <a:rPr lang="en-US" dirty="0">
                    <a:latin typeface="Cambria Math" panose="02040503050406030204" pitchFamily="18" charset="0"/>
                  </a:rPr>
                  <a:t>it is measured in</a:t>
                </a:r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rad/s</a:t>
                </a:r>
                <a:r>
                  <a:rPr lang="en-US" b="0" dirty="0">
                    <a:latin typeface="Cambria Math" panose="02040503050406030204" pitchFamily="18" charset="0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is the </a:t>
                </a:r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frequency</a:t>
                </a:r>
                <a:r>
                  <a:rPr lang="en-US" b="0" dirty="0">
                    <a:latin typeface="Cambria Math" panose="02040503050406030204" pitchFamily="18" charset="0"/>
                  </a:rPr>
                  <a:t>; it is measured in </a:t>
                </a:r>
                <a:r>
                  <a:rPr lang="en-US" b="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Hz</a:t>
                </a:r>
                <a:r>
                  <a:rPr lang="en-US" b="0" dirty="0">
                    <a:latin typeface="Cambria Math" panose="02040503050406030204" pitchFamily="18" charset="0"/>
                  </a:rPr>
                  <a:t>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phase angle</a:t>
                </a:r>
                <a:r>
                  <a:rPr lang="en-US" dirty="0"/>
                  <a:t>; it is measured in </a:t>
                </a:r>
                <a:r>
                  <a:rPr lang="en-US" dirty="0">
                    <a:solidFill>
                      <a:srgbClr val="00B050"/>
                    </a:solidFill>
                  </a:rPr>
                  <a:t>degrees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00B050"/>
                    </a:solidFill>
                  </a:rPr>
                  <a:t>radians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peak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amplitude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0F4E16-099D-42C7-8222-5341946A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60089"/>
                <a:ext cx="10515600" cy="4916874"/>
              </a:xfrm>
              <a:prstGeom prst="rect">
                <a:avLst/>
              </a:prstGeom>
              <a:blipFill>
                <a:blip r:embed="rId3"/>
                <a:stretch>
                  <a:fillRect l="-1217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C688D9D8-3FF5-4289-942E-E01D92FD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Sinusoidal Function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FBF42C-BBB3-4BC6-B41A-DDA3B3386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1"/>
          <a:stretch/>
        </p:blipFill>
        <p:spPr>
          <a:xfrm>
            <a:off x="4089837" y="3595480"/>
            <a:ext cx="7263963" cy="2782205"/>
          </a:xfrm>
        </p:spPr>
      </p:pic>
    </p:spTree>
    <p:extLst>
      <p:ext uri="{BB962C8B-B14F-4D97-AF65-F5344CB8AC3E}">
        <p14:creationId xmlns:p14="http://schemas.microsoft.com/office/powerpoint/2010/main" val="402505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0F4E16-099D-42C7-8222-5341946AA7D8}"/>
              </a:ext>
            </a:extLst>
          </p:cNvPr>
          <p:cNvSpPr txBox="1">
            <a:spLocks/>
          </p:cNvSpPr>
          <p:nvPr/>
        </p:nvSpPr>
        <p:spPr>
          <a:xfrm>
            <a:off x="838200" y="4360127"/>
            <a:ext cx="10515600" cy="181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2B82-0D17-4C4B-BB1F-3A0B00EA6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597" y="869795"/>
            <a:ext cx="8813902" cy="400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73082"/>
                <a:ext cx="10515600" cy="1619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When two signals have the same frequency, their phase can be compared.</a:t>
                </a:r>
              </a:p>
              <a:p>
                <a:r>
                  <a:rPr lang="en-US" sz="2600" dirty="0"/>
                  <a:t>Note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/>
                  <a:t> reaches the peak A before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reaches its peak B.</a:t>
                </a:r>
              </a:p>
              <a:p>
                <a:r>
                  <a:rPr lang="en-US" sz="2600" dirty="0"/>
                  <a:t>Thus,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solidFill>
                      <a:schemeClr val="tx1"/>
                    </a:solidFill>
                  </a:rPr>
                  <a:t>leads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lags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3082"/>
                <a:ext cx="10515600" cy="1619791"/>
              </a:xfrm>
              <a:prstGeom prst="rect">
                <a:avLst/>
              </a:prstGeom>
              <a:blipFill>
                <a:blip r:embed="rId4"/>
                <a:stretch>
                  <a:fillRect l="-928" t="-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B8D6F3C-A893-4900-8286-264591AE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Lead/Lag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426496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0F4E16-099D-42C7-8222-5341946AA7D8}"/>
              </a:ext>
            </a:extLst>
          </p:cNvPr>
          <p:cNvSpPr txBox="1">
            <a:spLocks/>
          </p:cNvSpPr>
          <p:nvPr/>
        </p:nvSpPr>
        <p:spPr>
          <a:xfrm>
            <a:off x="838200" y="4360127"/>
            <a:ext cx="10515600" cy="181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2B82-0D17-4C4B-BB1F-3A0B00EA6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597" y="869795"/>
            <a:ext cx="8813902" cy="400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73082"/>
                <a:ext cx="10515600" cy="1619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A signal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solidFill>
                      <a:srgbClr val="C00000"/>
                    </a:solidFill>
                  </a:rPr>
                  <a:t>leads</a:t>
                </a:r>
                <a:r>
                  <a:rPr lang="en-US" sz="2600" dirty="0"/>
                  <a:t> (</a:t>
                </a:r>
                <a:r>
                  <a:rPr lang="en-US" sz="2600" dirty="0">
                    <a:solidFill>
                      <a:srgbClr val="0070C0"/>
                    </a:solidFill>
                  </a:rPr>
                  <a:t>lags</a:t>
                </a:r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if it leads (lags) by less than half of a period.</a:t>
                </a:r>
              </a:p>
              <a:p>
                <a:r>
                  <a:rPr lang="en-US" sz="2600" dirty="0"/>
                  <a:t>In the figure, though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leads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 we cannot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leads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3082"/>
                <a:ext cx="10515600" cy="1619791"/>
              </a:xfrm>
              <a:prstGeom prst="rect">
                <a:avLst/>
              </a:prstGeom>
              <a:blipFill>
                <a:blip r:embed="rId4"/>
                <a:stretch>
                  <a:fillRect l="-928" t="-5639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B8D6F3C-A893-4900-8286-264591AE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Lead/Lag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00771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0F4E16-099D-42C7-8222-5341946AA7D8}"/>
              </a:ext>
            </a:extLst>
          </p:cNvPr>
          <p:cNvSpPr txBox="1">
            <a:spLocks/>
          </p:cNvSpPr>
          <p:nvPr/>
        </p:nvSpPr>
        <p:spPr>
          <a:xfrm>
            <a:off x="838200" y="4360127"/>
            <a:ext cx="10515600" cy="181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2B82-0D17-4C4B-BB1F-3A0B00EA6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1597" y="869795"/>
            <a:ext cx="8813902" cy="400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873082"/>
                <a:ext cx="10515600" cy="1619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We will express the lead/lag relationship in terms of the phase difference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orderBox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solidFill>
                      <a:srgbClr val="C00000"/>
                    </a:solidFill>
                  </a:rPr>
                  <a:t>leads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solidFill>
                      <a:srgbClr val="C00000"/>
                    </a:solidFill>
                  </a:rPr>
                  <a:t>lags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by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73082"/>
                <a:ext cx="10515600" cy="1619791"/>
              </a:xfrm>
              <a:prstGeom prst="rect">
                <a:avLst/>
              </a:prstGeom>
              <a:blipFill>
                <a:blip r:embed="rId4"/>
                <a:stretch>
                  <a:fillRect l="-928" t="-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B8D6F3C-A893-4900-8286-264591AE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Phase Difference</a:t>
            </a:r>
          </a:p>
        </p:txBody>
      </p:sp>
    </p:spTree>
    <p:extLst>
      <p:ext uri="{BB962C8B-B14F-4D97-AF65-F5344CB8AC3E}">
        <p14:creationId xmlns:p14="http://schemas.microsoft.com/office/powerpoint/2010/main" val="232704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0F4E16-099D-42C7-8222-5341946AA7D8}"/>
              </a:ext>
            </a:extLst>
          </p:cNvPr>
          <p:cNvSpPr txBox="1">
            <a:spLocks/>
          </p:cNvSpPr>
          <p:nvPr/>
        </p:nvSpPr>
        <p:spPr>
          <a:xfrm>
            <a:off x="838200" y="4360127"/>
            <a:ext cx="10515600" cy="1816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22B82-0D17-4C4B-BB1F-3A0B00EA6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4595" y="1059366"/>
            <a:ext cx="6539216" cy="5529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286414"/>
                <a:ext cx="4146395" cy="5206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the signals are </a:t>
                </a:r>
                <a:r>
                  <a:rPr lang="en-US" sz="2600" dirty="0">
                    <a:solidFill>
                      <a:srgbClr val="C00000"/>
                    </a:solidFill>
                  </a:rPr>
                  <a:t>in phase</a:t>
                </a:r>
                <a:r>
                  <a:rPr lang="en-US" sz="2600" dirty="0"/>
                  <a:t>.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00" dirty="0"/>
                  <a:t> the signals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out of phase</a:t>
                </a:r>
                <a:r>
                  <a:rPr lang="en-US" sz="2600" dirty="0"/>
                  <a:t>.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22E0A42-12F7-44E4-8D33-38AC5AB65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286414"/>
                <a:ext cx="4146395" cy="5206459"/>
              </a:xfrm>
              <a:prstGeom prst="rect">
                <a:avLst/>
              </a:prstGeom>
              <a:blipFill>
                <a:blip r:embed="rId4"/>
                <a:stretch>
                  <a:fillRect l="-2203" t="-1756" r="-3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B8D6F3C-A893-4900-8286-264591AE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424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Phase Difference</a:t>
            </a:r>
          </a:p>
        </p:txBody>
      </p:sp>
    </p:spTree>
    <p:extLst>
      <p:ext uri="{BB962C8B-B14F-4D97-AF65-F5344CB8AC3E}">
        <p14:creationId xmlns:p14="http://schemas.microsoft.com/office/powerpoint/2010/main" val="424733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8902</TotalTime>
  <Words>1932</Words>
  <Application>Microsoft Office PowerPoint</Application>
  <PresentationFormat>Widescreen</PresentationFormat>
  <Paragraphs>200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Phase Measurements. Grounding.</vt:lpstr>
      <vt:lpstr>Review—Amplitude Measurements</vt:lpstr>
      <vt:lpstr>Review—Frequency Measurements</vt:lpstr>
      <vt:lpstr>The Sinusoidal Function</vt:lpstr>
      <vt:lpstr>The Sinusoidal Function</vt:lpstr>
      <vt:lpstr>Lead/Lag Relationships</vt:lpstr>
      <vt:lpstr>Lead/Lag Relationships</vt:lpstr>
      <vt:lpstr>Phase Difference</vt:lpstr>
      <vt:lpstr>Phase Difference</vt:lpstr>
      <vt:lpstr>Phase Measurements—Example </vt:lpstr>
      <vt:lpstr>Phase Measurements—The Lissajous Pattern Method</vt:lpstr>
      <vt:lpstr>Phase Measurements—The Lissajous Pattern Method</vt:lpstr>
      <vt:lpstr>Grounding</vt:lpstr>
      <vt:lpstr>Grounding</vt:lpstr>
      <vt:lpstr>Grounding</vt:lpstr>
      <vt:lpstr>Grounding</vt:lpstr>
      <vt:lpstr>Example 1</vt:lpstr>
      <vt:lpstr>Example 1—Solution </vt:lpstr>
      <vt:lpstr>Example 2</vt:lpstr>
      <vt:lpstr>Example 2—Solution </vt:lpstr>
      <vt:lpstr>Example 3</vt:lpstr>
      <vt:lpstr>Example 3—Solution </vt:lpstr>
      <vt:lpstr>Example 4</vt:lpstr>
      <vt:lpstr>Solution 1—Interchange Source Connections </vt:lpstr>
      <vt:lpstr>Solution 2—Interchange R and L</vt:lpstr>
      <vt:lpstr>Other 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and Phase Measurements. Grounding.</dc:title>
  <dc:creator>Iordache, Marian</dc:creator>
  <cp:lastModifiedBy>Iordache, Marian</cp:lastModifiedBy>
  <cp:revision>92</cp:revision>
  <dcterms:created xsi:type="dcterms:W3CDTF">2020-09-01T20:29:39Z</dcterms:created>
  <dcterms:modified xsi:type="dcterms:W3CDTF">2021-07-29T01:29:20Z</dcterms:modified>
</cp:coreProperties>
</file>