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79" r:id="rId7"/>
    <p:sldId id="263" r:id="rId8"/>
    <p:sldId id="264" r:id="rId9"/>
    <p:sldId id="265" r:id="rId10"/>
    <p:sldId id="267" r:id="rId11"/>
    <p:sldId id="266" r:id="rId12"/>
    <p:sldId id="268" r:id="rId13"/>
    <p:sldId id="269" r:id="rId14"/>
    <p:sldId id="270" r:id="rId15"/>
    <p:sldId id="271" r:id="rId16"/>
    <p:sldId id="272" r:id="rId17"/>
    <p:sldId id="262" r:id="rId18"/>
    <p:sldId id="280" r:id="rId19"/>
    <p:sldId id="281" r:id="rId20"/>
    <p:sldId id="282" r:id="rId21"/>
    <p:sldId id="283" r:id="rId22"/>
    <p:sldId id="273" r:id="rId23"/>
    <p:sldId id="276" r:id="rId24"/>
    <p:sldId id="278"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28703-B3EF-4E8A-8849-572E2D278689}"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14F1F-0F3E-493F-B448-FFC2599547EC}" type="slidenum">
              <a:rPr lang="en-US" smtClean="0"/>
              <a:t>‹#›</a:t>
            </a:fld>
            <a:endParaRPr lang="en-US"/>
          </a:p>
        </p:txBody>
      </p:sp>
    </p:spTree>
    <p:extLst>
      <p:ext uri="{BB962C8B-B14F-4D97-AF65-F5344CB8AC3E}">
        <p14:creationId xmlns:p14="http://schemas.microsoft.com/office/powerpoint/2010/main" val="394587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a:t>
            </a:r>
            <a:r>
              <a:rPr lang="en-US" dirty="0" err="1"/>
              <a:t>sine.fig</a:t>
            </a:r>
            <a:endParaRPr lang="en-US" dirty="0"/>
          </a:p>
        </p:txBody>
      </p:sp>
      <p:sp>
        <p:nvSpPr>
          <p:cNvPr id="4" name="Slide Number Placeholder 3"/>
          <p:cNvSpPr>
            <a:spLocks noGrp="1"/>
          </p:cNvSpPr>
          <p:nvPr>
            <p:ph type="sldNum" sz="quarter" idx="5"/>
          </p:nvPr>
        </p:nvSpPr>
        <p:spPr/>
        <p:txBody>
          <a:bodyPr/>
          <a:lstStyle/>
          <a:p>
            <a:fld id="{32814F1F-0F3E-493F-B448-FFC2599547EC}" type="slidenum">
              <a:rPr lang="en-US" smtClean="0"/>
              <a:t>2</a:t>
            </a:fld>
            <a:endParaRPr lang="en-US"/>
          </a:p>
        </p:txBody>
      </p:sp>
    </p:spTree>
    <p:extLst>
      <p:ext uri="{BB962C8B-B14F-4D97-AF65-F5344CB8AC3E}">
        <p14:creationId xmlns:p14="http://schemas.microsoft.com/office/powerpoint/2010/main" val="113660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doc/problems/</a:t>
            </a:r>
            <a:r>
              <a:rPr lang="en-US" dirty="0" err="1"/>
              <a:t>SigDef.fig</a:t>
            </a:r>
            <a:endParaRPr lang="en-US" dirty="0"/>
          </a:p>
        </p:txBody>
      </p:sp>
      <p:sp>
        <p:nvSpPr>
          <p:cNvPr id="4" name="Slide Number Placeholder 3"/>
          <p:cNvSpPr>
            <a:spLocks noGrp="1"/>
          </p:cNvSpPr>
          <p:nvPr>
            <p:ph type="sldNum" sz="quarter" idx="5"/>
          </p:nvPr>
        </p:nvSpPr>
        <p:spPr/>
        <p:txBody>
          <a:bodyPr/>
          <a:lstStyle/>
          <a:p>
            <a:fld id="{32814F1F-0F3E-493F-B448-FFC2599547EC}" type="slidenum">
              <a:rPr lang="en-US" smtClean="0"/>
              <a:t>5</a:t>
            </a:fld>
            <a:endParaRPr lang="en-US"/>
          </a:p>
        </p:txBody>
      </p:sp>
    </p:spTree>
    <p:extLst>
      <p:ext uri="{BB962C8B-B14F-4D97-AF65-F5344CB8AC3E}">
        <p14:creationId xmlns:p14="http://schemas.microsoft.com/office/powerpoint/2010/main" val="334306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4870E-F894-454D-842E-0A28D643D393}" type="slidenum">
              <a:rPr lang="en-US" smtClean="0"/>
              <a:t>10</a:t>
            </a:fld>
            <a:endParaRPr lang="en-US"/>
          </a:p>
        </p:txBody>
      </p:sp>
    </p:spTree>
    <p:extLst>
      <p:ext uri="{BB962C8B-B14F-4D97-AF65-F5344CB8AC3E}">
        <p14:creationId xmlns:p14="http://schemas.microsoft.com/office/powerpoint/2010/main" val="345028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4870E-F894-454D-842E-0A28D643D393}" type="slidenum">
              <a:rPr lang="en-US" smtClean="0"/>
              <a:t>11</a:t>
            </a:fld>
            <a:endParaRPr lang="en-US"/>
          </a:p>
        </p:txBody>
      </p:sp>
    </p:spTree>
    <p:extLst>
      <p:ext uri="{BB962C8B-B14F-4D97-AF65-F5344CB8AC3E}">
        <p14:creationId xmlns:p14="http://schemas.microsoft.com/office/powerpoint/2010/main" val="193705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4870E-F894-454D-842E-0A28D643D393}" type="slidenum">
              <a:rPr lang="en-US" smtClean="0"/>
              <a:t>12</a:t>
            </a:fld>
            <a:endParaRPr lang="en-US"/>
          </a:p>
        </p:txBody>
      </p:sp>
    </p:spTree>
    <p:extLst>
      <p:ext uri="{BB962C8B-B14F-4D97-AF65-F5344CB8AC3E}">
        <p14:creationId xmlns:p14="http://schemas.microsoft.com/office/powerpoint/2010/main" val="313958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6404-C343-4D00-996B-96F058860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1CCB50-0A6A-49FE-8DEC-C7E004AFFF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96BCE-3CF3-45B0-929F-7111C8E6EDFA}"/>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612234C9-A9AC-4B21-BCF5-167F68291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D4B22-0656-4E06-9E8D-EF0D9F14D8A2}"/>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82205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AF47-0FC6-41D5-BEE0-C13BC8C96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F0F8E-7865-4BE3-BDA0-D94BCDB64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63E20-3EBB-4ACF-97E4-C3C1CBCD2044}"/>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DDFFBE05-981C-4ED2-896A-C3607E3BE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75322-E1BF-4C3F-80EB-7A771EF0D361}"/>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322313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8A324C-1818-449B-B782-895283D4D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264488-C8C2-466A-B52E-9DCE56E32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1E271-D3B7-46FF-989B-EE28341D8A56}"/>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A3F69E76-4D28-467D-BEDB-6A4EFBAA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27AB2-D470-48A5-B8C7-C86AB4E10BA5}"/>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227082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6707-3B78-4040-B172-33ED3B9A2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ED51F-5E9C-4009-88E7-2CC821895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37C69-A354-4C2E-BB97-3FBE45EAFF65}"/>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6E36BD14-3F3D-4B47-BAF9-3D2E05070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AA7B4-4003-463A-B743-883D22BF0E71}"/>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36894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3F02-BD2D-41E1-8C1D-86CFAD862E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2F461-E9E9-4041-A813-32AEA0C84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26E2EE-D0BD-4B95-B7B1-3C68D88A6F68}"/>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EF996106-671D-45C1-B35C-15943F8A6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8E725-7820-46A9-B00F-5E13D536257B}"/>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144568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2C69-B38D-4E83-BAA1-3012A8024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B2CA4-52FF-4F01-8030-58D568603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8AB593-EE0F-4F6D-B6A6-3CCC2E5A97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30849-3484-4FC9-938D-A7F037E2AF4A}"/>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6" name="Footer Placeholder 5">
            <a:extLst>
              <a:ext uri="{FF2B5EF4-FFF2-40B4-BE49-F238E27FC236}">
                <a16:creationId xmlns:a16="http://schemas.microsoft.com/office/drawing/2014/main" id="{A73A634E-CF6A-4045-AB21-FCD4D680D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C40C8-A2D9-412C-A70E-E472118E9CB8}"/>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302894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A8A0-DAE0-4B69-9DF7-6E1CBBC0D7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0B968-E6F2-4944-B297-DF410861D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2BB39-E124-4683-BDF0-66561EA59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F37AF-49EE-41B4-8114-F7D84ED5C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52BC5-D6EF-40F7-A883-EF8D85953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1BB83E-D37D-49B1-A537-8034D314F841}"/>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8" name="Footer Placeholder 7">
            <a:extLst>
              <a:ext uri="{FF2B5EF4-FFF2-40B4-BE49-F238E27FC236}">
                <a16:creationId xmlns:a16="http://schemas.microsoft.com/office/drawing/2014/main" id="{DD6E29DB-49D6-4380-857F-3E7E655CC0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D728F-B036-4940-95A5-D445060C8B2C}"/>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2520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EDF0-2454-4E55-BD0D-B7650C455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CAF402-2AE7-41D0-B205-361256FE20EE}"/>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4" name="Footer Placeholder 3">
            <a:extLst>
              <a:ext uri="{FF2B5EF4-FFF2-40B4-BE49-F238E27FC236}">
                <a16:creationId xmlns:a16="http://schemas.microsoft.com/office/drawing/2014/main" id="{9673EBC8-7A31-4F53-ADF3-7C295C71B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789C8-86C7-40D8-BA50-01F5DE4D9423}"/>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378411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576CB-1013-41CC-9158-5FA80474DC77}"/>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3" name="Footer Placeholder 2">
            <a:extLst>
              <a:ext uri="{FF2B5EF4-FFF2-40B4-BE49-F238E27FC236}">
                <a16:creationId xmlns:a16="http://schemas.microsoft.com/office/drawing/2014/main" id="{2FCA6E8E-CB79-4A49-96F0-9B853BC2A4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227E7C-1600-4171-8542-E7217DE6FBF0}"/>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55406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1D1D-06A7-4908-8D5F-E83AE4970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C64BA-4C12-4544-B02F-77E73FF1B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F85915-B845-44B6-9CE6-DECD3F7D4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BB7FB-483A-4197-9C98-8F81D448905D}"/>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6" name="Footer Placeholder 5">
            <a:extLst>
              <a:ext uri="{FF2B5EF4-FFF2-40B4-BE49-F238E27FC236}">
                <a16:creationId xmlns:a16="http://schemas.microsoft.com/office/drawing/2014/main" id="{E3C3C57B-837F-4DCD-91CB-3488733B5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136F7-BD26-4BDB-A298-838F810E0666}"/>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408744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7743-005D-46E2-8E53-2522003CA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4233C3-076F-4C6E-AA71-6C0947CE8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0D62F-1AF8-4B1D-B677-125549F07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6EB75-291B-4753-B613-500B322E7D94}"/>
              </a:ext>
            </a:extLst>
          </p:cNvPr>
          <p:cNvSpPr>
            <a:spLocks noGrp="1"/>
          </p:cNvSpPr>
          <p:nvPr>
            <p:ph type="dt" sz="half" idx="10"/>
          </p:nvPr>
        </p:nvSpPr>
        <p:spPr/>
        <p:txBody>
          <a:bodyPr/>
          <a:lstStyle/>
          <a:p>
            <a:fld id="{000A57F1-1F99-496D-864B-8B5A52669E43}" type="datetimeFigureOut">
              <a:rPr lang="en-US" smtClean="0"/>
              <a:t>7/28/2021</a:t>
            </a:fld>
            <a:endParaRPr lang="en-US"/>
          </a:p>
        </p:txBody>
      </p:sp>
      <p:sp>
        <p:nvSpPr>
          <p:cNvPr id="6" name="Footer Placeholder 5">
            <a:extLst>
              <a:ext uri="{FF2B5EF4-FFF2-40B4-BE49-F238E27FC236}">
                <a16:creationId xmlns:a16="http://schemas.microsoft.com/office/drawing/2014/main" id="{88C0EFD9-C6A0-4539-BD72-5304A4E70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510E6-536B-41E2-80BE-4E2BBB44CAA0}"/>
              </a:ext>
            </a:extLst>
          </p:cNvPr>
          <p:cNvSpPr>
            <a:spLocks noGrp="1"/>
          </p:cNvSpPr>
          <p:nvPr>
            <p:ph type="sldNum" sz="quarter" idx="12"/>
          </p:nvPr>
        </p:nvSpPr>
        <p:spPr/>
        <p:txBody>
          <a:bodyPr/>
          <a:lstStyle/>
          <a:p>
            <a:fld id="{4E00267D-C81B-4975-BA6C-A543C76498C4}" type="slidenum">
              <a:rPr lang="en-US" smtClean="0"/>
              <a:t>‹#›</a:t>
            </a:fld>
            <a:endParaRPr lang="en-US"/>
          </a:p>
        </p:txBody>
      </p:sp>
    </p:spTree>
    <p:extLst>
      <p:ext uri="{BB962C8B-B14F-4D97-AF65-F5344CB8AC3E}">
        <p14:creationId xmlns:p14="http://schemas.microsoft.com/office/powerpoint/2010/main" val="417133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C9859-B86D-45F9-9F4F-A9CB857774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A8142-D2E5-4B1F-BA50-E3C892810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300EC-49EE-40CB-84A4-25047BFDA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A57F1-1F99-496D-864B-8B5A52669E43}" type="datetimeFigureOut">
              <a:rPr lang="en-US" smtClean="0"/>
              <a:t>7/28/2021</a:t>
            </a:fld>
            <a:endParaRPr lang="en-US"/>
          </a:p>
        </p:txBody>
      </p:sp>
      <p:sp>
        <p:nvSpPr>
          <p:cNvPr id="5" name="Footer Placeholder 4">
            <a:extLst>
              <a:ext uri="{FF2B5EF4-FFF2-40B4-BE49-F238E27FC236}">
                <a16:creationId xmlns:a16="http://schemas.microsoft.com/office/drawing/2014/main" id="{2824927D-E9D9-4CC8-91F2-878DE11AE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26E70C-3940-4446-8121-D04D0B1B2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267D-C81B-4975-BA6C-A543C76498C4}" type="slidenum">
              <a:rPr lang="en-US" smtClean="0"/>
              <a:t>‹#›</a:t>
            </a:fld>
            <a:endParaRPr lang="en-US"/>
          </a:p>
        </p:txBody>
      </p:sp>
    </p:spTree>
    <p:extLst>
      <p:ext uri="{BB962C8B-B14F-4D97-AF65-F5344CB8AC3E}">
        <p14:creationId xmlns:p14="http://schemas.microsoft.com/office/powerpoint/2010/main" val="198312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viordache.name/EEGR205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3D1-59EE-4FC2-B0EA-92BCAF4BD82F}"/>
              </a:ext>
            </a:extLst>
          </p:cNvPr>
          <p:cNvSpPr>
            <a:spLocks noGrp="1"/>
          </p:cNvSpPr>
          <p:nvPr>
            <p:ph type="ctrTitle"/>
          </p:nvPr>
        </p:nvSpPr>
        <p:spPr/>
        <p:txBody>
          <a:bodyPr/>
          <a:lstStyle/>
          <a:p>
            <a:r>
              <a:rPr lang="en-US" b="1" dirty="0">
                <a:solidFill>
                  <a:srgbClr val="C00000"/>
                </a:solidFill>
                <a:effectLst>
                  <a:outerShdw blurRad="38100" dist="38100" dir="2700000" algn="tl">
                    <a:srgbClr val="000000">
                      <a:alpha val="43137"/>
                    </a:srgbClr>
                  </a:outerShdw>
                </a:effectLst>
              </a:rPr>
              <a:t>Periodic AC Signals</a:t>
            </a:r>
          </a:p>
        </p:txBody>
      </p:sp>
      <p:sp>
        <p:nvSpPr>
          <p:cNvPr id="5" name="Title 1">
            <a:extLst>
              <a:ext uri="{FF2B5EF4-FFF2-40B4-BE49-F238E27FC236}">
                <a16:creationId xmlns:a16="http://schemas.microsoft.com/office/drawing/2014/main" id="{4192BECC-34A8-4C55-956B-2A8171D925D8}"/>
              </a:ext>
            </a:extLst>
          </p:cNvPr>
          <p:cNvSpPr txBox="1">
            <a:spLocks/>
          </p:cNvSpPr>
          <p:nvPr/>
        </p:nvSpPr>
        <p:spPr>
          <a:xfrm>
            <a:off x="193830" y="5666150"/>
            <a:ext cx="9218428" cy="707299"/>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070C0"/>
                </a:solidFill>
                <a:latin typeface="Times New Roman" panose="02020603050405020304" pitchFamily="18" charset="0"/>
                <a:cs typeface="Times New Roman" panose="02020603050405020304" pitchFamily="18" charset="0"/>
              </a:rPr>
              <a:t>M.V. Iordache, </a:t>
            </a:r>
            <a:r>
              <a:rPr lang="en-US" i="1" dirty="0">
                <a:solidFill>
                  <a:srgbClr val="0070C0"/>
                </a:solidFill>
                <a:latin typeface="Times New Roman" panose="02020603050405020304" pitchFamily="18" charset="0"/>
                <a:cs typeface="Times New Roman" panose="02020603050405020304" pitchFamily="18" charset="0"/>
              </a:rPr>
              <a:t>EEGR2051 Circuits and Measurements Lab</a:t>
            </a:r>
            <a:r>
              <a:rPr lang="en-US" dirty="0">
                <a:solidFill>
                  <a:srgbClr val="0070C0"/>
                </a:solidFill>
                <a:latin typeface="Times New Roman" panose="02020603050405020304" pitchFamily="18" charset="0"/>
                <a:cs typeface="Times New Roman" panose="02020603050405020304" pitchFamily="18" charset="0"/>
              </a:rPr>
              <a:t>, Fall 2020, LeTourneau University</a:t>
            </a:r>
          </a:p>
          <a:p>
            <a:r>
              <a:rPr lang="en-US" sz="1600" kern="1200" dirty="0">
                <a:solidFill>
                  <a:srgbClr val="0070C0"/>
                </a:solidFill>
                <a:effectLst/>
                <a:latin typeface="Times New Roman" panose="02020603050405020304" pitchFamily="18" charset="0"/>
                <a:ea typeface="Times New Roman" panose="02020603050405020304" pitchFamily="18" charset="0"/>
              </a:rPr>
              <a:t>See </a:t>
            </a:r>
            <a:r>
              <a:rPr lang="en-US" sz="1600" u="sng" kern="1200" dirty="0">
                <a:solidFill>
                  <a:srgbClr val="0000FF"/>
                </a:solidFill>
                <a:effectLst/>
                <a:latin typeface="Times New Roman" panose="02020603050405020304" pitchFamily="18" charset="0"/>
                <a:ea typeface="Times New Roman" panose="02020603050405020304" pitchFamily="18" charset="0"/>
                <a:hlinkClick r:id="rId2"/>
              </a:rPr>
              <a:t>https://mviordache.name/EEGR2051</a:t>
            </a:r>
            <a:r>
              <a:rPr lang="en-US" sz="1600" kern="1200" dirty="0">
                <a:solidFill>
                  <a:srgbClr val="0070C0"/>
                </a:solidFill>
                <a:effectLst/>
                <a:latin typeface="Times New Roman" panose="02020603050405020304" pitchFamily="18" charset="0"/>
                <a:ea typeface="Times New Roman" panose="02020603050405020304" pitchFamily="18" charset="0"/>
              </a:rPr>
              <a:t> for more information.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87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3041-E05F-419D-B19D-C51E6CE93741}"/>
              </a:ext>
            </a:extLst>
          </p:cNvPr>
          <p:cNvSpPr>
            <a:spLocks noGrp="1"/>
          </p:cNvSpPr>
          <p:nvPr>
            <p:ph type="title"/>
          </p:nvPr>
        </p:nvSpPr>
        <p:spPr>
          <a:xfrm>
            <a:off x="838200" y="365126"/>
            <a:ext cx="10515600" cy="961870"/>
          </a:xfrm>
        </p:spPr>
        <p:txBody>
          <a:bodyPr/>
          <a:lstStyle/>
          <a:p>
            <a:r>
              <a:rPr lang="en-US" dirty="0">
                <a:solidFill>
                  <a:srgbClr val="0070C0"/>
                </a:solidFill>
              </a:rPr>
              <a:t>RMS Voltages and Currents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D156-2178-4201-BBF2-0F6E0EF71468}"/>
                  </a:ext>
                </a:extLst>
              </p:cNvPr>
              <p:cNvSpPr>
                <a:spLocks noGrp="1"/>
              </p:cNvSpPr>
              <p:nvPr>
                <p:ph idx="1"/>
              </p:nvPr>
            </p:nvSpPr>
            <p:spPr>
              <a:xfrm>
                <a:off x="838200" y="1326996"/>
                <a:ext cx="10515600" cy="5043215"/>
              </a:xfrm>
            </p:spPr>
            <p:txBody>
              <a:bodyPr>
                <a:normAutofit/>
              </a:bodyPr>
              <a:lstStyle/>
              <a:p>
                <a:r>
                  <a:rPr lang="en-US" sz="2400" dirty="0"/>
                  <a:t>The RMS value is a number describing the strength of a signal.</a:t>
                </a:r>
              </a:p>
              <a:p>
                <a:r>
                  <a:rPr lang="en-US" sz="2400" dirty="0"/>
                  <a:t>Note that the RMS value is the DC equivalent of an AC signal.</a:t>
                </a:r>
              </a:p>
              <a:p>
                <a:r>
                  <a:rPr lang="en-US" sz="2400" dirty="0"/>
                  <a:t>This means that </a:t>
                </a:r>
                <a:r>
                  <a:rPr lang="en-US" sz="2400" i="1" dirty="0"/>
                  <a:t>an alternating voltage of RMS value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𝑉</m:t>
                        </m:r>
                      </m:e>
                      <m:sub>
                        <m:r>
                          <a:rPr lang="en-US" sz="2400" b="0" i="1" dirty="0" smtClean="0">
                            <a:latin typeface="Cambria Math" panose="02040503050406030204" pitchFamily="18" charset="0"/>
                          </a:rPr>
                          <m:t>𝑥</m:t>
                        </m:r>
                      </m:sub>
                    </m:sSub>
                  </m:oMath>
                </a14:m>
                <a:r>
                  <a:rPr lang="en-US" sz="2400" i="1" dirty="0"/>
                  <a:t> and a constant voltage of value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𝑉</m:t>
                        </m:r>
                      </m:e>
                      <m:sub>
                        <m:r>
                          <a:rPr lang="en-US" sz="2400" b="0" i="1" dirty="0" smtClean="0">
                            <a:latin typeface="Cambria Math" panose="02040503050406030204" pitchFamily="18" charset="0"/>
                          </a:rPr>
                          <m:t>𝑥</m:t>
                        </m:r>
                      </m:sub>
                    </m:sSub>
                  </m:oMath>
                </a14:m>
                <a:r>
                  <a:rPr lang="en-US" sz="2400" i="1" dirty="0"/>
                  <a:t> will produce the same average power on a resistor</a:t>
                </a:r>
                <a:r>
                  <a:rPr lang="en-US" sz="2400" dirty="0"/>
                  <a:t>. </a:t>
                </a:r>
              </a:p>
              <a:p>
                <a:r>
                  <a:rPr lang="en-US" sz="2400" dirty="0"/>
                  <a:t>Note that average power is proportional to the square of the RMS value. </a:t>
                </a:r>
              </a:p>
            </p:txBody>
          </p:sp>
        </mc:Choice>
        <mc:Fallback xmlns="">
          <p:sp>
            <p:nvSpPr>
              <p:cNvPr id="3" name="Content Placeholder 2">
                <a:extLst>
                  <a:ext uri="{FF2B5EF4-FFF2-40B4-BE49-F238E27FC236}">
                    <a16:creationId xmlns:a16="http://schemas.microsoft.com/office/drawing/2014/main" id="{85CCD156-2178-4201-BBF2-0F6E0EF71468}"/>
                  </a:ext>
                </a:extLst>
              </p:cNvPr>
              <p:cNvSpPr>
                <a:spLocks noGrp="1" noRot="1" noChangeAspect="1" noMove="1" noResize="1" noEditPoints="1" noAdjustHandles="1" noChangeArrowheads="1" noChangeShapeType="1" noTextEdit="1"/>
              </p:cNvSpPr>
              <p:nvPr>
                <p:ph idx="1"/>
              </p:nvPr>
            </p:nvSpPr>
            <p:spPr>
              <a:xfrm>
                <a:off x="838200" y="1326996"/>
                <a:ext cx="10515600" cy="5043215"/>
              </a:xfrm>
              <a:blipFill>
                <a:blip r:embed="rId3"/>
                <a:stretch>
                  <a:fillRect l="-812" t="-1693" r="-638"/>
                </a:stretch>
              </a:blipFill>
            </p:spPr>
            <p:txBody>
              <a:bodyPr/>
              <a:lstStyle/>
              <a:p>
                <a:r>
                  <a:rPr lang="en-US">
                    <a:noFill/>
                  </a:rPr>
                  <a:t> </a:t>
                </a:r>
              </a:p>
            </p:txBody>
          </p:sp>
        </mc:Fallback>
      </mc:AlternateContent>
    </p:spTree>
    <p:extLst>
      <p:ext uri="{BB962C8B-B14F-4D97-AF65-F5344CB8AC3E}">
        <p14:creationId xmlns:p14="http://schemas.microsoft.com/office/powerpoint/2010/main" val="303564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3041-E05F-419D-B19D-C51E6CE93741}"/>
              </a:ext>
            </a:extLst>
          </p:cNvPr>
          <p:cNvSpPr>
            <a:spLocks noGrp="1"/>
          </p:cNvSpPr>
          <p:nvPr>
            <p:ph type="title"/>
          </p:nvPr>
        </p:nvSpPr>
        <p:spPr>
          <a:xfrm>
            <a:off x="838200" y="365126"/>
            <a:ext cx="10515600" cy="961870"/>
          </a:xfrm>
        </p:spPr>
        <p:txBody>
          <a:bodyPr/>
          <a:lstStyle/>
          <a:p>
            <a:r>
              <a:rPr lang="en-US" dirty="0">
                <a:solidFill>
                  <a:srgbClr val="0070C0"/>
                </a:solidFill>
              </a:rPr>
              <a:t>RMS Voltages and Currents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D156-2178-4201-BBF2-0F6E0EF71468}"/>
                  </a:ext>
                </a:extLst>
              </p:cNvPr>
              <p:cNvSpPr>
                <a:spLocks noGrp="1"/>
              </p:cNvSpPr>
              <p:nvPr>
                <p:ph idx="1"/>
              </p:nvPr>
            </p:nvSpPr>
            <p:spPr>
              <a:xfrm>
                <a:off x="838200" y="1326996"/>
                <a:ext cx="10515600" cy="5043215"/>
              </a:xfrm>
            </p:spPr>
            <p:txBody>
              <a:bodyPr>
                <a:normAutofit/>
              </a:bodyPr>
              <a:lstStyle/>
              <a:p>
                <a:r>
                  <a:rPr lang="en-US" sz="2400" dirty="0"/>
                  <a:t>Let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be a current or a voltage.</a:t>
                </a:r>
              </a:p>
              <a:p>
                <a:r>
                  <a:rPr lang="en-US" sz="2400" dirty="0"/>
                  <a:t>The </a:t>
                </a:r>
                <a:r>
                  <a:rPr lang="en-US" sz="2400" i="1" dirty="0">
                    <a:solidFill>
                      <a:srgbClr val="C00000"/>
                    </a:solidFill>
                  </a:rPr>
                  <a:t>root mean square</a:t>
                </a:r>
                <a:r>
                  <a:rPr lang="en-US" sz="2400" dirty="0">
                    <a:solidFill>
                      <a:srgbClr val="C00000"/>
                    </a:solidFill>
                  </a:rPr>
                  <a:t> value </a:t>
                </a:r>
                <a:r>
                  <a:rPr lang="en-US" sz="2400" dirty="0"/>
                  <a:t>of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also known as </a:t>
                </a:r>
                <a:r>
                  <a:rPr lang="en-US" sz="2400" i="1" dirty="0">
                    <a:solidFill>
                      <a:srgbClr val="C00000"/>
                    </a:solidFill>
                  </a:rPr>
                  <a:t>RMS</a:t>
                </a:r>
                <a:r>
                  <a:rPr lang="en-US" sz="2400" dirty="0">
                    <a:solidFill>
                      <a:srgbClr val="C00000"/>
                    </a:solidFill>
                  </a:rPr>
                  <a:t> value </a:t>
                </a:r>
                <a:r>
                  <a:rPr lang="en-US" sz="2400" dirty="0"/>
                  <a:t>or </a:t>
                </a:r>
                <a:r>
                  <a:rPr lang="en-US" sz="2400" i="1" dirty="0">
                    <a:solidFill>
                      <a:srgbClr val="C00000"/>
                    </a:solidFill>
                  </a:rPr>
                  <a:t>effective</a:t>
                </a:r>
                <a:r>
                  <a:rPr lang="en-US" sz="2400" dirty="0"/>
                  <a:t> </a:t>
                </a:r>
                <a:r>
                  <a:rPr lang="en-US" sz="2400" dirty="0">
                    <a:solidFill>
                      <a:srgbClr val="C00000"/>
                    </a:solidFill>
                  </a:rPr>
                  <a:t>value</a:t>
                </a:r>
                <a:r>
                  <a:rPr lang="en-US" sz="2400" dirty="0"/>
                  <a:t> is informally defined as</a:t>
                </a:r>
              </a:p>
              <a:p>
                <a:pPr marL="0" indent="0">
                  <a:lnSpc>
                    <a:spcPct val="100000"/>
                  </a:lnSpc>
                  <a:buNone/>
                </a:pPr>
                <a14:m>
                  <m:oMathPara xmlns:m="http://schemas.openxmlformats.org/officeDocument/2006/math">
                    <m:oMathParaPr>
                      <m:jc m:val="centerGroup"/>
                    </m:oMathParaPr>
                    <m:oMath xmlns:m="http://schemas.openxmlformats.org/officeDocument/2006/math">
                      <m:borderBox>
                        <m:borderBoxPr>
                          <m:ctrlPr>
                            <a:rPr lang="en-US" sz="2400" b="0" i="1" smtClean="0">
                              <a:solidFill>
                                <a:srgbClr val="0070C0"/>
                              </a:solidFill>
                              <a:latin typeface="Cambria Math" panose="02040503050406030204" pitchFamily="18" charset="0"/>
                            </a:rPr>
                          </m:ctrlPr>
                        </m:borderBox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𝑈</m:t>
                              </m:r>
                            </m:e>
                            <m:sub>
                              <m:r>
                                <a:rPr lang="en-US" sz="2400" b="0" i="1" smtClean="0">
                                  <a:solidFill>
                                    <a:srgbClr val="C00000"/>
                                  </a:solidFill>
                                  <a:latin typeface="Cambria Math" panose="02040503050406030204" pitchFamily="18" charset="0"/>
                                </a:rPr>
                                <m:t>𝑟𝑚𝑠</m:t>
                              </m:r>
                            </m:sub>
                          </m:sSub>
                          <m:r>
                            <a:rPr lang="en-US" sz="2400" b="0" i="1" smtClean="0">
                              <a:solidFill>
                                <a:srgbClr val="C00000"/>
                              </a:solidFill>
                              <a:latin typeface="Cambria Math" panose="02040503050406030204" pitchFamily="18" charset="0"/>
                            </a:rPr>
                            <m:t>=</m:t>
                          </m:r>
                          <m:rad>
                            <m:radPr>
                              <m:degHide m:val="on"/>
                              <m:ctrlPr>
                                <a:rPr lang="en-US" sz="2400" b="0" i="1" smtClean="0">
                                  <a:solidFill>
                                    <a:srgbClr val="C00000"/>
                                  </a:solidFill>
                                  <a:latin typeface="Cambria Math" panose="02040503050406030204" pitchFamily="18" charset="0"/>
                                </a:rPr>
                              </m:ctrlPr>
                            </m:radPr>
                            <m:deg/>
                            <m:e>
                              <m:r>
                                <a:rPr lang="en-US" sz="2400" b="0" i="1" smtClean="0">
                                  <a:solidFill>
                                    <a:srgbClr val="C00000"/>
                                  </a:solidFill>
                                  <a:latin typeface="Cambria Math" panose="02040503050406030204" pitchFamily="18" charset="0"/>
                                </a:rPr>
                                <m:t>𝐴𝑣𝑒𝑟𝑎𝑔𝑒</m:t>
                              </m:r>
                              <m:r>
                                <a:rPr lang="en-US" sz="2400" b="0" i="1" smtClean="0">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rPr>
                                <m:t>𝑜𝑓</m:t>
                              </m:r>
                              <m:r>
                                <a:rPr lang="en-US" sz="2400" b="0" i="1" smtClean="0">
                                  <a:solidFill>
                                    <a:srgbClr val="C00000"/>
                                  </a:solidFill>
                                  <a:latin typeface="Cambria Math" panose="02040503050406030204" pitchFamily="18" charset="0"/>
                                </a:rPr>
                                <m:t> </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𝑢</m:t>
                                  </m:r>
                                </m:e>
                                <m:sup>
                                  <m:r>
                                    <a:rPr lang="en-US" sz="2400" b="0" i="1" smtClean="0">
                                      <a:solidFill>
                                        <a:srgbClr val="C00000"/>
                                      </a:solidFill>
                                      <a:latin typeface="Cambria Math" panose="02040503050406030204" pitchFamily="18" charset="0"/>
                                    </a:rPr>
                                    <m:t>2</m:t>
                                  </m:r>
                                </m:sup>
                              </m:sSup>
                            </m:e>
                          </m:rad>
                        </m:e>
                      </m:borderBox>
                    </m:oMath>
                  </m:oMathPara>
                </a14:m>
                <a:endParaRPr lang="en-US" sz="2400" dirty="0">
                  <a:solidFill>
                    <a:srgbClr val="C00000"/>
                  </a:solidFill>
                </a:endParaRPr>
              </a:p>
              <a:p>
                <a:r>
                  <a:rPr lang="en-US" sz="2400" dirty="0"/>
                  <a:t>Formally, assuming a signal of period </a:t>
                </a:r>
                <a14:m>
                  <m:oMath xmlns:m="http://schemas.openxmlformats.org/officeDocument/2006/math">
                    <m:r>
                      <a:rPr lang="en-US" sz="2400" b="0" i="1" smtClean="0">
                        <a:latin typeface="Cambria Math" panose="02040503050406030204" pitchFamily="18" charset="0"/>
                      </a:rPr>
                      <m:t>𝑇</m:t>
                    </m:r>
                  </m:oMath>
                </a14:m>
                <a:r>
                  <a:rPr lang="en-US" sz="2400" dirty="0"/>
                  <a:t>: </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𝑈</m:t>
                          </m:r>
                        </m:e>
                        <m:sub>
                          <m:r>
                            <a:rPr lang="en-US" sz="2400" b="0" i="1" smtClean="0">
                              <a:solidFill>
                                <a:srgbClr val="0070C0"/>
                              </a:solidFill>
                              <a:latin typeface="Cambria Math" panose="02040503050406030204" pitchFamily="18" charset="0"/>
                            </a:rPr>
                            <m:t>𝑟𝑚𝑠</m:t>
                          </m:r>
                        </m:sub>
                      </m:sSub>
                      <m:r>
                        <a:rPr lang="en-US" sz="2400" b="0" i="1" smtClean="0">
                          <a:solidFill>
                            <a:srgbClr val="0070C0"/>
                          </a:solidFill>
                          <a:latin typeface="Cambria Math" panose="02040503050406030204" pitchFamily="18" charset="0"/>
                        </a:rPr>
                        <m:t>=</m:t>
                      </m:r>
                      <m:rad>
                        <m:radPr>
                          <m:degHide m:val="on"/>
                          <m:ctrlPr>
                            <a:rPr lang="en-US" sz="2400" b="0" i="1" smtClean="0">
                              <a:solidFill>
                                <a:srgbClr val="0070C0"/>
                              </a:solidFill>
                              <a:latin typeface="Cambria Math" panose="02040503050406030204" pitchFamily="18" charset="0"/>
                            </a:rPr>
                          </m:ctrlPr>
                        </m:radPr>
                        <m:deg/>
                        <m:e>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1</m:t>
                              </m:r>
                            </m:num>
                            <m:den>
                              <m:r>
                                <a:rPr lang="en-US" sz="2400" b="0" i="1" smtClean="0">
                                  <a:solidFill>
                                    <a:srgbClr val="0070C0"/>
                                  </a:solidFill>
                                  <a:latin typeface="Cambria Math" panose="02040503050406030204" pitchFamily="18" charset="0"/>
                                </a:rPr>
                                <m:t>𝑇</m:t>
                              </m:r>
                            </m:den>
                          </m:f>
                          <m:nary>
                            <m:naryPr>
                              <m:ctrlPr>
                                <a:rPr lang="en-US" sz="2400" b="0" i="1" smtClean="0">
                                  <a:solidFill>
                                    <a:srgbClr val="0070C0"/>
                                  </a:solidFill>
                                  <a:latin typeface="Cambria Math" panose="02040503050406030204" pitchFamily="18" charset="0"/>
                                </a:rPr>
                              </m:ctrlPr>
                            </m:naryPr>
                            <m:sub>
                              <m:r>
                                <m:rPr>
                                  <m:brk m:alnAt="23"/>
                                </m:rP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𝑇</m:t>
                              </m:r>
                              <m:r>
                                <a:rPr lang="en-US" sz="2400" b="0" i="1" smtClean="0">
                                  <a:solidFill>
                                    <a:srgbClr val="0070C0"/>
                                  </a:solidFill>
                                  <a:latin typeface="Cambria Math" panose="02040503050406030204" pitchFamily="18" charset="0"/>
                                </a:rPr>
                                <m:t>/2</m:t>
                              </m:r>
                            </m:sub>
                            <m:sup>
                              <m:r>
                                <a:rPr lang="en-US" sz="2400" b="0" i="1" smtClean="0">
                                  <a:solidFill>
                                    <a:srgbClr val="0070C0"/>
                                  </a:solidFill>
                                  <a:latin typeface="Cambria Math" panose="02040503050406030204" pitchFamily="18" charset="0"/>
                                </a:rPr>
                                <m:t>𝑇</m:t>
                              </m:r>
                              <m:r>
                                <a:rPr lang="en-US" sz="2400" b="0" i="1" smtClean="0">
                                  <a:solidFill>
                                    <a:srgbClr val="0070C0"/>
                                  </a:solidFill>
                                  <a:latin typeface="Cambria Math" panose="02040503050406030204" pitchFamily="18" charset="0"/>
                                </a:rPr>
                                <m:t>/2</m:t>
                              </m:r>
                            </m:sup>
                            <m:e>
                              <m:r>
                                <a:rPr lang="en-US" sz="2400" b="0" i="1" smtClean="0">
                                  <a:solidFill>
                                    <a:srgbClr val="0070C0"/>
                                  </a:solidFill>
                                  <a:latin typeface="Cambria Math" panose="02040503050406030204" pitchFamily="18" charset="0"/>
                                </a:rPr>
                                <m:t>𝑢</m:t>
                              </m:r>
                              <m:sSup>
                                <m:sSupPr>
                                  <m:ctrlPr>
                                    <a:rPr lang="en-US" sz="2400" b="0" i="1" smtClean="0">
                                      <a:solidFill>
                                        <a:srgbClr val="0070C0"/>
                                      </a:solidFill>
                                      <a:latin typeface="Cambria Math" panose="02040503050406030204" pitchFamily="18" charset="0"/>
                                    </a:rPr>
                                  </m:ctrlPr>
                                </m:sSupPr>
                                <m:e>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𝑡</m:t>
                                      </m:r>
                                    </m:e>
                                  </m:d>
                                </m:e>
                                <m:sup>
                                  <m:r>
                                    <a:rPr lang="en-US" sz="2400" b="0" i="1" smtClean="0">
                                      <a:solidFill>
                                        <a:srgbClr val="0070C0"/>
                                      </a:solidFill>
                                      <a:latin typeface="Cambria Math" panose="02040503050406030204" pitchFamily="18" charset="0"/>
                                    </a:rPr>
                                    <m:t>2</m:t>
                                  </m:r>
                                </m:sup>
                              </m:sSup>
                              <m:r>
                                <a:rPr lang="en-US" sz="2400" b="0" i="1" smtClean="0">
                                  <a:solidFill>
                                    <a:srgbClr val="0070C0"/>
                                  </a:solidFill>
                                  <a:latin typeface="Cambria Math" panose="02040503050406030204" pitchFamily="18" charset="0"/>
                                </a:rPr>
                                <m:t>𝑑𝑡</m:t>
                              </m:r>
                            </m:e>
                          </m:nary>
                        </m:e>
                      </m:rad>
                    </m:oMath>
                  </m:oMathPara>
                </a14:m>
                <a:endParaRPr lang="en-US" sz="2400" dirty="0"/>
              </a:p>
              <a:p>
                <a:r>
                  <a:rPr lang="en-US" sz="2400" dirty="0"/>
                  <a:t>For a </a:t>
                </a:r>
                <a:r>
                  <a:rPr lang="en-US" sz="2400" i="1" dirty="0">
                    <a:solidFill>
                      <a:srgbClr val="00B050"/>
                    </a:solidFill>
                  </a:rPr>
                  <a:t>zero-mean sine </a:t>
                </a:r>
                <a:r>
                  <a:rPr lang="en-US" sz="2400" dirty="0"/>
                  <a:t>of peak amplitude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𝑚</m:t>
                        </m:r>
                      </m:sub>
                    </m:sSub>
                  </m:oMath>
                </a14:m>
                <a:r>
                  <a:rPr lang="en-US" sz="2400" dirty="0"/>
                  <a:t>, the formula simplifies to:</a:t>
                </a:r>
              </a:p>
              <a:p>
                <a:pPr marL="0" indent="0">
                  <a:lnSpc>
                    <a:spcPct val="150000"/>
                  </a:lnSpc>
                  <a:buNone/>
                </a:pPr>
                <a14:m>
                  <m:oMathPara xmlns:m="http://schemas.openxmlformats.org/officeDocument/2006/math">
                    <m:oMathParaPr>
                      <m:jc m:val="centerGroup"/>
                    </m:oMathParaPr>
                    <m:oMath xmlns:m="http://schemas.openxmlformats.org/officeDocument/2006/math">
                      <m:borderBox>
                        <m:borderBoxPr>
                          <m:ctrlPr>
                            <a:rPr lang="en-US" sz="2400" b="0" i="1" smtClean="0">
                              <a:solidFill>
                                <a:srgbClr val="0070C0"/>
                              </a:solidFill>
                              <a:latin typeface="Cambria Math" panose="02040503050406030204" pitchFamily="18" charset="0"/>
                            </a:rPr>
                          </m:ctrlPr>
                        </m:borderBox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𝑈</m:t>
                              </m:r>
                            </m:e>
                            <m:sub>
                              <m:r>
                                <a:rPr lang="en-US" sz="2400" b="0" i="1" smtClean="0">
                                  <a:solidFill>
                                    <a:srgbClr val="C00000"/>
                                  </a:solidFill>
                                  <a:latin typeface="Cambria Math" panose="02040503050406030204" pitchFamily="18" charset="0"/>
                                </a:rPr>
                                <m:t>𝑟𝑚𝑠</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𝑈</m:t>
                              </m:r>
                            </m:e>
                            <m:sub>
                              <m:r>
                                <a:rPr lang="en-US" sz="2400" b="0" i="1" smtClean="0">
                                  <a:solidFill>
                                    <a:srgbClr val="C00000"/>
                                  </a:solidFill>
                                  <a:latin typeface="Cambria Math" panose="02040503050406030204" pitchFamily="18" charset="0"/>
                                </a:rPr>
                                <m:t>𝑚</m:t>
                              </m:r>
                            </m:sub>
                          </m:sSub>
                          <m:r>
                            <a:rPr lang="en-US" sz="2400" b="0" i="1" smtClean="0">
                              <a:solidFill>
                                <a:srgbClr val="C00000"/>
                              </a:solidFill>
                              <a:latin typeface="Cambria Math" panose="02040503050406030204" pitchFamily="18" charset="0"/>
                            </a:rPr>
                            <m:t>/</m:t>
                          </m:r>
                          <m:rad>
                            <m:radPr>
                              <m:degHide m:val="on"/>
                              <m:ctrlPr>
                                <a:rPr lang="en-US" sz="2400" b="0" i="1" smtClean="0">
                                  <a:solidFill>
                                    <a:srgbClr val="C00000"/>
                                  </a:solidFill>
                                  <a:latin typeface="Cambria Math" panose="02040503050406030204" pitchFamily="18" charset="0"/>
                                </a:rPr>
                              </m:ctrlPr>
                            </m:radPr>
                            <m:deg/>
                            <m:e>
                              <m:r>
                                <a:rPr lang="en-US" sz="2400" b="0" i="1" smtClean="0">
                                  <a:solidFill>
                                    <a:srgbClr val="C00000"/>
                                  </a:solidFill>
                                  <a:latin typeface="Cambria Math" panose="02040503050406030204" pitchFamily="18" charset="0"/>
                                </a:rPr>
                                <m:t>2</m:t>
                              </m:r>
                            </m:e>
                          </m:rad>
                        </m:e>
                      </m:borderBox>
                    </m:oMath>
                  </m:oMathPara>
                </a14:m>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85CCD156-2178-4201-BBF2-0F6E0EF71468}"/>
                  </a:ext>
                </a:extLst>
              </p:cNvPr>
              <p:cNvSpPr>
                <a:spLocks noGrp="1" noRot="1" noChangeAspect="1" noMove="1" noResize="1" noEditPoints="1" noAdjustHandles="1" noChangeArrowheads="1" noChangeShapeType="1" noTextEdit="1"/>
              </p:cNvSpPr>
              <p:nvPr>
                <p:ph idx="1"/>
              </p:nvPr>
            </p:nvSpPr>
            <p:spPr>
              <a:xfrm>
                <a:off x="838200" y="1326996"/>
                <a:ext cx="10515600" cy="5043215"/>
              </a:xfrm>
              <a:blipFill>
                <a:blip r:embed="rId3"/>
                <a:stretch>
                  <a:fillRect l="-812" t="-1693" r="-1507"/>
                </a:stretch>
              </a:blipFill>
            </p:spPr>
            <p:txBody>
              <a:bodyPr/>
              <a:lstStyle/>
              <a:p>
                <a:r>
                  <a:rPr lang="en-US">
                    <a:noFill/>
                  </a:rPr>
                  <a:t> </a:t>
                </a:r>
              </a:p>
            </p:txBody>
          </p:sp>
        </mc:Fallback>
      </mc:AlternateContent>
    </p:spTree>
    <p:extLst>
      <p:ext uri="{BB962C8B-B14F-4D97-AF65-F5344CB8AC3E}">
        <p14:creationId xmlns:p14="http://schemas.microsoft.com/office/powerpoint/2010/main" val="203639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3041-E05F-419D-B19D-C51E6CE93741}"/>
              </a:ext>
            </a:extLst>
          </p:cNvPr>
          <p:cNvSpPr>
            <a:spLocks noGrp="1"/>
          </p:cNvSpPr>
          <p:nvPr>
            <p:ph type="title"/>
          </p:nvPr>
        </p:nvSpPr>
        <p:spPr>
          <a:xfrm>
            <a:off x="838200" y="365126"/>
            <a:ext cx="10515600" cy="961870"/>
          </a:xfrm>
        </p:spPr>
        <p:txBody>
          <a:bodyPr>
            <a:normAutofit fontScale="90000"/>
          </a:bodyPr>
          <a:lstStyle/>
          <a:p>
            <a:r>
              <a:rPr lang="en-US" i="1" dirty="0">
                <a:solidFill>
                  <a:srgbClr val="0070C0"/>
                </a:solidFill>
              </a:rPr>
              <a:t>Why Do DMMs Display RMS and not Amplitude?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D156-2178-4201-BBF2-0F6E0EF71468}"/>
                  </a:ext>
                </a:extLst>
              </p:cNvPr>
              <p:cNvSpPr>
                <a:spLocks noGrp="1"/>
              </p:cNvSpPr>
              <p:nvPr>
                <p:ph idx="1"/>
              </p:nvPr>
            </p:nvSpPr>
            <p:spPr>
              <a:xfrm>
                <a:off x="838200" y="1326996"/>
                <a:ext cx="10515600" cy="5043215"/>
              </a:xfrm>
            </p:spPr>
            <p:txBody>
              <a:bodyPr>
                <a:normAutofit/>
              </a:bodyPr>
              <a:lstStyle/>
              <a:p>
                <a:r>
                  <a:rPr lang="en-US" sz="2400" dirty="0"/>
                  <a:t>Amplitude is not a good indicator of the strength of a signal.</a:t>
                </a:r>
              </a:p>
              <a:p>
                <a:r>
                  <a:rPr lang="en-US" sz="2400" dirty="0"/>
                  <a:t>For example, while the signals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and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have the same peak-to-peak amplitude,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is most of the time zero.</a:t>
                </a:r>
              </a:p>
              <a:p>
                <a:r>
                  <a:rPr lang="en-US" sz="2400" dirty="0"/>
                  <a:t>It is clear that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is not as strong as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a:t>
                </a:r>
              </a:p>
              <a:p>
                <a:r>
                  <a:rPr lang="en-US" sz="2400" dirty="0"/>
                  <a:t>The RMS values do indicate that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is weaker: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𝑟𝑚𝑠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rPr>
                          <m:t>4.8</m:t>
                        </m:r>
                      </m:den>
                    </m:f>
                    <m:r>
                      <a:rPr lang="en-US" sz="2400" b="0" i="0" smtClean="0">
                        <a:latin typeface="Cambria Math" panose="02040503050406030204" pitchFamily="18" charset="0"/>
                      </a:rPr>
                      <m:t> </m:t>
                    </m:r>
                  </m:oMath>
                </a14:m>
                <a:r>
                  <a:rPr lang="en-US" sz="2400" dirty="0"/>
                  <a:t>, while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𝑟𝑚𝑠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 </m:t>
                    </m:r>
                  </m:oMath>
                </a14:m>
                <a:r>
                  <a:rPr lang="en-US" sz="2400" dirty="0"/>
                  <a:t>.</a:t>
                </a:r>
              </a:p>
              <a:p>
                <a:endParaRPr lang="en-US" sz="2400" dirty="0"/>
              </a:p>
            </p:txBody>
          </p:sp>
        </mc:Choice>
        <mc:Fallback xmlns="">
          <p:sp>
            <p:nvSpPr>
              <p:cNvPr id="3" name="Content Placeholder 2">
                <a:extLst>
                  <a:ext uri="{FF2B5EF4-FFF2-40B4-BE49-F238E27FC236}">
                    <a16:creationId xmlns:a16="http://schemas.microsoft.com/office/drawing/2014/main" id="{85CCD156-2178-4201-BBF2-0F6E0EF71468}"/>
                  </a:ext>
                </a:extLst>
              </p:cNvPr>
              <p:cNvSpPr>
                <a:spLocks noGrp="1" noRot="1" noChangeAspect="1" noMove="1" noResize="1" noEditPoints="1" noAdjustHandles="1" noChangeArrowheads="1" noChangeShapeType="1" noTextEdit="1"/>
              </p:cNvSpPr>
              <p:nvPr>
                <p:ph idx="1"/>
              </p:nvPr>
            </p:nvSpPr>
            <p:spPr>
              <a:xfrm>
                <a:off x="838200" y="1326996"/>
                <a:ext cx="10515600" cy="5043215"/>
              </a:xfrm>
              <a:blipFill>
                <a:blip r:embed="rId3"/>
                <a:stretch>
                  <a:fillRect l="-812" t="-169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339B3BB-B514-47FE-A802-A0124DE7EA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817" y="3858324"/>
            <a:ext cx="9834365" cy="2430966"/>
          </a:xfrm>
          <a:prstGeom prst="rect">
            <a:avLst/>
          </a:prstGeom>
        </p:spPr>
      </p:pic>
    </p:spTree>
    <p:extLst>
      <p:ext uri="{BB962C8B-B14F-4D97-AF65-F5344CB8AC3E}">
        <p14:creationId xmlns:p14="http://schemas.microsoft.com/office/powerpoint/2010/main" val="288228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RMS Measurements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10840844" cy="5433508"/>
              </a:xfrm>
            </p:spPr>
            <p:txBody>
              <a:bodyPr>
                <a:normAutofit lnSpcReduction="10000"/>
              </a:bodyPr>
              <a:lstStyle/>
              <a:p>
                <a:r>
                  <a:rPr lang="en-US" sz="2400" dirty="0"/>
                  <a:t>Assume a signal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of average value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𝑦</m:t>
                        </m:r>
                      </m:e>
                    </m:bar>
                  </m:oMath>
                </a14:m>
                <a:r>
                  <a:rPr lang="en-US" sz="2400" dirty="0"/>
                  <a:t>.</a:t>
                </a:r>
              </a:p>
              <a:p>
                <a:r>
                  <a:rPr lang="en-US" sz="2400" dirty="0"/>
                  <a:t>In </a:t>
                </a:r>
                <a:r>
                  <a:rPr lang="en-US" sz="2400" dirty="0">
                    <a:solidFill>
                      <a:srgbClr val="C00000"/>
                    </a:solidFill>
                  </a:rPr>
                  <a:t>DC mode</a:t>
                </a:r>
                <a:r>
                  <a:rPr lang="en-US" sz="2400" dirty="0"/>
                  <a:t>, the DMM measures the DC component (the average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𝑦</m:t>
                        </m:r>
                      </m:e>
                    </m:bar>
                  </m:oMath>
                </a14:m>
                <a:r>
                  <a:rPr lang="en-US" sz="2400" dirty="0"/>
                  <a:t>).</a:t>
                </a:r>
              </a:p>
              <a:p>
                <a:pPr lvl="1"/>
                <a:r>
                  <a:rPr lang="en-US" i="1" dirty="0">
                    <a:solidFill>
                      <a:schemeClr val="tx1">
                        <a:lumMod val="50000"/>
                        <a:lumOff val="50000"/>
                      </a:schemeClr>
                    </a:solidFill>
                  </a:rPr>
                  <a:t>Press DCV to measure voltage and DCI to measure current.</a:t>
                </a:r>
              </a:p>
              <a:p>
                <a:pPr lvl="2"/>
                <a:r>
                  <a:rPr lang="en-US" i="1" dirty="0">
                    <a:solidFill>
                      <a:schemeClr val="tx1">
                        <a:lumMod val="50000"/>
                        <a:lumOff val="50000"/>
                      </a:schemeClr>
                    </a:solidFill>
                  </a:rPr>
                  <a:t>On some DMMs, DCI is SHIFT + DCV.</a:t>
                </a:r>
              </a:p>
              <a:p>
                <a:r>
                  <a:rPr lang="en-US" sz="2400" dirty="0"/>
                  <a:t>In </a:t>
                </a:r>
                <a:r>
                  <a:rPr lang="en-US" sz="2400" dirty="0">
                    <a:solidFill>
                      <a:srgbClr val="C00000"/>
                    </a:solidFill>
                  </a:rPr>
                  <a:t>AC mode</a:t>
                </a:r>
                <a:r>
                  <a:rPr lang="en-US" sz="2400" dirty="0"/>
                  <a:t>, the DMM measures the AC component (the RMS of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𝑦</m:t>
                        </m:r>
                      </m:e>
                    </m:bar>
                  </m:oMath>
                </a14:m>
                <a:r>
                  <a:rPr lang="en-US" sz="2400" dirty="0"/>
                  <a:t>).</a:t>
                </a:r>
              </a:p>
              <a:p>
                <a:pPr lvl="1"/>
                <a:r>
                  <a:rPr lang="en-US" i="1" dirty="0">
                    <a:solidFill>
                      <a:schemeClr val="tx1">
                        <a:lumMod val="50000"/>
                        <a:lumOff val="50000"/>
                      </a:schemeClr>
                    </a:solidFill>
                  </a:rPr>
                  <a:t>Press ACV to measure voltage and ACI to measure current.</a:t>
                </a:r>
              </a:p>
              <a:p>
                <a:pPr lvl="2"/>
                <a:r>
                  <a:rPr lang="en-US" i="1" dirty="0">
                    <a:solidFill>
                      <a:schemeClr val="tx1">
                        <a:lumMod val="50000"/>
                        <a:lumOff val="50000"/>
                      </a:schemeClr>
                    </a:solidFill>
                  </a:rPr>
                  <a:t>On some DMMs, ACI is SHIFT + ACV.</a:t>
                </a:r>
              </a:p>
              <a:p>
                <a:r>
                  <a:rPr lang="en-US" sz="2400" dirty="0"/>
                  <a:t>In </a:t>
                </a:r>
                <a:r>
                  <a:rPr lang="en-US" sz="2400" dirty="0">
                    <a:solidFill>
                      <a:srgbClr val="C00000"/>
                    </a:solidFill>
                  </a:rPr>
                  <a:t>AC + DC mode</a:t>
                </a:r>
                <a:r>
                  <a:rPr lang="en-US" sz="2400" dirty="0"/>
                  <a:t>, the DMM measures the RMS of the entire signal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a:t>
                </a:r>
              </a:p>
              <a:p>
                <a:pPr lvl="1"/>
                <a:r>
                  <a:rPr lang="en-US" i="1" dirty="0">
                    <a:solidFill>
                      <a:schemeClr val="tx1">
                        <a:lumMod val="50000"/>
                        <a:lumOff val="50000"/>
                      </a:schemeClr>
                    </a:solidFill>
                  </a:rPr>
                  <a:t>Press ACV and DCV at the same time to measure voltage.</a:t>
                </a:r>
              </a:p>
              <a:p>
                <a:pPr lvl="1"/>
                <a:r>
                  <a:rPr lang="en-US" i="1" dirty="0">
                    <a:solidFill>
                      <a:schemeClr val="tx1">
                        <a:lumMod val="50000"/>
                        <a:lumOff val="50000"/>
                      </a:schemeClr>
                    </a:solidFill>
                  </a:rPr>
                  <a:t>Press ACI and DCI at the same time to measure current.</a:t>
                </a:r>
              </a:p>
              <a:p>
                <a:pPr lvl="2"/>
                <a:r>
                  <a:rPr lang="en-US" i="1" dirty="0">
                    <a:solidFill>
                      <a:schemeClr val="tx1">
                        <a:lumMod val="50000"/>
                        <a:lumOff val="50000"/>
                      </a:schemeClr>
                    </a:solidFill>
                  </a:rPr>
                  <a:t>Some DMMs have a separate button for AC + DC mode.</a:t>
                </a:r>
              </a:p>
              <a:p>
                <a:r>
                  <a:rPr lang="en-US" sz="2400" dirty="0"/>
                  <a:t>The AC+DC measurement is related to the DC and AC measurements by the formula </a:t>
                </a:r>
              </a:p>
              <a:p>
                <a:pPr marL="457200" lvl="1"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𝑌</m:t>
                          </m:r>
                        </m:e>
                        <m:sub>
                          <m:r>
                            <a:rPr lang="en-US" b="0" i="1" smtClean="0">
                              <a:solidFill>
                                <a:srgbClr val="7030A0"/>
                              </a:solidFill>
                              <a:latin typeface="Cambria Math" panose="02040503050406030204" pitchFamily="18" charset="0"/>
                            </a:rPr>
                            <m:t>𝑟𝑚𝑠</m:t>
                          </m:r>
                        </m:sub>
                      </m:sSub>
                      <m:r>
                        <a:rPr lang="en-US" b="0" i="1" smtClean="0">
                          <a:solidFill>
                            <a:srgbClr val="7030A0"/>
                          </a:solidFill>
                          <a:latin typeface="Cambria Math" panose="02040503050406030204" pitchFamily="18" charset="0"/>
                        </a:rPr>
                        <m:t>=</m:t>
                      </m:r>
                      <m:rad>
                        <m:radPr>
                          <m:degHide m:val="on"/>
                          <m:ctrlPr>
                            <a:rPr lang="en-US" b="0" i="1" smtClean="0">
                              <a:solidFill>
                                <a:srgbClr val="7030A0"/>
                              </a:solidFill>
                              <a:latin typeface="Cambria Math" panose="02040503050406030204" pitchFamily="18" charset="0"/>
                            </a:rPr>
                          </m:ctrlPr>
                        </m:radPr>
                        <m:deg/>
                        <m:e>
                          <m:sSup>
                            <m:sSupPr>
                              <m:ctrlPr>
                                <a:rPr lang="en-US" b="0" i="1" smtClean="0">
                                  <a:solidFill>
                                    <a:srgbClr val="7030A0"/>
                                  </a:solidFill>
                                  <a:latin typeface="Cambria Math" panose="02040503050406030204" pitchFamily="18" charset="0"/>
                                </a:rPr>
                              </m:ctrlPr>
                            </m:sSupPr>
                            <m:e>
                              <m:bar>
                                <m:barPr>
                                  <m:pos m:val="top"/>
                                  <m:ctrlPr>
                                    <a:rPr lang="en-US" b="0" i="1" smtClean="0">
                                      <a:solidFill>
                                        <a:srgbClr val="7030A0"/>
                                      </a:solidFill>
                                      <a:latin typeface="Cambria Math" panose="02040503050406030204" pitchFamily="18" charset="0"/>
                                    </a:rPr>
                                  </m:ctrlPr>
                                </m:barPr>
                                <m:e>
                                  <m:r>
                                    <a:rPr lang="en-US" b="0" i="1" smtClean="0">
                                      <a:solidFill>
                                        <a:srgbClr val="7030A0"/>
                                      </a:solidFill>
                                      <a:latin typeface="Cambria Math" panose="02040503050406030204" pitchFamily="18" charset="0"/>
                                    </a:rPr>
                                    <m:t>𝑦</m:t>
                                  </m:r>
                                </m:e>
                              </m:bar>
                            </m:e>
                            <m:sup>
                              <m:r>
                                <a:rPr lang="en-US" b="0" i="1" smtClean="0">
                                  <a:solidFill>
                                    <a:srgbClr val="7030A0"/>
                                  </a:solidFill>
                                  <a:latin typeface="Cambria Math" panose="02040503050406030204" pitchFamily="18" charset="0"/>
                                </a:rPr>
                                <m:t>2</m:t>
                              </m:r>
                            </m:sup>
                          </m:sSup>
                          <m:r>
                            <a:rPr lang="en-US" b="0" i="1" smtClean="0">
                              <a:solidFill>
                                <a:srgbClr val="7030A0"/>
                              </a:solidFill>
                              <a:latin typeface="Cambria Math" panose="02040503050406030204" pitchFamily="18" charset="0"/>
                            </a:rPr>
                            <m:t>+</m:t>
                          </m:r>
                          <m:sSubSup>
                            <m:sSubSupPr>
                              <m:ctrlPr>
                                <a:rPr lang="en-US" b="0" i="1" smtClean="0">
                                  <a:solidFill>
                                    <a:srgbClr val="7030A0"/>
                                  </a:solidFill>
                                  <a:latin typeface="Cambria Math" panose="02040503050406030204" pitchFamily="18" charset="0"/>
                                </a:rPr>
                              </m:ctrlPr>
                            </m:sSubSupPr>
                            <m:e>
                              <m:r>
                                <a:rPr lang="en-US" b="0" i="1" smtClean="0">
                                  <a:solidFill>
                                    <a:srgbClr val="7030A0"/>
                                  </a:solidFill>
                                  <a:latin typeface="Cambria Math" panose="02040503050406030204" pitchFamily="18" charset="0"/>
                                </a:rPr>
                                <m:t>𝑌</m:t>
                              </m:r>
                            </m:e>
                            <m:sub>
                              <m:r>
                                <a:rPr lang="en-US" b="0" i="1" smtClean="0">
                                  <a:solidFill>
                                    <a:srgbClr val="7030A0"/>
                                  </a:solidFill>
                                  <a:latin typeface="Cambria Math" panose="02040503050406030204" pitchFamily="18" charset="0"/>
                                </a:rPr>
                                <m:t>𝑎𝑐</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𝑟𝑚𝑠</m:t>
                              </m:r>
                            </m:sub>
                            <m:sup>
                              <m:r>
                                <a:rPr lang="en-US" b="0" i="1" smtClean="0">
                                  <a:solidFill>
                                    <a:srgbClr val="7030A0"/>
                                  </a:solidFill>
                                  <a:latin typeface="Cambria Math" panose="02040503050406030204" pitchFamily="18" charset="0"/>
                                </a:rPr>
                                <m:t>2</m:t>
                              </m:r>
                            </m:sup>
                          </m:sSubSup>
                        </m:e>
                      </m:rad>
                    </m:oMath>
                  </m:oMathPara>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1059366"/>
                <a:ext cx="10840844" cy="5433508"/>
              </a:xfrm>
              <a:blipFill>
                <a:blip r:embed="rId2"/>
                <a:stretch>
                  <a:fillRect l="-731" t="-2132" r="-731"/>
                </a:stretch>
              </a:blipFill>
            </p:spPr>
            <p:txBody>
              <a:bodyPr/>
              <a:lstStyle/>
              <a:p>
                <a:r>
                  <a:rPr lang="en-US">
                    <a:noFill/>
                  </a:rPr>
                  <a:t> </a:t>
                </a:r>
              </a:p>
            </p:txBody>
          </p:sp>
        </mc:Fallback>
      </mc:AlternateContent>
    </p:spTree>
    <p:extLst>
      <p:ext uri="{BB962C8B-B14F-4D97-AF65-F5344CB8AC3E}">
        <p14:creationId xmlns:p14="http://schemas.microsoft.com/office/powerpoint/2010/main" val="62861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735980"/>
                <a:ext cx="10840844" cy="5756894"/>
              </a:xfrm>
            </p:spPr>
            <p:txBody>
              <a:bodyPr>
                <a:normAutofit/>
              </a:bodyPr>
              <a:lstStyle/>
              <a:p>
                <a:pPr marL="0" indent="0">
                  <a:buNone/>
                </a:pPr>
                <a:r>
                  <a:rPr lang="en-US" i="1" dirty="0">
                    <a:solidFill>
                      <a:srgbClr val="002060"/>
                    </a:solidFill>
                  </a:rPr>
                  <a:t>Example 1: Find the RMS value of </a:t>
                </a:r>
                <a14:m>
                  <m:oMath xmlns:m="http://schemas.openxmlformats.org/officeDocument/2006/math">
                    <m:r>
                      <a:rPr lang="en-US" b="0" i="1" smtClean="0">
                        <a:solidFill>
                          <a:srgbClr val="002060"/>
                        </a:solidFill>
                        <a:latin typeface="Cambria Math" panose="02040503050406030204" pitchFamily="18" charset="0"/>
                      </a:rPr>
                      <m:t>𝑦</m:t>
                    </m:r>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𝑡</m:t>
                        </m:r>
                      </m:e>
                    </m:d>
                    <m:r>
                      <a:rPr lang="en-US" b="0" i="1" smtClean="0">
                        <a:solidFill>
                          <a:srgbClr val="002060"/>
                        </a:solidFill>
                        <a:latin typeface="Cambria Math" panose="02040503050406030204" pitchFamily="18" charset="0"/>
                      </a:rPr>
                      <m:t>=5</m:t>
                    </m:r>
                    <m:func>
                      <m:funcPr>
                        <m:ctrlPr>
                          <a:rPr lang="en-US" b="0" i="1" smtClean="0">
                            <a:solidFill>
                              <a:srgbClr val="002060"/>
                            </a:solidFill>
                            <a:latin typeface="Cambria Math" panose="02040503050406030204" pitchFamily="18" charset="0"/>
                          </a:rPr>
                        </m:ctrlPr>
                      </m:funcPr>
                      <m:fName>
                        <m:r>
                          <a:rPr lang="en-US" b="0" i="1" smtClean="0">
                            <a:solidFill>
                              <a:srgbClr val="002060"/>
                            </a:solidFill>
                            <a:latin typeface="Cambria Math" panose="02040503050406030204" pitchFamily="18" charset="0"/>
                          </a:rPr>
                          <m:t>𝑐𝑜𝑠</m:t>
                        </m:r>
                      </m:fName>
                      <m:e>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300</m:t>
                            </m:r>
                            <m:r>
                              <a:rPr lang="en-US" b="0" i="1" smtClean="0">
                                <a:solidFill>
                                  <a:srgbClr val="002060"/>
                                </a:solidFill>
                                <a:latin typeface="Cambria Math" panose="02040503050406030204" pitchFamily="18" charset="0"/>
                              </a:rPr>
                              <m:t>𝑡</m:t>
                            </m:r>
                            <m:r>
                              <a:rPr lang="en-US" b="0" i="1" smtClean="0">
                                <a:solidFill>
                                  <a:srgbClr val="002060"/>
                                </a:solidFill>
                                <a:latin typeface="Cambria Math" panose="02040503050406030204" pitchFamily="18" charset="0"/>
                              </a:rPr>
                              <m:t>+</m:t>
                            </m:r>
                            <m:sSup>
                              <m:sSupPr>
                                <m:ctrlPr>
                                  <a:rPr lang="en-US" b="0" i="1" smtClean="0">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40</m:t>
                                </m:r>
                              </m:e>
                              <m:sup>
                                <m:r>
                                  <a:rPr lang="en-US" b="0" i="1" smtClean="0">
                                    <a:solidFill>
                                      <a:srgbClr val="002060"/>
                                    </a:solidFill>
                                    <a:latin typeface="Cambria Math" panose="02040503050406030204" pitchFamily="18" charset="0"/>
                                  </a:rPr>
                                  <m:t>∘</m:t>
                                </m:r>
                              </m:sup>
                            </m:sSup>
                          </m:e>
                        </m:d>
                        <m:r>
                          <a:rPr lang="en-US" b="0" i="1" smtClean="0">
                            <a:solidFill>
                              <a:srgbClr val="002060"/>
                            </a:solidFill>
                            <a:latin typeface="Cambria Math" panose="02040503050406030204" pitchFamily="18" charset="0"/>
                          </a:rPr>
                          <m:t> </m:t>
                        </m:r>
                        <m:r>
                          <a:rPr lang="en-US" b="0" i="1" smtClean="0">
                            <a:solidFill>
                              <a:srgbClr val="002060"/>
                            </a:solidFill>
                            <a:latin typeface="Cambria Math" panose="02040503050406030204" pitchFamily="18" charset="0"/>
                          </a:rPr>
                          <m:t>𝑉</m:t>
                        </m:r>
                      </m:e>
                    </m:func>
                  </m:oMath>
                </a14:m>
                <a:r>
                  <a:rPr lang="en-US" i="1" dirty="0">
                    <a:solidFill>
                      <a:srgbClr val="002060"/>
                    </a:solidFill>
                  </a:rPr>
                  <a:t>.</a:t>
                </a:r>
              </a:p>
              <a:p>
                <a:r>
                  <a:rPr lang="en-US" sz="2400" i="1" dirty="0"/>
                  <a:t>The peak amplitude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𝑚</m:t>
                        </m:r>
                      </m:sub>
                    </m:sSub>
                    <m:r>
                      <a:rPr lang="en-US" sz="2400" b="0" i="1" smtClean="0">
                        <a:latin typeface="Cambria Math" panose="02040503050406030204" pitchFamily="18" charset="0"/>
                      </a:rPr>
                      <m:t>=5 </m:t>
                    </m:r>
                    <m:r>
                      <a:rPr lang="en-US" sz="2400" b="0" i="1" smtClean="0">
                        <a:latin typeface="Cambria Math" panose="02040503050406030204" pitchFamily="18" charset="0"/>
                      </a:rPr>
                      <m:t>𝑉</m:t>
                    </m:r>
                  </m:oMath>
                </a14:m>
                <a:r>
                  <a:rPr lang="en-US" sz="2400" i="1" dirty="0"/>
                  <a:t>.</a:t>
                </a:r>
              </a:p>
              <a:p>
                <a:r>
                  <a:rPr lang="en-US" sz="2400" i="1" dirty="0"/>
                  <a:t>Note that the mean of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i="1" dirty="0"/>
                  <a:t> is zero: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𝑦</m:t>
                        </m:r>
                      </m:e>
                    </m:bar>
                    <m:r>
                      <a:rPr lang="en-US" sz="2400" b="0" i="1" smtClean="0">
                        <a:latin typeface="Cambria Math" panose="02040503050406030204" pitchFamily="18" charset="0"/>
                      </a:rPr>
                      <m:t>=0</m:t>
                    </m:r>
                  </m:oMath>
                </a14:m>
                <a:r>
                  <a:rPr lang="en-US" sz="2400" i="1" dirty="0"/>
                  <a:t>.</a:t>
                </a:r>
              </a:p>
              <a:p>
                <a:r>
                  <a:rPr lang="en-US" sz="2400" i="1" dirty="0"/>
                  <a:t>For a zero-mean sine the following formula applies: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𝑟𝑚𝑠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𝑚</m:t>
                              </m:r>
                            </m:sub>
                          </m:sSub>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oMath>
                  </m:oMathPara>
                </a14:m>
                <a:endParaRPr lang="en-US" sz="2400" i="1" dirty="0"/>
              </a:p>
              <a:p>
                <a:r>
                  <a:rPr lang="en-US" sz="2400" i="1" dirty="0"/>
                  <a:t>Therefore, the RMS value is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3.54 </m:t>
                    </m:r>
                    <m:r>
                      <a:rPr lang="en-US" sz="2400" b="0" i="1" smtClean="0">
                        <a:solidFill>
                          <a:srgbClr val="C00000"/>
                        </a:solidFill>
                        <a:latin typeface="Cambria Math" panose="02040503050406030204" pitchFamily="18" charset="0"/>
                      </a:rPr>
                      <m:t>𝑉</m:t>
                    </m:r>
                  </m:oMath>
                </a14:m>
                <a:r>
                  <a:rPr lang="en-US" sz="2400" i="1" dirty="0"/>
                  <a:t>.</a:t>
                </a:r>
              </a:p>
              <a:p>
                <a:pPr marL="0" indent="0">
                  <a:buNone/>
                </a:pPr>
                <a:r>
                  <a:rPr lang="en-US" i="1" dirty="0">
                    <a:solidFill>
                      <a:srgbClr val="002060"/>
                    </a:solidFill>
                  </a:rPr>
                  <a:t>Example 2: A zero-mean sinewave has </a:t>
                </a:r>
                <a14:m>
                  <m:oMath xmlns:m="http://schemas.openxmlformats.org/officeDocument/2006/math">
                    <m:r>
                      <a:rPr lang="en-US" b="0" i="1" smtClean="0">
                        <a:solidFill>
                          <a:srgbClr val="002060"/>
                        </a:solidFill>
                        <a:latin typeface="Cambria Math" panose="02040503050406030204" pitchFamily="18" charset="0"/>
                      </a:rPr>
                      <m:t>6.4 </m:t>
                    </m:r>
                    <m:r>
                      <a:rPr lang="en-US" b="0" i="1" smtClean="0">
                        <a:solidFill>
                          <a:srgbClr val="002060"/>
                        </a:solidFill>
                        <a:latin typeface="Cambria Math" panose="02040503050406030204" pitchFamily="18" charset="0"/>
                      </a:rPr>
                      <m:t>𝑉</m:t>
                    </m:r>
                  </m:oMath>
                </a14:m>
                <a:r>
                  <a:rPr lang="en-US" i="1" dirty="0">
                    <a:solidFill>
                      <a:srgbClr val="002060"/>
                    </a:solidFill>
                  </a:rPr>
                  <a:t> peak-to-peak. Find the RMS value.  </a:t>
                </a:r>
              </a:p>
              <a:p>
                <a:r>
                  <a:rPr lang="en-US" sz="2400" i="1" dirty="0"/>
                  <a:t>The peak amplitude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𝑚</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6.4</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=3.2 </m:t>
                    </m:r>
                    <m:r>
                      <a:rPr lang="en-US" sz="2400" b="0" i="1" smtClean="0">
                        <a:latin typeface="Cambria Math" panose="02040503050406030204" pitchFamily="18" charset="0"/>
                      </a:rPr>
                      <m:t>𝑉</m:t>
                    </m:r>
                  </m:oMath>
                </a14:m>
                <a:r>
                  <a:rPr lang="en-US" sz="2400" i="1" dirty="0"/>
                  <a:t>.</a:t>
                </a:r>
              </a:p>
              <a:p>
                <a:r>
                  <a:rPr lang="en-US" sz="2400" i="1" dirty="0"/>
                  <a:t>Since the sinewave has a zero mean,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𝑟𝑚𝑠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3.2</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2.26 </m:t>
                    </m:r>
                    <m:r>
                      <a:rPr lang="en-US" sz="2400" b="0" i="1" smtClean="0">
                        <a:solidFill>
                          <a:srgbClr val="C00000"/>
                        </a:solidFill>
                        <a:latin typeface="Cambria Math" panose="02040503050406030204" pitchFamily="18" charset="0"/>
                      </a:rPr>
                      <m:t>𝑉</m:t>
                    </m:r>
                  </m:oMath>
                </a14:m>
                <a:r>
                  <a:rPr lang="en-US" sz="2400" i="1" dirty="0"/>
                  <a:t>.</a:t>
                </a:r>
              </a:p>
              <a:p>
                <a:pPr lvl="1"/>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735980"/>
                <a:ext cx="10840844" cy="5756894"/>
              </a:xfrm>
              <a:blipFill>
                <a:blip r:embed="rId2"/>
                <a:stretch>
                  <a:fillRect l="-1124" t="-1801"/>
                </a:stretch>
              </a:blipFill>
            </p:spPr>
            <p:txBody>
              <a:bodyPr/>
              <a:lstStyle/>
              <a:p>
                <a:r>
                  <a:rPr lang="en-US">
                    <a:noFill/>
                  </a:rPr>
                  <a:t> </a:t>
                </a:r>
              </a:p>
            </p:txBody>
          </p:sp>
        </mc:Fallback>
      </mc:AlternateContent>
    </p:spTree>
    <p:extLst>
      <p:ext uri="{BB962C8B-B14F-4D97-AF65-F5344CB8AC3E}">
        <p14:creationId xmlns:p14="http://schemas.microsoft.com/office/powerpoint/2010/main" val="4811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735980"/>
                <a:ext cx="10840844" cy="5756894"/>
              </a:xfrm>
            </p:spPr>
            <p:txBody>
              <a:bodyPr>
                <a:normAutofit/>
              </a:bodyPr>
              <a:lstStyle/>
              <a:p>
                <a:pPr marL="0" indent="0">
                  <a:buNone/>
                </a:pPr>
                <a:r>
                  <a:rPr lang="en-US" i="1" dirty="0">
                    <a:solidFill>
                      <a:srgbClr val="002060"/>
                    </a:solidFill>
                  </a:rPr>
                  <a:t>Example 3: A DMM measures the current </a:t>
                </a:r>
                <a14:m>
                  <m:oMath xmlns:m="http://schemas.openxmlformats.org/officeDocument/2006/math">
                    <m:r>
                      <a:rPr lang="en-US" b="0" i="1" smtClean="0">
                        <a:solidFill>
                          <a:srgbClr val="002060"/>
                        </a:solidFill>
                        <a:latin typeface="Cambria Math" panose="02040503050406030204" pitchFamily="18" charset="0"/>
                      </a:rPr>
                      <m:t>𝑖</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𝑡</m:t>
                    </m:r>
                    <m:r>
                      <a:rPr lang="en-US" b="0" i="1" smtClean="0">
                        <a:solidFill>
                          <a:srgbClr val="002060"/>
                        </a:solidFill>
                        <a:latin typeface="Cambria Math" panose="02040503050406030204" pitchFamily="18" charset="0"/>
                      </a:rPr>
                      <m:t>)=3</m:t>
                    </m:r>
                    <m:func>
                      <m:funcPr>
                        <m:ctrlPr>
                          <a:rPr lang="en-US" b="0" i="1" smtClean="0">
                            <a:solidFill>
                              <a:srgbClr val="002060"/>
                            </a:solidFill>
                            <a:latin typeface="Cambria Math" panose="02040503050406030204" pitchFamily="18" charset="0"/>
                          </a:rPr>
                        </m:ctrlPr>
                      </m:funcPr>
                      <m:fName>
                        <m:r>
                          <a:rPr lang="en-US" b="0" i="1" smtClean="0">
                            <a:solidFill>
                              <a:srgbClr val="002060"/>
                            </a:solidFill>
                            <a:latin typeface="Cambria Math" panose="02040503050406030204" pitchFamily="18" charset="0"/>
                          </a:rPr>
                          <m:t>𝑐𝑜𝑠</m:t>
                        </m:r>
                      </m:fName>
                      <m:e>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300</m:t>
                            </m:r>
                            <m:r>
                              <a:rPr lang="en-US" b="0" i="1" smtClean="0">
                                <a:solidFill>
                                  <a:srgbClr val="002060"/>
                                </a:solidFill>
                                <a:latin typeface="Cambria Math" panose="02040503050406030204" pitchFamily="18" charset="0"/>
                              </a:rPr>
                              <m:t>𝑡</m:t>
                            </m:r>
                            <m:r>
                              <a:rPr lang="en-US" b="0" i="1" smtClean="0">
                                <a:solidFill>
                                  <a:srgbClr val="002060"/>
                                </a:solidFill>
                                <a:latin typeface="Cambria Math" panose="02040503050406030204" pitchFamily="18" charset="0"/>
                              </a:rPr>
                              <m:t>−</m:t>
                            </m:r>
                            <m:sSup>
                              <m:sSupPr>
                                <m:ctrlPr>
                                  <a:rPr lang="en-US" b="0" i="1" smtClean="0">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60</m:t>
                                </m:r>
                              </m:e>
                              <m:sup>
                                <m:r>
                                  <a:rPr lang="en-US" b="0" i="1" smtClean="0">
                                    <a:solidFill>
                                      <a:srgbClr val="002060"/>
                                    </a:solidFill>
                                    <a:latin typeface="Cambria Math" panose="02040503050406030204" pitchFamily="18" charset="0"/>
                                  </a:rPr>
                                  <m:t>∘</m:t>
                                </m:r>
                              </m:sup>
                            </m:sSup>
                          </m:e>
                        </m:d>
                        <m:r>
                          <a:rPr lang="en-US" b="0" i="1" smtClean="0">
                            <a:solidFill>
                              <a:srgbClr val="002060"/>
                            </a:solidFill>
                            <a:latin typeface="Cambria Math" panose="02040503050406030204" pitchFamily="18" charset="0"/>
                          </a:rPr>
                          <m:t> </m:t>
                        </m:r>
                        <m:r>
                          <a:rPr lang="en-US" b="0" i="1" smtClean="0">
                            <a:solidFill>
                              <a:srgbClr val="002060"/>
                            </a:solidFill>
                            <a:latin typeface="Cambria Math" panose="02040503050406030204" pitchFamily="18" charset="0"/>
                          </a:rPr>
                          <m:t>𝐴</m:t>
                        </m:r>
                      </m:e>
                    </m:func>
                  </m:oMath>
                </a14:m>
                <a:r>
                  <a:rPr lang="en-US" i="1" dirty="0">
                    <a:solidFill>
                      <a:srgbClr val="002060"/>
                    </a:solidFill>
                  </a:rPr>
                  <a:t>. What values should the DMM display in DC, AC, and AC+DC modes?</a:t>
                </a:r>
              </a:p>
              <a:p>
                <a:r>
                  <a:rPr lang="en-US" sz="2400" i="1" dirty="0"/>
                  <a:t>The peak amplitude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𝑚</m:t>
                        </m:r>
                      </m:sub>
                    </m:sSub>
                    <m:r>
                      <a:rPr lang="en-US" sz="2400" b="0" i="1" smtClean="0">
                        <a:latin typeface="Cambria Math" panose="02040503050406030204" pitchFamily="18" charset="0"/>
                      </a:rPr>
                      <m:t>=3 </m:t>
                    </m:r>
                    <m:r>
                      <a:rPr lang="en-US" sz="2400" b="0" i="1" smtClean="0">
                        <a:latin typeface="Cambria Math" panose="02040503050406030204" pitchFamily="18" charset="0"/>
                      </a:rPr>
                      <m:t>𝐴</m:t>
                    </m:r>
                  </m:oMath>
                </a14:m>
                <a:r>
                  <a:rPr lang="en-US" sz="2400" i="1" dirty="0"/>
                  <a:t>.</a:t>
                </a:r>
              </a:p>
              <a:p>
                <a:r>
                  <a:rPr lang="en-US" sz="2400" i="1" dirty="0"/>
                  <a:t>Note that the mean of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i="1" dirty="0"/>
                  <a:t> is zero: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𝑖</m:t>
                        </m:r>
                      </m:e>
                    </m:bar>
                    <m:r>
                      <a:rPr lang="en-US" sz="2400" b="0" i="1" smtClean="0">
                        <a:latin typeface="Cambria Math" panose="02040503050406030204" pitchFamily="18" charset="0"/>
                      </a:rPr>
                      <m:t>=0</m:t>
                    </m:r>
                  </m:oMath>
                </a14:m>
                <a:r>
                  <a:rPr lang="en-US" sz="2400" i="1" dirty="0"/>
                  <a:t> (there is no DC component).</a:t>
                </a:r>
              </a:p>
              <a:p>
                <a:r>
                  <a:rPr lang="en-US" sz="2400" i="1" dirty="0"/>
                  <a:t>The RMS value is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2.12 </m:t>
                    </m:r>
                    <m:r>
                      <a:rPr lang="en-US" sz="2400" b="0" i="1" smtClean="0">
                        <a:solidFill>
                          <a:schemeClr val="tx1"/>
                        </a:solidFill>
                        <a:latin typeface="Cambria Math" panose="02040503050406030204" pitchFamily="18" charset="0"/>
                      </a:rPr>
                      <m:t>𝑉</m:t>
                    </m:r>
                  </m:oMath>
                </a14:m>
                <a:r>
                  <a:rPr lang="en-US" sz="2400" i="1" dirty="0"/>
                  <a:t>.</a:t>
                </a:r>
              </a:p>
              <a:p>
                <a:r>
                  <a:rPr lang="en-US" sz="2400" i="1" dirty="0"/>
                  <a:t>In DC mode the DMM will display the average, that is, </a:t>
                </a:r>
                <a:r>
                  <a:rPr lang="en-US" sz="2400" i="1" dirty="0">
                    <a:solidFill>
                      <a:srgbClr val="C00000"/>
                    </a:solidFill>
                  </a:rPr>
                  <a:t>0 A</a:t>
                </a:r>
                <a:r>
                  <a:rPr lang="en-US" sz="2400" i="1" dirty="0"/>
                  <a:t>.</a:t>
                </a:r>
              </a:p>
              <a:p>
                <a:r>
                  <a:rPr lang="en-US" sz="2400" i="1" dirty="0"/>
                  <a:t>In AC mode the DMM will display the RMS value, that is, </a:t>
                </a:r>
                <a14:m>
                  <m:oMath xmlns:m="http://schemas.openxmlformats.org/officeDocument/2006/math">
                    <m:r>
                      <a:rPr lang="en-US" sz="2400" b="0" i="1" smtClean="0">
                        <a:solidFill>
                          <a:srgbClr val="C00000"/>
                        </a:solidFill>
                        <a:latin typeface="Cambria Math" panose="02040503050406030204" pitchFamily="18" charset="0"/>
                      </a:rPr>
                      <m:t>2.12 </m:t>
                    </m:r>
                    <m:r>
                      <a:rPr lang="en-US" sz="2400" b="0" i="1" smtClean="0">
                        <a:solidFill>
                          <a:srgbClr val="C00000"/>
                        </a:solidFill>
                        <a:latin typeface="Cambria Math" panose="02040503050406030204" pitchFamily="18" charset="0"/>
                      </a:rPr>
                      <m:t>𝑉</m:t>
                    </m:r>
                  </m:oMath>
                </a14:m>
                <a:r>
                  <a:rPr lang="en-US" sz="2400" i="1" dirty="0"/>
                  <a:t>.</a:t>
                </a:r>
              </a:p>
              <a:p>
                <a:r>
                  <a:rPr lang="en-US" sz="2400" i="1" dirty="0"/>
                  <a:t>In AC + DC mode the DMM will display the same value as in AC mode, since there is no DC component.</a:t>
                </a:r>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735980"/>
                <a:ext cx="10840844" cy="5756894"/>
              </a:xfrm>
              <a:blipFill>
                <a:blip r:embed="rId2"/>
                <a:stretch>
                  <a:fillRect l="-1124" t="-1801"/>
                </a:stretch>
              </a:blipFill>
            </p:spPr>
            <p:txBody>
              <a:bodyPr/>
              <a:lstStyle/>
              <a:p>
                <a:r>
                  <a:rPr lang="en-US">
                    <a:noFill/>
                  </a:rPr>
                  <a:t> </a:t>
                </a:r>
              </a:p>
            </p:txBody>
          </p:sp>
        </mc:Fallback>
      </mc:AlternateContent>
    </p:spTree>
    <p:extLst>
      <p:ext uri="{BB962C8B-B14F-4D97-AF65-F5344CB8AC3E}">
        <p14:creationId xmlns:p14="http://schemas.microsoft.com/office/powerpoint/2010/main" val="143600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735980"/>
                <a:ext cx="10840844" cy="5756894"/>
              </a:xfrm>
            </p:spPr>
            <p:txBody>
              <a:bodyPr>
                <a:normAutofit/>
              </a:bodyPr>
              <a:lstStyle/>
              <a:p>
                <a:pPr marL="0" indent="0">
                  <a:buNone/>
                </a:pPr>
                <a:r>
                  <a:rPr lang="en-US" i="1" dirty="0">
                    <a:solidFill>
                      <a:srgbClr val="002060"/>
                    </a:solidFill>
                  </a:rPr>
                  <a:t>Example 4: A DMM measures the DC current </a:t>
                </a:r>
                <a14:m>
                  <m:oMath xmlns:m="http://schemas.openxmlformats.org/officeDocument/2006/math">
                    <m:r>
                      <a:rPr lang="en-US" b="0" i="1" smtClean="0">
                        <a:solidFill>
                          <a:srgbClr val="002060"/>
                        </a:solidFill>
                        <a:latin typeface="Cambria Math" panose="02040503050406030204" pitchFamily="18" charset="0"/>
                      </a:rPr>
                      <m:t>𝐼</m:t>
                    </m:r>
                    <m:r>
                      <a:rPr lang="en-US" b="0" i="1" smtClean="0">
                        <a:solidFill>
                          <a:srgbClr val="002060"/>
                        </a:solidFill>
                        <a:latin typeface="Cambria Math" panose="02040503050406030204" pitchFamily="18" charset="0"/>
                      </a:rPr>
                      <m:t>=3 </m:t>
                    </m:r>
                    <m:r>
                      <a:rPr lang="en-US" b="0" i="1" smtClean="0">
                        <a:solidFill>
                          <a:srgbClr val="002060"/>
                        </a:solidFill>
                        <a:latin typeface="Cambria Math" panose="02040503050406030204" pitchFamily="18" charset="0"/>
                      </a:rPr>
                      <m:t>𝐴</m:t>
                    </m:r>
                  </m:oMath>
                </a14:m>
                <a:r>
                  <a:rPr lang="en-US" i="1" dirty="0">
                    <a:solidFill>
                      <a:srgbClr val="002060"/>
                    </a:solidFill>
                  </a:rPr>
                  <a:t>. What values should the DMM display in DC, AC, and AC+DC modes?</a:t>
                </a:r>
              </a:p>
              <a:p>
                <a:r>
                  <a:rPr lang="en-US" sz="2400" i="1" dirty="0"/>
                  <a:t>In DC mode, </a:t>
                </a:r>
                <a14:m>
                  <m:oMath xmlns:m="http://schemas.openxmlformats.org/officeDocument/2006/math">
                    <m:r>
                      <a:rPr lang="en-US" sz="2400" b="0" i="1" smtClean="0">
                        <a:solidFill>
                          <a:srgbClr val="C00000"/>
                        </a:solidFill>
                        <a:latin typeface="Cambria Math" panose="02040503050406030204" pitchFamily="18" charset="0"/>
                      </a:rPr>
                      <m:t>3 </m:t>
                    </m:r>
                    <m:r>
                      <a:rPr lang="en-US" sz="2400" b="0" i="1" smtClean="0">
                        <a:solidFill>
                          <a:srgbClr val="C00000"/>
                        </a:solidFill>
                        <a:latin typeface="Cambria Math" panose="02040503050406030204" pitchFamily="18" charset="0"/>
                      </a:rPr>
                      <m:t>𝐴</m:t>
                    </m:r>
                  </m:oMath>
                </a14:m>
                <a:r>
                  <a:rPr lang="en-US" sz="2400" i="1" dirty="0"/>
                  <a:t>.</a:t>
                </a:r>
              </a:p>
              <a:p>
                <a:r>
                  <a:rPr lang="en-US" sz="2400" i="1" dirty="0"/>
                  <a:t>In AC mode, </a:t>
                </a:r>
                <a14:m>
                  <m:oMath xmlns:m="http://schemas.openxmlformats.org/officeDocument/2006/math">
                    <m:r>
                      <a:rPr lang="en-US" sz="2400" b="0" i="1" smtClean="0">
                        <a:solidFill>
                          <a:srgbClr val="C00000"/>
                        </a:solidFill>
                        <a:latin typeface="Cambria Math" panose="02040503050406030204" pitchFamily="18" charset="0"/>
                      </a:rPr>
                      <m:t>0 </m:t>
                    </m:r>
                    <m:r>
                      <a:rPr lang="en-US" sz="2400" b="0" i="1" smtClean="0">
                        <a:solidFill>
                          <a:srgbClr val="C00000"/>
                        </a:solidFill>
                        <a:latin typeface="Cambria Math" panose="02040503050406030204" pitchFamily="18" charset="0"/>
                      </a:rPr>
                      <m:t>𝐴</m:t>
                    </m:r>
                  </m:oMath>
                </a14:m>
                <a:r>
                  <a:rPr lang="en-US" sz="2400" i="1" dirty="0"/>
                  <a:t>, since there is no AC component.</a:t>
                </a:r>
              </a:p>
              <a:p>
                <a:r>
                  <a:rPr lang="en-US" sz="2400" i="1" dirty="0"/>
                  <a:t>In AC+DC mode, </a:t>
                </a:r>
                <a14:m>
                  <m:oMath xmlns:m="http://schemas.openxmlformats.org/officeDocument/2006/math">
                    <m:r>
                      <a:rPr lang="en-US" sz="2400" b="0" i="1" smtClean="0">
                        <a:solidFill>
                          <a:srgbClr val="C00000"/>
                        </a:solidFill>
                        <a:latin typeface="Cambria Math" panose="02040503050406030204" pitchFamily="18" charset="0"/>
                      </a:rPr>
                      <m:t>3 </m:t>
                    </m:r>
                    <m:r>
                      <a:rPr lang="en-US" sz="2400" b="0" i="1" smtClean="0">
                        <a:solidFill>
                          <a:srgbClr val="C00000"/>
                        </a:solidFill>
                        <a:latin typeface="Cambria Math" panose="02040503050406030204" pitchFamily="18" charset="0"/>
                      </a:rPr>
                      <m:t>𝐴</m:t>
                    </m:r>
                  </m:oMath>
                </a14:m>
                <a:r>
                  <a:rPr lang="en-US" sz="2400" i="1" dirty="0"/>
                  <a:t>, the same value as in DC mode, since there is no AC component.</a:t>
                </a:r>
              </a:p>
              <a:p>
                <a:pPr marL="0" indent="0">
                  <a:buNone/>
                </a:pPr>
                <a:endParaRPr lang="en-US" i="1" dirty="0">
                  <a:solidFill>
                    <a:srgbClr val="002060"/>
                  </a:solidFill>
                </a:endParaRPr>
              </a:p>
              <a:p>
                <a:pPr marL="0" indent="0">
                  <a:buNone/>
                </a:pPr>
                <a:r>
                  <a:rPr lang="en-US" i="1" dirty="0">
                    <a:solidFill>
                      <a:srgbClr val="002060"/>
                    </a:solidFill>
                  </a:rPr>
                  <a:t>Example 5: A DMM measures </a:t>
                </a:r>
                <a14:m>
                  <m:oMath xmlns:m="http://schemas.openxmlformats.org/officeDocument/2006/math">
                    <m:r>
                      <a:rPr lang="en-US" b="0" i="1" smtClean="0">
                        <a:solidFill>
                          <a:srgbClr val="002060"/>
                        </a:solidFill>
                        <a:latin typeface="Cambria Math" panose="02040503050406030204" pitchFamily="18" charset="0"/>
                      </a:rPr>
                      <m:t>𝑣</m:t>
                    </m:r>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𝑡</m:t>
                        </m:r>
                      </m:e>
                    </m:d>
                    <m:r>
                      <a:rPr lang="en-US" b="0" i="1" smtClean="0">
                        <a:solidFill>
                          <a:srgbClr val="002060"/>
                        </a:solidFill>
                        <a:latin typeface="Cambria Math" panose="02040503050406030204" pitchFamily="18" charset="0"/>
                      </a:rPr>
                      <m:t>=2</m:t>
                    </m:r>
                    <m:func>
                      <m:funcPr>
                        <m:ctrlPr>
                          <a:rPr lang="en-US" b="0" i="1" smtClean="0">
                            <a:solidFill>
                              <a:srgbClr val="002060"/>
                            </a:solidFill>
                            <a:latin typeface="Cambria Math" panose="02040503050406030204" pitchFamily="18" charset="0"/>
                          </a:rPr>
                        </m:ctrlPr>
                      </m:funcPr>
                      <m:fName>
                        <m:r>
                          <m:rPr>
                            <m:sty m:val="p"/>
                          </m:rPr>
                          <a:rPr lang="en-US" b="0" i="0" smtClean="0">
                            <a:solidFill>
                              <a:srgbClr val="002060"/>
                            </a:solidFill>
                            <a:latin typeface="Cambria Math" panose="02040503050406030204" pitchFamily="18" charset="0"/>
                          </a:rPr>
                          <m:t>cos</m:t>
                        </m:r>
                      </m:fName>
                      <m:e>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100</m:t>
                            </m:r>
                            <m:r>
                              <a:rPr lang="en-US" b="0" i="1" smtClean="0">
                                <a:solidFill>
                                  <a:srgbClr val="002060"/>
                                </a:solidFill>
                                <a:latin typeface="Cambria Math" panose="02040503050406030204" pitchFamily="18" charset="0"/>
                              </a:rPr>
                              <m:t>𝑡</m:t>
                            </m:r>
                          </m:e>
                        </m:d>
                      </m:e>
                    </m:func>
                    <m:r>
                      <a:rPr lang="en-US" b="0" i="1" smtClean="0">
                        <a:solidFill>
                          <a:srgbClr val="002060"/>
                        </a:solidFill>
                        <a:latin typeface="Cambria Math" panose="02040503050406030204" pitchFamily="18" charset="0"/>
                      </a:rPr>
                      <m:t>+3 </m:t>
                    </m:r>
                    <m:r>
                      <a:rPr lang="en-US" b="0" i="1" smtClean="0">
                        <a:solidFill>
                          <a:srgbClr val="002060"/>
                        </a:solidFill>
                        <a:latin typeface="Cambria Math" panose="02040503050406030204" pitchFamily="18" charset="0"/>
                      </a:rPr>
                      <m:t>𝑉</m:t>
                    </m:r>
                  </m:oMath>
                </a14:m>
                <a:r>
                  <a:rPr lang="en-US" i="1" dirty="0">
                    <a:solidFill>
                      <a:srgbClr val="002060"/>
                    </a:solidFill>
                  </a:rPr>
                  <a:t>. What values should the DMM display in DC, AC, and AC+DC modes?</a:t>
                </a:r>
              </a:p>
              <a:p>
                <a:r>
                  <a:rPr lang="en-US" sz="2400" i="1" dirty="0"/>
                  <a:t>In DC mode, </a:t>
                </a:r>
                <a14:m>
                  <m:oMath xmlns:m="http://schemas.openxmlformats.org/officeDocument/2006/math">
                    <m:r>
                      <a:rPr lang="en-US" sz="2400" b="0" i="1" smtClean="0">
                        <a:solidFill>
                          <a:srgbClr val="C00000"/>
                        </a:solidFill>
                        <a:latin typeface="Cambria Math" panose="02040503050406030204" pitchFamily="18" charset="0"/>
                      </a:rPr>
                      <m:t>3 </m:t>
                    </m:r>
                    <m:r>
                      <a:rPr lang="en-US" sz="2400" b="0" i="1" smtClean="0">
                        <a:solidFill>
                          <a:srgbClr val="C00000"/>
                        </a:solidFill>
                        <a:latin typeface="Cambria Math" panose="02040503050406030204" pitchFamily="18" charset="0"/>
                      </a:rPr>
                      <m:t>𝑉</m:t>
                    </m:r>
                  </m:oMath>
                </a14:m>
                <a:r>
                  <a:rPr lang="en-US" sz="2400" i="1" dirty="0"/>
                  <a:t>, since the average (the DC component) is </a:t>
                </a:r>
                <a14:m>
                  <m:oMath xmlns:m="http://schemas.openxmlformats.org/officeDocument/2006/math">
                    <m:r>
                      <a:rPr lang="en-US" sz="2400" b="0" i="1" smtClean="0">
                        <a:latin typeface="Cambria Math" panose="02040503050406030204" pitchFamily="18" charset="0"/>
                      </a:rPr>
                      <m:t>3 </m:t>
                    </m:r>
                    <m:r>
                      <a:rPr lang="en-US" sz="2400" b="0" i="1" smtClean="0">
                        <a:latin typeface="Cambria Math" panose="02040503050406030204" pitchFamily="18" charset="0"/>
                      </a:rPr>
                      <m:t>𝑉</m:t>
                    </m:r>
                  </m:oMath>
                </a14:m>
                <a:r>
                  <a:rPr lang="en-US" sz="2400" i="1" dirty="0"/>
                  <a:t>.</a:t>
                </a:r>
              </a:p>
              <a:p>
                <a:r>
                  <a:rPr lang="en-US" sz="2400" i="1" dirty="0"/>
                  <a:t>In AC mode,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1.41 </m:t>
                    </m:r>
                    <m:r>
                      <a:rPr lang="en-US" sz="2400" b="0" i="1" smtClean="0">
                        <a:solidFill>
                          <a:srgbClr val="C00000"/>
                        </a:solidFill>
                        <a:latin typeface="Cambria Math" panose="02040503050406030204" pitchFamily="18" charset="0"/>
                      </a:rPr>
                      <m:t>𝑉</m:t>
                    </m:r>
                  </m:oMath>
                </a14:m>
                <a:r>
                  <a:rPr lang="en-US" sz="2400" i="1" dirty="0"/>
                  <a:t>, since the AC component is </a:t>
                </a:r>
                <a14:m>
                  <m:oMath xmlns:m="http://schemas.openxmlformats.org/officeDocument/2006/math">
                    <m:r>
                      <a:rPr lang="en-US" sz="2400" b="0" i="1" smtClean="0">
                        <a:latin typeface="Cambria Math" panose="02040503050406030204" pitchFamily="18" charset="0"/>
                      </a:rPr>
                      <m:t>2</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100</m:t>
                            </m:r>
                            <m:r>
                              <a:rPr lang="en-US" sz="2400" b="0" i="1" smtClean="0">
                                <a:latin typeface="Cambria Math" panose="02040503050406030204" pitchFamily="18" charset="0"/>
                              </a:rPr>
                              <m:t>𝑡</m:t>
                            </m:r>
                          </m:e>
                        </m:d>
                      </m:e>
                    </m:func>
                    <m:r>
                      <a:rPr lang="en-US" sz="2400" b="0" i="1" smtClean="0">
                        <a:latin typeface="Cambria Math" panose="02040503050406030204" pitchFamily="18" charset="0"/>
                      </a:rPr>
                      <m:t>𝑉</m:t>
                    </m:r>
                  </m:oMath>
                </a14:m>
                <a:r>
                  <a:rPr lang="en-US" sz="2400" i="1" dirty="0"/>
                  <a:t>.</a:t>
                </a:r>
              </a:p>
              <a:p>
                <a:r>
                  <a:rPr lang="en-US" sz="2400" i="1" dirty="0"/>
                  <a:t>In AC+DC mode, </a:t>
                </a:r>
                <a14:m>
                  <m:oMath xmlns:m="http://schemas.openxmlformats.org/officeDocument/2006/math">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3</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e>
                            </m:d>
                          </m:e>
                          <m:sup>
                            <m:r>
                              <a:rPr lang="en-US" sz="2400" b="0" i="1" smtClean="0">
                                <a:latin typeface="Cambria Math" panose="02040503050406030204" pitchFamily="18" charset="0"/>
                              </a:rPr>
                              <m:t>2</m:t>
                            </m:r>
                          </m:sup>
                        </m:sSup>
                      </m:e>
                    </m:ra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3.32 </m:t>
                    </m:r>
                    <m:r>
                      <a:rPr lang="en-US" sz="2400" b="0" i="1" smtClean="0">
                        <a:solidFill>
                          <a:srgbClr val="C00000"/>
                        </a:solidFill>
                        <a:latin typeface="Cambria Math" panose="02040503050406030204" pitchFamily="18" charset="0"/>
                      </a:rPr>
                      <m:t>𝑉</m:t>
                    </m:r>
                  </m:oMath>
                </a14:m>
                <a:r>
                  <a:rPr lang="en-US" sz="2400" i="1" dirty="0"/>
                  <a:t>.</a:t>
                </a:r>
              </a:p>
              <a:p>
                <a:pPr lvl="1"/>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735980"/>
                <a:ext cx="10840844" cy="5756894"/>
              </a:xfrm>
              <a:blipFill>
                <a:blip r:embed="rId2"/>
                <a:stretch>
                  <a:fillRect l="-1124" t="-1801" r="-1237"/>
                </a:stretch>
              </a:blipFill>
            </p:spPr>
            <p:txBody>
              <a:bodyPr/>
              <a:lstStyle/>
              <a:p>
                <a:r>
                  <a:rPr lang="en-US">
                    <a:noFill/>
                  </a:rPr>
                  <a:t> </a:t>
                </a:r>
              </a:p>
            </p:txBody>
          </p:sp>
        </mc:Fallback>
      </mc:AlternateContent>
    </p:spTree>
    <p:extLst>
      <p:ext uri="{BB962C8B-B14F-4D97-AF65-F5344CB8AC3E}">
        <p14:creationId xmlns:p14="http://schemas.microsoft.com/office/powerpoint/2010/main" val="263679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783450"/>
          </a:xfrm>
        </p:spPr>
        <p:txBody>
          <a:bodyPr/>
          <a:lstStyle/>
          <a:p>
            <a:r>
              <a:rPr lang="en-US" dirty="0">
                <a:solidFill>
                  <a:srgbClr val="0070C0"/>
                </a:solidFill>
              </a:rPr>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148576"/>
                <a:ext cx="10840844" cy="4883421"/>
              </a:xfrm>
            </p:spPr>
            <p:txBody>
              <a:bodyPr>
                <a:normAutofit/>
              </a:bodyPr>
              <a:lstStyle/>
              <a:p>
                <a:r>
                  <a:rPr lang="en-US" sz="2400" dirty="0"/>
                  <a:t>Volts (or amperes) peak-to-peak are commonly abbreviated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𝑝𝑝</m:t>
                        </m:r>
                      </m:sub>
                    </m:sSub>
                  </m:oMath>
                </a14:m>
                <a:r>
                  <a:rPr lang="en-US" sz="2400" dirty="0"/>
                  <a:t> (or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𝑝𝑝</m:t>
                        </m:r>
                      </m:sub>
                    </m:sSub>
                  </m:oMath>
                </a14:m>
                <a:r>
                  <a:rPr lang="en-US" sz="2400" dirty="0"/>
                  <a:t>).</a:t>
                </a:r>
              </a:p>
              <a:p>
                <a:r>
                  <a:rPr lang="en-US" sz="2400" dirty="0"/>
                  <a:t>RMS volts (or amperes) are commonly abbreviated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𝑟𝑚𝑠</m:t>
                        </m:r>
                      </m:sub>
                    </m:sSub>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𝑟𝑚𝑠</m:t>
                        </m:r>
                      </m:sub>
                    </m:sSub>
                  </m:oMath>
                </a14:m>
                <a:r>
                  <a:rPr lang="en-US" sz="2400" dirty="0"/>
                  <a:t>).</a:t>
                </a:r>
              </a:p>
              <a:p>
                <a:pPr marL="234950" indent="0">
                  <a:buNone/>
                </a:pPr>
                <a:r>
                  <a:rPr lang="en-US" sz="2400" i="1" dirty="0">
                    <a:solidFill>
                      <a:srgbClr val="002060"/>
                    </a:solidFill>
                  </a:rPr>
                  <a:t>For example, the waveform in the figure has </a:t>
                </a:r>
                <a14:m>
                  <m:oMath xmlns:m="http://schemas.openxmlformats.org/officeDocument/2006/math">
                    <m:r>
                      <a:rPr lang="en-US" sz="2400" b="0" i="1" smtClean="0">
                        <a:solidFill>
                          <a:srgbClr val="002060"/>
                        </a:solidFill>
                        <a:latin typeface="Cambria Math" panose="02040503050406030204" pitchFamily="18" charset="0"/>
                      </a:rPr>
                      <m:t>8 </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𝑉</m:t>
                        </m:r>
                      </m:e>
                      <m:sub>
                        <m:r>
                          <a:rPr lang="en-US" sz="2400" b="0" i="1" smtClean="0">
                            <a:solidFill>
                              <a:srgbClr val="002060"/>
                            </a:solidFill>
                            <a:latin typeface="Cambria Math" panose="02040503050406030204" pitchFamily="18" charset="0"/>
                          </a:rPr>
                          <m:t>𝑝𝑝</m:t>
                        </m:r>
                      </m:sub>
                    </m:sSub>
                  </m:oMath>
                </a14:m>
                <a:r>
                  <a:rPr lang="en-US" sz="2400" i="1" dirty="0">
                    <a:solidFill>
                      <a:srgbClr val="002060"/>
                    </a:solidFill>
                  </a:rPr>
                  <a:t>. Moreover, its AC component has </a:t>
                </a:r>
                <a14:m>
                  <m:oMath xmlns:m="http://schemas.openxmlformats.org/officeDocument/2006/math">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4</m:t>
                        </m:r>
                      </m:num>
                      <m:den>
                        <m:rad>
                          <m:radPr>
                            <m:degHide m:val="on"/>
                            <m:ctrlPr>
                              <a:rPr lang="en-US" sz="2400" b="0" i="1" smtClean="0">
                                <a:solidFill>
                                  <a:srgbClr val="002060"/>
                                </a:solidFill>
                                <a:latin typeface="Cambria Math" panose="02040503050406030204" pitchFamily="18" charset="0"/>
                              </a:rPr>
                            </m:ctrlPr>
                          </m:radPr>
                          <m:deg/>
                          <m:e>
                            <m:r>
                              <a:rPr lang="en-US" sz="2400" b="0" i="1" smtClean="0">
                                <a:solidFill>
                                  <a:srgbClr val="002060"/>
                                </a:solidFill>
                                <a:latin typeface="Cambria Math" panose="02040503050406030204" pitchFamily="18" charset="0"/>
                              </a:rPr>
                              <m:t>2</m:t>
                            </m:r>
                          </m:e>
                        </m:rad>
                      </m:den>
                    </m:f>
                    <m:r>
                      <a:rPr lang="en-US" sz="2400" b="0" i="1" smtClean="0">
                        <a:solidFill>
                          <a:srgbClr val="002060"/>
                        </a:solidFill>
                        <a:latin typeface="Cambria Math" panose="02040503050406030204" pitchFamily="18" charset="0"/>
                      </a:rPr>
                      <m:t>=2.82 </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𝑉</m:t>
                        </m:r>
                      </m:e>
                      <m:sub>
                        <m:r>
                          <a:rPr lang="en-US" sz="2400" b="0" i="1" smtClean="0">
                            <a:solidFill>
                              <a:srgbClr val="002060"/>
                            </a:solidFill>
                            <a:latin typeface="Cambria Math" panose="02040503050406030204" pitchFamily="18" charset="0"/>
                          </a:rPr>
                          <m:t>𝑟𝑚𝑠</m:t>
                        </m:r>
                      </m:sub>
                    </m:sSub>
                  </m:oMath>
                </a14:m>
                <a:r>
                  <a:rPr lang="en-US" sz="2400" i="1" dirty="0">
                    <a:solidFill>
                      <a:srgbClr val="002060"/>
                    </a:solidFill>
                  </a:rPr>
                  <a:t>.</a:t>
                </a:r>
              </a:p>
              <a:p>
                <a:endParaRPr lang="en-US" sz="2400" dirty="0"/>
              </a:p>
              <a:p>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1148576"/>
                <a:ext cx="10840844" cy="4883421"/>
              </a:xfrm>
              <a:blipFill>
                <a:blip r:embed="rId2"/>
                <a:stretch>
                  <a:fillRect l="-731" t="-1496" r="-2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20EC9D8-8FFF-4B64-994E-C4FF07CAFAF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92819" y="3055434"/>
            <a:ext cx="9242502" cy="3437440"/>
          </a:xfrm>
          <a:prstGeom prst="rect">
            <a:avLst/>
          </a:prstGeom>
          <a:noFill/>
          <a:ln>
            <a:noFill/>
          </a:ln>
        </p:spPr>
      </p:pic>
    </p:spTree>
    <p:extLst>
      <p:ext uri="{BB962C8B-B14F-4D97-AF65-F5344CB8AC3E}">
        <p14:creationId xmlns:p14="http://schemas.microsoft.com/office/powerpoint/2010/main" val="89843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Visualizing Signals</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4783873" cy="5433508"/>
          </a:xfrm>
        </p:spPr>
        <p:txBody>
          <a:bodyPr>
            <a:normAutofit/>
          </a:bodyPr>
          <a:lstStyle/>
          <a:p>
            <a:r>
              <a:rPr lang="en-US" sz="2400" dirty="0"/>
              <a:t>The </a:t>
            </a:r>
            <a:r>
              <a:rPr lang="en-US" sz="2400" dirty="0">
                <a:solidFill>
                  <a:srgbClr val="C00000"/>
                </a:solidFill>
              </a:rPr>
              <a:t>oscilloscope</a:t>
            </a:r>
            <a:r>
              <a:rPr lang="en-US" sz="2400" dirty="0"/>
              <a:t> is an instrument that displays signal graphs (voltage versus time). </a:t>
            </a:r>
          </a:p>
          <a:p>
            <a:r>
              <a:rPr lang="en-US" sz="2400" dirty="0"/>
              <a:t>Signals on several channels may be displayed at the same time.</a:t>
            </a:r>
          </a:p>
          <a:p>
            <a:endParaRPr lang="en-US" sz="2400" dirty="0"/>
          </a:p>
          <a:p>
            <a:endParaRPr lang="en-US" sz="2400" dirty="0"/>
          </a:p>
          <a:p>
            <a:pPr marL="457200" lvl="1" indent="0">
              <a:buNone/>
            </a:pPr>
            <a:endParaRPr lang="en-US" dirty="0"/>
          </a:p>
        </p:txBody>
      </p:sp>
      <p:pic>
        <p:nvPicPr>
          <p:cNvPr id="6" name="Picture 5">
            <a:extLst>
              <a:ext uri="{FF2B5EF4-FFF2-40B4-BE49-F238E27FC236}">
                <a16:creationId xmlns:a16="http://schemas.microsoft.com/office/drawing/2014/main" id="{5BCC53B1-9C36-41B9-B7E9-22FB0E30B3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52947" y="1059366"/>
            <a:ext cx="6226097" cy="3303057"/>
          </a:xfrm>
          <a:prstGeom prst="rect">
            <a:avLst/>
          </a:prstGeom>
        </p:spPr>
      </p:pic>
      <p:sp>
        <p:nvSpPr>
          <p:cNvPr id="8" name="TextBox 7">
            <a:extLst>
              <a:ext uri="{FF2B5EF4-FFF2-40B4-BE49-F238E27FC236}">
                <a16:creationId xmlns:a16="http://schemas.microsoft.com/office/drawing/2014/main" id="{8C8C0031-E6A8-4E43-80A2-1402892F45EE}"/>
              </a:ext>
            </a:extLst>
          </p:cNvPr>
          <p:cNvSpPr txBox="1"/>
          <p:nvPr/>
        </p:nvSpPr>
        <p:spPr>
          <a:xfrm>
            <a:off x="8313236" y="5000614"/>
            <a:ext cx="1137891" cy="646331"/>
          </a:xfrm>
          <a:prstGeom prst="rect">
            <a:avLst/>
          </a:prstGeom>
          <a:noFill/>
        </p:spPr>
        <p:txBody>
          <a:bodyPr wrap="square" rtlCol="0">
            <a:spAutoFit/>
          </a:bodyPr>
          <a:lstStyle/>
          <a:p>
            <a:r>
              <a:rPr lang="en-US" dirty="0">
                <a:solidFill>
                  <a:schemeClr val="accent2"/>
                </a:solidFill>
              </a:rPr>
              <a:t>Channel 1 input</a:t>
            </a:r>
          </a:p>
        </p:txBody>
      </p:sp>
      <p:sp>
        <p:nvSpPr>
          <p:cNvPr id="14" name="TextBox 13">
            <a:extLst>
              <a:ext uri="{FF2B5EF4-FFF2-40B4-BE49-F238E27FC236}">
                <a16:creationId xmlns:a16="http://schemas.microsoft.com/office/drawing/2014/main" id="{5BB06D50-DC09-4B6B-BA79-6E0522BB0E0C}"/>
              </a:ext>
            </a:extLst>
          </p:cNvPr>
          <p:cNvSpPr txBox="1"/>
          <p:nvPr/>
        </p:nvSpPr>
        <p:spPr>
          <a:xfrm>
            <a:off x="9890903" y="4998200"/>
            <a:ext cx="1137892" cy="646331"/>
          </a:xfrm>
          <a:prstGeom prst="rect">
            <a:avLst/>
          </a:prstGeom>
          <a:noFill/>
        </p:spPr>
        <p:txBody>
          <a:bodyPr wrap="square" rtlCol="0">
            <a:spAutoFit/>
          </a:bodyPr>
          <a:lstStyle/>
          <a:p>
            <a:r>
              <a:rPr lang="en-US" dirty="0">
                <a:solidFill>
                  <a:srgbClr val="00B050"/>
                </a:solidFill>
              </a:rPr>
              <a:t>Channel 2</a:t>
            </a:r>
          </a:p>
          <a:p>
            <a:r>
              <a:rPr lang="en-US" dirty="0">
                <a:solidFill>
                  <a:srgbClr val="00B050"/>
                </a:solidFill>
              </a:rPr>
              <a:t> input</a:t>
            </a:r>
          </a:p>
        </p:txBody>
      </p:sp>
      <p:cxnSp>
        <p:nvCxnSpPr>
          <p:cNvPr id="15" name="Straight Arrow Connector 14">
            <a:extLst>
              <a:ext uri="{FF2B5EF4-FFF2-40B4-BE49-F238E27FC236}">
                <a16:creationId xmlns:a16="http://schemas.microsoft.com/office/drawing/2014/main" id="{8BAD1059-E87E-44AB-9840-7C9E30FA46B3}"/>
              </a:ext>
            </a:extLst>
          </p:cNvPr>
          <p:cNvCxnSpPr>
            <a:cxnSpLocks/>
            <a:stCxn id="8" idx="0"/>
          </p:cNvCxnSpPr>
          <p:nvPr/>
        </p:nvCxnSpPr>
        <p:spPr>
          <a:xfrm flipV="1">
            <a:off x="8882182" y="4226322"/>
            <a:ext cx="194913" cy="7742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360AFB-5CAD-4A88-8CEA-3B2E031D89EE}"/>
              </a:ext>
            </a:extLst>
          </p:cNvPr>
          <p:cNvCxnSpPr>
            <a:cxnSpLocks/>
          </p:cNvCxnSpPr>
          <p:nvPr/>
        </p:nvCxnSpPr>
        <p:spPr>
          <a:xfrm flipH="1" flipV="1">
            <a:off x="10091390" y="4231178"/>
            <a:ext cx="277849" cy="76943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61BF49B-FE1E-4EFA-A376-09104E305471}"/>
              </a:ext>
            </a:extLst>
          </p:cNvPr>
          <p:cNvSpPr txBox="1"/>
          <p:nvPr/>
        </p:nvSpPr>
        <p:spPr>
          <a:xfrm>
            <a:off x="7326118" y="4284721"/>
            <a:ext cx="1137891" cy="646331"/>
          </a:xfrm>
          <a:prstGeom prst="rect">
            <a:avLst/>
          </a:prstGeom>
          <a:noFill/>
        </p:spPr>
        <p:txBody>
          <a:bodyPr wrap="square" rtlCol="0">
            <a:spAutoFit/>
          </a:bodyPr>
          <a:lstStyle/>
          <a:p>
            <a:r>
              <a:rPr lang="en-US" dirty="0">
                <a:solidFill>
                  <a:schemeClr val="accent2"/>
                </a:solidFill>
              </a:rPr>
              <a:t>Channel 1 controls</a:t>
            </a:r>
          </a:p>
        </p:txBody>
      </p:sp>
      <p:cxnSp>
        <p:nvCxnSpPr>
          <p:cNvPr id="21" name="Straight Arrow Connector 20">
            <a:extLst>
              <a:ext uri="{FF2B5EF4-FFF2-40B4-BE49-F238E27FC236}">
                <a16:creationId xmlns:a16="http://schemas.microsoft.com/office/drawing/2014/main" id="{1EFF92D0-6919-45AB-817E-203C34FCCEDE}"/>
              </a:ext>
            </a:extLst>
          </p:cNvPr>
          <p:cNvCxnSpPr>
            <a:cxnSpLocks/>
          </p:cNvCxnSpPr>
          <p:nvPr/>
        </p:nvCxnSpPr>
        <p:spPr>
          <a:xfrm flipV="1">
            <a:off x="8490029" y="3278459"/>
            <a:ext cx="988275" cy="12137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3A50C-CA6E-49D4-B3D7-628D7C579F21}"/>
              </a:ext>
            </a:extLst>
          </p:cNvPr>
          <p:cNvSpPr txBox="1"/>
          <p:nvPr/>
        </p:nvSpPr>
        <p:spPr>
          <a:xfrm>
            <a:off x="10955610" y="4358354"/>
            <a:ext cx="1137891" cy="646331"/>
          </a:xfrm>
          <a:prstGeom prst="rect">
            <a:avLst/>
          </a:prstGeom>
          <a:noFill/>
        </p:spPr>
        <p:txBody>
          <a:bodyPr wrap="square" rtlCol="0">
            <a:spAutoFit/>
          </a:bodyPr>
          <a:lstStyle/>
          <a:p>
            <a:r>
              <a:rPr lang="en-US" dirty="0">
                <a:solidFill>
                  <a:srgbClr val="00B050"/>
                </a:solidFill>
              </a:rPr>
              <a:t>Channel 2 controls</a:t>
            </a:r>
          </a:p>
        </p:txBody>
      </p:sp>
      <p:cxnSp>
        <p:nvCxnSpPr>
          <p:cNvPr id="28" name="Straight Arrow Connector 27">
            <a:extLst>
              <a:ext uri="{FF2B5EF4-FFF2-40B4-BE49-F238E27FC236}">
                <a16:creationId xmlns:a16="http://schemas.microsoft.com/office/drawing/2014/main" id="{69534A30-6AB9-45D9-8E44-251E428F8EC6}"/>
              </a:ext>
            </a:extLst>
          </p:cNvPr>
          <p:cNvCxnSpPr>
            <a:cxnSpLocks/>
          </p:cNvCxnSpPr>
          <p:nvPr/>
        </p:nvCxnSpPr>
        <p:spPr>
          <a:xfrm flipH="1" flipV="1">
            <a:off x="10369239" y="3399411"/>
            <a:ext cx="882341" cy="96301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1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B050"/>
                </a:solidFill>
              </a:rPr>
              <a:t>How to Read The Graphs</a:t>
            </a:r>
          </a:p>
        </p:txBody>
      </p:sp>
      <p:pic>
        <p:nvPicPr>
          <p:cNvPr id="16" name="Picture 15">
            <a:extLst>
              <a:ext uri="{FF2B5EF4-FFF2-40B4-BE49-F238E27FC236}">
                <a16:creationId xmlns:a16="http://schemas.microsoft.com/office/drawing/2014/main" id="{3BB9CCFE-ECBE-42C6-AF0D-1E89F400DD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6829" y="2329528"/>
            <a:ext cx="6466639" cy="4163346"/>
          </a:xfrm>
          <a:prstGeom prst="rect">
            <a:avLst/>
          </a:prstGeom>
          <a:noFill/>
          <a:ln>
            <a:noFill/>
          </a:ln>
        </p:spPr>
      </p:pic>
      <p:grpSp>
        <p:nvGrpSpPr>
          <p:cNvPr id="12" name="Group 11">
            <a:extLst>
              <a:ext uri="{FF2B5EF4-FFF2-40B4-BE49-F238E27FC236}">
                <a16:creationId xmlns:a16="http://schemas.microsoft.com/office/drawing/2014/main" id="{6FB6CB53-130C-40EB-9749-1C4CC2FB1119}"/>
              </a:ext>
            </a:extLst>
          </p:cNvPr>
          <p:cNvGrpSpPr/>
          <p:nvPr/>
        </p:nvGrpSpPr>
        <p:grpSpPr>
          <a:xfrm>
            <a:off x="613083" y="3939033"/>
            <a:ext cx="4561083" cy="923330"/>
            <a:chOff x="613083" y="3939033"/>
            <a:chExt cx="4561083" cy="923330"/>
          </a:xfrm>
        </p:grpSpPr>
        <p:sp>
          <p:nvSpPr>
            <p:cNvPr id="19" name="TextBox 18">
              <a:extLst>
                <a:ext uri="{FF2B5EF4-FFF2-40B4-BE49-F238E27FC236}">
                  <a16:creationId xmlns:a16="http://schemas.microsoft.com/office/drawing/2014/main" id="{163C17FA-2561-455C-913B-4BF16E07D43F}"/>
                </a:ext>
              </a:extLst>
            </p:cNvPr>
            <p:cNvSpPr txBox="1"/>
            <p:nvPr/>
          </p:nvSpPr>
          <p:spPr>
            <a:xfrm>
              <a:off x="613083" y="3939033"/>
              <a:ext cx="2397746" cy="923330"/>
            </a:xfrm>
            <a:prstGeom prst="rect">
              <a:avLst/>
            </a:prstGeom>
            <a:noFill/>
          </p:spPr>
          <p:txBody>
            <a:bodyPr wrap="square" rtlCol="0">
              <a:spAutoFit/>
            </a:bodyPr>
            <a:lstStyle/>
            <a:p>
              <a:r>
                <a:rPr lang="en-US" dirty="0">
                  <a:solidFill>
                    <a:srgbClr val="0070C0"/>
                  </a:solidFill>
                </a:rPr>
                <a:t>Zero reference of channel 1 (position of ground reference)</a:t>
              </a:r>
            </a:p>
          </p:txBody>
        </p:sp>
        <p:cxnSp>
          <p:nvCxnSpPr>
            <p:cNvPr id="22" name="Straight Arrow Connector 21">
              <a:extLst>
                <a:ext uri="{FF2B5EF4-FFF2-40B4-BE49-F238E27FC236}">
                  <a16:creationId xmlns:a16="http://schemas.microsoft.com/office/drawing/2014/main" id="{FD8FECCA-8C0B-49A8-8136-D9CC497903CF}"/>
                </a:ext>
              </a:extLst>
            </p:cNvPr>
            <p:cNvCxnSpPr>
              <a:cxnSpLocks/>
            </p:cNvCxnSpPr>
            <p:nvPr/>
          </p:nvCxnSpPr>
          <p:spPr>
            <a:xfrm>
              <a:off x="3010829" y="4415884"/>
              <a:ext cx="2163337" cy="8920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05FB341-D5F9-43FE-8A6E-65A50E62AD23}"/>
              </a:ext>
            </a:extLst>
          </p:cNvPr>
          <p:cNvGrpSpPr/>
          <p:nvPr/>
        </p:nvGrpSpPr>
        <p:grpSpPr>
          <a:xfrm>
            <a:off x="613083" y="4957173"/>
            <a:ext cx="4561083" cy="923330"/>
            <a:chOff x="613083" y="4157157"/>
            <a:chExt cx="4561083" cy="923330"/>
          </a:xfrm>
        </p:grpSpPr>
        <p:sp>
          <p:nvSpPr>
            <p:cNvPr id="25" name="TextBox 24">
              <a:extLst>
                <a:ext uri="{FF2B5EF4-FFF2-40B4-BE49-F238E27FC236}">
                  <a16:creationId xmlns:a16="http://schemas.microsoft.com/office/drawing/2014/main" id="{1B5778D1-4B53-43BE-9DAC-BB4C9C09A8EA}"/>
                </a:ext>
              </a:extLst>
            </p:cNvPr>
            <p:cNvSpPr txBox="1"/>
            <p:nvPr/>
          </p:nvSpPr>
          <p:spPr>
            <a:xfrm>
              <a:off x="613083" y="4157157"/>
              <a:ext cx="2397746" cy="923330"/>
            </a:xfrm>
            <a:prstGeom prst="rect">
              <a:avLst/>
            </a:prstGeom>
            <a:noFill/>
          </p:spPr>
          <p:txBody>
            <a:bodyPr wrap="square" rtlCol="0">
              <a:spAutoFit/>
            </a:bodyPr>
            <a:lstStyle/>
            <a:p>
              <a:r>
                <a:rPr lang="en-US" dirty="0">
                  <a:solidFill>
                    <a:srgbClr val="7030A0"/>
                  </a:solidFill>
                </a:rPr>
                <a:t>Zero reference of channel 2 (position of ground reference)</a:t>
              </a:r>
            </a:p>
          </p:txBody>
        </p:sp>
        <p:cxnSp>
          <p:nvCxnSpPr>
            <p:cNvPr id="26" name="Straight Arrow Connector 25">
              <a:extLst>
                <a:ext uri="{FF2B5EF4-FFF2-40B4-BE49-F238E27FC236}">
                  <a16:creationId xmlns:a16="http://schemas.microsoft.com/office/drawing/2014/main" id="{08F0B611-A4A3-43FE-9FBF-E27B88BDE7D5}"/>
                </a:ext>
              </a:extLst>
            </p:cNvPr>
            <p:cNvCxnSpPr>
              <a:cxnSpLocks/>
            </p:cNvCxnSpPr>
            <p:nvPr/>
          </p:nvCxnSpPr>
          <p:spPr>
            <a:xfrm flipV="1">
              <a:off x="3010829" y="4181928"/>
              <a:ext cx="2163337" cy="2339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F04B6DB0-0C2D-4B57-80E2-40756BBB9E95}"/>
              </a:ext>
            </a:extLst>
          </p:cNvPr>
          <p:cNvCxnSpPr>
            <a:cxnSpLocks/>
          </p:cNvCxnSpPr>
          <p:nvPr/>
        </p:nvCxnSpPr>
        <p:spPr>
          <a:xfrm>
            <a:off x="9288966" y="6211229"/>
            <a:ext cx="56871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292C9BC-8057-4414-B0A1-F95D26296F22}"/>
              </a:ext>
            </a:extLst>
          </p:cNvPr>
          <p:cNvSpPr txBox="1"/>
          <p:nvPr/>
        </p:nvSpPr>
        <p:spPr>
          <a:xfrm>
            <a:off x="9344070" y="5841897"/>
            <a:ext cx="1027215" cy="369332"/>
          </a:xfrm>
          <a:prstGeom prst="rect">
            <a:avLst/>
          </a:prstGeom>
          <a:noFill/>
        </p:spPr>
        <p:txBody>
          <a:bodyPr wrap="square" rtlCol="0">
            <a:spAutoFit/>
          </a:bodyPr>
          <a:lstStyle/>
          <a:p>
            <a:r>
              <a:rPr lang="en-US" dirty="0">
                <a:solidFill>
                  <a:srgbClr val="FF0000"/>
                </a:solidFill>
              </a:rPr>
              <a:t>1 divison</a:t>
            </a:r>
          </a:p>
        </p:txBody>
      </p:sp>
      <p:cxnSp>
        <p:nvCxnSpPr>
          <p:cNvPr id="31" name="Straight Arrow Connector 30">
            <a:extLst>
              <a:ext uri="{FF2B5EF4-FFF2-40B4-BE49-F238E27FC236}">
                <a16:creationId xmlns:a16="http://schemas.microsoft.com/office/drawing/2014/main" id="{1A277E45-7FCC-429B-B834-3EAC3D637873}"/>
              </a:ext>
            </a:extLst>
          </p:cNvPr>
          <p:cNvCxnSpPr>
            <a:cxnSpLocks/>
          </p:cNvCxnSpPr>
          <p:nvPr/>
        </p:nvCxnSpPr>
        <p:spPr>
          <a:xfrm>
            <a:off x="9430215" y="4981944"/>
            <a:ext cx="0" cy="5044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45C627-D258-4C85-93F5-30B5AD5C7D0C}"/>
              </a:ext>
            </a:extLst>
          </p:cNvPr>
          <p:cNvSpPr txBox="1"/>
          <p:nvPr/>
        </p:nvSpPr>
        <p:spPr>
          <a:xfrm>
            <a:off x="9430215" y="5049506"/>
            <a:ext cx="1027215" cy="369332"/>
          </a:xfrm>
          <a:prstGeom prst="rect">
            <a:avLst/>
          </a:prstGeom>
          <a:noFill/>
        </p:spPr>
        <p:txBody>
          <a:bodyPr wrap="square" rtlCol="0">
            <a:spAutoFit/>
          </a:bodyPr>
          <a:lstStyle/>
          <a:p>
            <a:r>
              <a:rPr lang="en-US" dirty="0">
                <a:solidFill>
                  <a:srgbClr val="FF0000"/>
                </a:solidFill>
              </a:rPr>
              <a:t>1 divison</a:t>
            </a:r>
          </a:p>
        </p:txBody>
      </p:sp>
      <p:cxnSp>
        <p:nvCxnSpPr>
          <p:cNvPr id="34" name="Straight Arrow Connector 33">
            <a:extLst>
              <a:ext uri="{FF2B5EF4-FFF2-40B4-BE49-F238E27FC236}">
                <a16:creationId xmlns:a16="http://schemas.microsoft.com/office/drawing/2014/main" id="{E8609E9C-61D6-4857-8578-60AD54EF3357}"/>
              </a:ext>
            </a:extLst>
          </p:cNvPr>
          <p:cNvCxnSpPr>
            <a:cxnSpLocks/>
          </p:cNvCxnSpPr>
          <p:nvPr/>
        </p:nvCxnSpPr>
        <p:spPr>
          <a:xfrm>
            <a:off x="5475249" y="1876056"/>
            <a:ext cx="156117" cy="45347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733E02D-C017-4A76-BA94-F3F7D5A626DD}"/>
              </a:ext>
            </a:extLst>
          </p:cNvPr>
          <p:cNvSpPr txBox="1"/>
          <p:nvPr/>
        </p:nvSpPr>
        <p:spPr>
          <a:xfrm>
            <a:off x="3300293" y="1284664"/>
            <a:ext cx="2397746" cy="923330"/>
          </a:xfrm>
          <a:prstGeom prst="rect">
            <a:avLst/>
          </a:prstGeom>
          <a:noFill/>
        </p:spPr>
        <p:txBody>
          <a:bodyPr wrap="square" rtlCol="0">
            <a:spAutoFit/>
          </a:bodyPr>
          <a:lstStyle/>
          <a:p>
            <a:r>
              <a:rPr lang="en-US" dirty="0">
                <a:solidFill>
                  <a:srgbClr val="0070C0"/>
                </a:solidFill>
              </a:rPr>
              <a:t>Channel 1 has 1V/div, that is, 1V per vertical division</a:t>
            </a:r>
          </a:p>
        </p:txBody>
      </p:sp>
      <p:sp>
        <p:nvSpPr>
          <p:cNvPr id="40" name="TextBox 39">
            <a:extLst>
              <a:ext uri="{FF2B5EF4-FFF2-40B4-BE49-F238E27FC236}">
                <a16:creationId xmlns:a16="http://schemas.microsoft.com/office/drawing/2014/main" id="{54FD2203-40A2-45B2-9CB6-7CF40DCAD1A0}"/>
              </a:ext>
            </a:extLst>
          </p:cNvPr>
          <p:cNvSpPr txBox="1"/>
          <p:nvPr/>
        </p:nvSpPr>
        <p:spPr>
          <a:xfrm>
            <a:off x="6132402" y="1673520"/>
            <a:ext cx="2397746" cy="369332"/>
          </a:xfrm>
          <a:prstGeom prst="rect">
            <a:avLst/>
          </a:prstGeom>
          <a:noFill/>
        </p:spPr>
        <p:txBody>
          <a:bodyPr wrap="square" rtlCol="0">
            <a:spAutoFit/>
          </a:bodyPr>
          <a:lstStyle/>
          <a:p>
            <a:r>
              <a:rPr lang="en-US" dirty="0">
                <a:solidFill>
                  <a:srgbClr val="7030A0"/>
                </a:solidFill>
              </a:rPr>
              <a:t>Channel 2 has 1V/div</a:t>
            </a:r>
          </a:p>
        </p:txBody>
      </p:sp>
      <p:cxnSp>
        <p:nvCxnSpPr>
          <p:cNvPr id="41" name="Straight Arrow Connector 40">
            <a:extLst>
              <a:ext uri="{FF2B5EF4-FFF2-40B4-BE49-F238E27FC236}">
                <a16:creationId xmlns:a16="http://schemas.microsoft.com/office/drawing/2014/main" id="{479E6206-2414-486C-8D4C-E531C33A515B}"/>
              </a:ext>
            </a:extLst>
          </p:cNvPr>
          <p:cNvCxnSpPr>
            <a:cxnSpLocks/>
          </p:cNvCxnSpPr>
          <p:nvPr/>
        </p:nvCxnSpPr>
        <p:spPr>
          <a:xfrm flipH="1">
            <a:off x="6835698" y="1993980"/>
            <a:ext cx="836341" cy="3355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7B945B9-FBDB-4C31-9D55-B13EDCDDFCB1}"/>
                  </a:ext>
                </a:extLst>
              </p:cNvPr>
              <p:cNvSpPr txBox="1"/>
              <p:nvPr/>
            </p:nvSpPr>
            <p:spPr>
              <a:xfrm>
                <a:off x="9258557" y="1346042"/>
                <a:ext cx="2397746" cy="646331"/>
              </a:xfrm>
              <a:prstGeom prst="rect">
                <a:avLst/>
              </a:prstGeom>
              <a:noFill/>
            </p:spPr>
            <p:txBody>
              <a:bodyPr wrap="square" rtlCol="0">
                <a:spAutoFit/>
              </a:bodyPr>
              <a:lstStyle/>
              <a:p>
                <a:r>
                  <a:rPr lang="en-US" dirty="0">
                    <a:solidFill>
                      <a:schemeClr val="accent2">
                        <a:lumMod val="75000"/>
                      </a:schemeClr>
                    </a:solidFill>
                  </a:rPr>
                  <a:t>Each horizontal division has </a:t>
                </a:r>
                <a14:m>
                  <m:oMath xmlns:m="http://schemas.openxmlformats.org/officeDocument/2006/math">
                    <m:r>
                      <a:rPr lang="en-US" b="0" i="1" smtClean="0">
                        <a:solidFill>
                          <a:schemeClr val="accent2">
                            <a:lumMod val="75000"/>
                          </a:schemeClr>
                        </a:solidFill>
                        <a:latin typeface="Cambria Math" panose="02040503050406030204" pitchFamily="18" charset="0"/>
                      </a:rPr>
                      <m:t>500 </m:t>
                    </m:r>
                    <m:r>
                      <a:rPr lang="en-US" b="0" i="1" smtClean="0">
                        <a:solidFill>
                          <a:schemeClr val="accent2">
                            <a:lumMod val="75000"/>
                          </a:schemeClr>
                        </a:solidFill>
                        <a:latin typeface="Cambria Math" panose="02040503050406030204" pitchFamily="18" charset="0"/>
                      </a:rPr>
                      <m:t>𝜇</m:t>
                    </m:r>
                    <m:r>
                      <a:rPr lang="en-US" b="0" i="1" smtClean="0">
                        <a:solidFill>
                          <a:schemeClr val="accent2">
                            <a:lumMod val="75000"/>
                          </a:schemeClr>
                        </a:solidFill>
                        <a:latin typeface="Cambria Math" panose="02040503050406030204" pitchFamily="18" charset="0"/>
                      </a:rPr>
                      <m:t>𝑠</m:t>
                    </m:r>
                  </m:oMath>
                </a14:m>
                <a:endParaRPr lang="en-US" dirty="0">
                  <a:solidFill>
                    <a:schemeClr val="accent2">
                      <a:lumMod val="75000"/>
                    </a:schemeClr>
                  </a:solidFill>
                </a:endParaRPr>
              </a:p>
            </p:txBody>
          </p:sp>
        </mc:Choice>
        <mc:Fallback xmlns="">
          <p:sp>
            <p:nvSpPr>
              <p:cNvPr id="45" name="TextBox 44">
                <a:extLst>
                  <a:ext uri="{FF2B5EF4-FFF2-40B4-BE49-F238E27FC236}">
                    <a16:creationId xmlns:a16="http://schemas.microsoft.com/office/drawing/2014/main" id="{77B945B9-FBDB-4C31-9D55-B13EDCDDFCB1}"/>
                  </a:ext>
                </a:extLst>
              </p:cNvPr>
              <p:cNvSpPr txBox="1">
                <a:spLocks noRot="1" noChangeAspect="1" noMove="1" noResize="1" noEditPoints="1" noAdjustHandles="1" noChangeArrowheads="1" noChangeShapeType="1" noTextEdit="1"/>
              </p:cNvSpPr>
              <p:nvPr/>
            </p:nvSpPr>
            <p:spPr>
              <a:xfrm>
                <a:off x="9258557" y="1346042"/>
                <a:ext cx="2397746" cy="646331"/>
              </a:xfrm>
              <a:prstGeom prst="rect">
                <a:avLst/>
              </a:prstGeom>
              <a:blipFill>
                <a:blip r:embed="rId3"/>
                <a:stretch>
                  <a:fillRect l="-2290" t="-5660" r="-3053" b="-14151"/>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8A612B9C-1BCF-4E5E-A151-CD43FEB1DBCE}"/>
              </a:ext>
            </a:extLst>
          </p:cNvPr>
          <p:cNvCxnSpPr>
            <a:cxnSpLocks/>
          </p:cNvCxnSpPr>
          <p:nvPr/>
        </p:nvCxnSpPr>
        <p:spPr>
          <a:xfrm>
            <a:off x="9958364" y="1923158"/>
            <a:ext cx="402095" cy="37258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1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838200" y="365126"/>
            <a:ext cx="10515600" cy="928416"/>
          </a:xfrm>
        </p:spPr>
        <p:txBody>
          <a:bodyPr/>
          <a:lstStyle/>
          <a:p>
            <a:r>
              <a:rPr lang="en-US" dirty="0">
                <a:solidFill>
                  <a:srgbClr val="0070C0"/>
                </a:solidFill>
              </a:rPr>
              <a:t>Frequency and Period</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838200" y="1293542"/>
            <a:ext cx="10515600" cy="4883421"/>
          </a:xfrm>
        </p:spPr>
        <p:txBody>
          <a:bodyPr/>
          <a:lstStyle/>
          <a:p>
            <a:r>
              <a:rPr lang="en-US" dirty="0"/>
              <a:t>Voltages and currents can be </a:t>
            </a:r>
            <a:r>
              <a:rPr lang="en-US" i="1" dirty="0">
                <a:solidFill>
                  <a:srgbClr val="C00000"/>
                </a:solidFill>
              </a:rPr>
              <a:t>periodic</a:t>
            </a:r>
            <a:r>
              <a:rPr lang="en-US" dirty="0"/>
              <a:t> functions of time.</a:t>
            </a:r>
          </a:p>
          <a:p>
            <a:r>
              <a:rPr lang="en-US" dirty="0"/>
              <a:t>The </a:t>
            </a:r>
            <a:r>
              <a:rPr lang="en-US" dirty="0">
                <a:solidFill>
                  <a:srgbClr val="C00000"/>
                </a:solidFill>
              </a:rPr>
              <a:t>period</a:t>
            </a:r>
            <a:r>
              <a:rPr lang="en-US" dirty="0"/>
              <a:t> is the duration of one cycle.</a:t>
            </a:r>
          </a:p>
          <a:p>
            <a:r>
              <a:rPr lang="en-US" dirty="0"/>
              <a:t>The period can be found from the distance between the intersection points of the curve with a horizontal line: </a:t>
            </a:r>
          </a:p>
        </p:txBody>
      </p:sp>
      <p:pic>
        <p:nvPicPr>
          <p:cNvPr id="5" name="Picture 4">
            <a:extLst>
              <a:ext uri="{FF2B5EF4-FFF2-40B4-BE49-F238E27FC236}">
                <a16:creationId xmlns:a16="http://schemas.microsoft.com/office/drawing/2014/main" id="{93389033-1E59-4408-B439-C2D17BBB03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8455" y="3429000"/>
            <a:ext cx="8191836" cy="3191297"/>
          </a:xfrm>
          <a:prstGeom prst="rect">
            <a:avLst/>
          </a:prstGeom>
        </p:spPr>
      </p:pic>
    </p:spTree>
    <p:extLst>
      <p:ext uri="{BB962C8B-B14F-4D97-AF65-F5344CB8AC3E}">
        <p14:creationId xmlns:p14="http://schemas.microsoft.com/office/powerpoint/2010/main" val="7525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B050"/>
                </a:solidFill>
              </a:rPr>
              <a:t>Example</a:t>
            </a:r>
          </a:p>
        </p:txBody>
      </p:sp>
      <p:pic>
        <p:nvPicPr>
          <p:cNvPr id="16" name="Picture 15">
            <a:extLst>
              <a:ext uri="{FF2B5EF4-FFF2-40B4-BE49-F238E27FC236}">
                <a16:creationId xmlns:a16="http://schemas.microsoft.com/office/drawing/2014/main" id="{3BB9CCFE-ECBE-42C6-AF0D-1E89F400DD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6829" y="2329528"/>
            <a:ext cx="6466639" cy="4163346"/>
          </a:xfrm>
          <a:prstGeom prst="rect">
            <a:avLst/>
          </a:prstGeom>
          <a:noFill/>
          <a:ln>
            <a:noFill/>
          </a:ln>
        </p:spPr>
      </p:pic>
      <p:cxnSp>
        <p:nvCxnSpPr>
          <p:cNvPr id="27" name="Straight Arrow Connector 26">
            <a:extLst>
              <a:ext uri="{FF2B5EF4-FFF2-40B4-BE49-F238E27FC236}">
                <a16:creationId xmlns:a16="http://schemas.microsoft.com/office/drawing/2014/main" id="{F04B6DB0-0C2D-4B57-80E2-40756BBB9E95}"/>
              </a:ext>
            </a:extLst>
          </p:cNvPr>
          <p:cNvCxnSpPr>
            <a:cxnSpLocks/>
          </p:cNvCxnSpPr>
          <p:nvPr/>
        </p:nvCxnSpPr>
        <p:spPr>
          <a:xfrm>
            <a:off x="9288966" y="6211229"/>
            <a:ext cx="56871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292C9BC-8057-4414-B0A1-F95D26296F22}"/>
              </a:ext>
            </a:extLst>
          </p:cNvPr>
          <p:cNvSpPr txBox="1"/>
          <p:nvPr/>
        </p:nvSpPr>
        <p:spPr>
          <a:xfrm>
            <a:off x="9344070" y="5841897"/>
            <a:ext cx="1027215" cy="369332"/>
          </a:xfrm>
          <a:prstGeom prst="rect">
            <a:avLst/>
          </a:prstGeom>
          <a:noFill/>
        </p:spPr>
        <p:txBody>
          <a:bodyPr wrap="square" rtlCol="0">
            <a:spAutoFit/>
          </a:bodyPr>
          <a:lstStyle/>
          <a:p>
            <a:r>
              <a:rPr lang="en-US" dirty="0">
                <a:solidFill>
                  <a:srgbClr val="FF0000"/>
                </a:solidFill>
              </a:rPr>
              <a:t>1 divison</a:t>
            </a:r>
          </a:p>
        </p:txBody>
      </p:sp>
      <p:cxnSp>
        <p:nvCxnSpPr>
          <p:cNvPr id="31" name="Straight Arrow Connector 30">
            <a:extLst>
              <a:ext uri="{FF2B5EF4-FFF2-40B4-BE49-F238E27FC236}">
                <a16:creationId xmlns:a16="http://schemas.microsoft.com/office/drawing/2014/main" id="{1A277E45-7FCC-429B-B834-3EAC3D637873}"/>
              </a:ext>
            </a:extLst>
          </p:cNvPr>
          <p:cNvCxnSpPr>
            <a:cxnSpLocks/>
          </p:cNvCxnSpPr>
          <p:nvPr/>
        </p:nvCxnSpPr>
        <p:spPr>
          <a:xfrm>
            <a:off x="9430215" y="4981944"/>
            <a:ext cx="0" cy="5044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45C627-D258-4C85-93F5-30B5AD5C7D0C}"/>
              </a:ext>
            </a:extLst>
          </p:cNvPr>
          <p:cNvSpPr txBox="1"/>
          <p:nvPr/>
        </p:nvSpPr>
        <p:spPr>
          <a:xfrm>
            <a:off x="9430215" y="5049506"/>
            <a:ext cx="1027215" cy="369332"/>
          </a:xfrm>
          <a:prstGeom prst="rect">
            <a:avLst/>
          </a:prstGeom>
          <a:noFill/>
        </p:spPr>
        <p:txBody>
          <a:bodyPr wrap="square" rtlCol="0">
            <a:spAutoFit/>
          </a:bodyPr>
          <a:lstStyle/>
          <a:p>
            <a:r>
              <a:rPr lang="en-US" dirty="0">
                <a:solidFill>
                  <a:srgbClr val="FF0000"/>
                </a:solidFill>
              </a:rPr>
              <a:t>1 divison</a:t>
            </a: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BFAED205-E77F-4F94-9E0F-E9AAF0AAD07B}"/>
                  </a:ext>
                </a:extLst>
              </p:cNvPr>
              <p:cNvSpPr>
                <a:spLocks noGrp="1"/>
              </p:cNvSpPr>
              <p:nvPr>
                <p:ph idx="1"/>
              </p:nvPr>
            </p:nvSpPr>
            <p:spPr>
              <a:xfrm>
                <a:off x="512956" y="1059366"/>
                <a:ext cx="11250511" cy="1270162"/>
              </a:xfrm>
            </p:spPr>
            <p:txBody>
              <a:bodyPr>
                <a:normAutofit/>
              </a:bodyPr>
              <a:lstStyle/>
              <a:p>
                <a:r>
                  <a:rPr lang="en-US" sz="2400" i="1" dirty="0"/>
                  <a:t>The signal on channel 1 (CH1) has a peak-to-peak amplitude of </a:t>
                </a:r>
                <a14:m>
                  <m:oMath xmlns:m="http://schemas.openxmlformats.org/officeDocument/2006/math">
                    <m:r>
                      <a:rPr lang="en-US" sz="2400" b="0" i="1" smtClean="0">
                        <a:solidFill>
                          <a:srgbClr val="0070C0"/>
                        </a:solidFill>
                        <a:latin typeface="Cambria Math" panose="02040503050406030204" pitchFamily="18" charset="0"/>
                      </a:rPr>
                      <m:t>4 </m:t>
                    </m:r>
                    <m:r>
                      <a:rPr lang="en-US" sz="2400" b="0" i="1" smtClean="0">
                        <a:solidFill>
                          <a:srgbClr val="0070C0"/>
                        </a:solidFill>
                        <a:latin typeface="Cambria Math" panose="02040503050406030204" pitchFamily="18" charset="0"/>
                      </a:rPr>
                      <m:t>𝑑𝑖𝑣</m:t>
                    </m:r>
                    <m:r>
                      <a:rPr lang="en-US" sz="2400" b="0" i="1" smtClean="0">
                        <a:solidFill>
                          <a:srgbClr val="0070C0"/>
                        </a:solidFill>
                        <a:latin typeface="Cambria Math" panose="02040503050406030204" pitchFamily="18" charset="0"/>
                      </a:rPr>
                      <m:t>×1</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𝑉</m:t>
                        </m:r>
                      </m:num>
                      <m:den>
                        <m:r>
                          <a:rPr lang="en-US" sz="2400" b="0" i="1" smtClean="0">
                            <a:solidFill>
                              <a:srgbClr val="0070C0"/>
                            </a:solidFill>
                            <a:latin typeface="Cambria Math" panose="02040503050406030204" pitchFamily="18" charset="0"/>
                          </a:rPr>
                          <m:t>𝑑𝑖𝑣</m:t>
                        </m:r>
                      </m:den>
                    </m:f>
                    <m:r>
                      <a:rPr lang="en-US" sz="2400" b="0" i="1" smtClean="0">
                        <a:solidFill>
                          <a:srgbClr val="0070C0"/>
                        </a:solidFill>
                        <a:latin typeface="Cambria Math" panose="02040503050406030204" pitchFamily="18" charset="0"/>
                      </a:rPr>
                      <m:t>=4 </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𝑉</m:t>
                        </m:r>
                      </m:e>
                      <m:sub>
                        <m:r>
                          <a:rPr lang="en-US" sz="2400" b="0" i="1" smtClean="0">
                            <a:solidFill>
                              <a:srgbClr val="0070C0"/>
                            </a:solidFill>
                            <a:latin typeface="Cambria Math" panose="02040503050406030204" pitchFamily="18" charset="0"/>
                          </a:rPr>
                          <m:t>𝑝𝑝</m:t>
                        </m:r>
                      </m:sub>
                    </m:sSub>
                  </m:oMath>
                </a14:m>
                <a:r>
                  <a:rPr lang="en-US" sz="2400" i="1" dirty="0"/>
                  <a:t>.</a:t>
                </a:r>
              </a:p>
              <a:p>
                <a:r>
                  <a:rPr lang="en-US" sz="2400" i="1" dirty="0"/>
                  <a:t>The signal on channel 2 (CH2) has a peak amplitude of </a:t>
                </a:r>
                <a14:m>
                  <m:oMath xmlns:m="http://schemas.openxmlformats.org/officeDocument/2006/math">
                    <m:r>
                      <a:rPr lang="en-US" sz="2400" b="0" i="1" smtClean="0">
                        <a:solidFill>
                          <a:srgbClr val="0070C0"/>
                        </a:solidFill>
                        <a:latin typeface="Cambria Math" panose="02040503050406030204" pitchFamily="18" charset="0"/>
                      </a:rPr>
                      <m:t>1.8 </m:t>
                    </m:r>
                    <m:r>
                      <a:rPr lang="en-US" sz="2400" b="0" i="1" smtClean="0">
                        <a:solidFill>
                          <a:srgbClr val="0070C0"/>
                        </a:solidFill>
                        <a:latin typeface="Cambria Math" panose="02040503050406030204" pitchFamily="18" charset="0"/>
                      </a:rPr>
                      <m:t>𝑑𝑖𝑣</m:t>
                    </m:r>
                    <m:r>
                      <a:rPr lang="en-US" sz="2400" b="0" i="1" smtClean="0">
                        <a:solidFill>
                          <a:srgbClr val="0070C0"/>
                        </a:solidFill>
                        <a:latin typeface="Cambria Math" panose="02040503050406030204" pitchFamily="18" charset="0"/>
                      </a:rPr>
                      <m:t>×1</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𝑉</m:t>
                        </m:r>
                      </m:num>
                      <m:den>
                        <m:r>
                          <a:rPr lang="en-US" sz="2400" b="0" i="1" smtClean="0">
                            <a:solidFill>
                              <a:srgbClr val="0070C0"/>
                            </a:solidFill>
                            <a:latin typeface="Cambria Math" panose="02040503050406030204" pitchFamily="18" charset="0"/>
                          </a:rPr>
                          <m:t>𝑑𝑖𝑣</m:t>
                        </m:r>
                      </m:den>
                    </m:f>
                    <m:r>
                      <a:rPr lang="en-US" sz="2400" b="0" i="1" smtClean="0">
                        <a:solidFill>
                          <a:srgbClr val="0070C0"/>
                        </a:solidFill>
                        <a:latin typeface="Cambria Math" panose="02040503050406030204" pitchFamily="18" charset="0"/>
                      </a:rPr>
                      <m:t>=1.8 </m:t>
                    </m:r>
                    <m:r>
                      <a:rPr lang="en-US" sz="2400" b="0" i="1" smtClean="0">
                        <a:solidFill>
                          <a:srgbClr val="0070C0"/>
                        </a:solidFill>
                        <a:latin typeface="Cambria Math" panose="02040503050406030204" pitchFamily="18" charset="0"/>
                      </a:rPr>
                      <m:t>𝑉</m:t>
                    </m:r>
                  </m:oMath>
                </a14:m>
                <a:r>
                  <a:rPr lang="en-US" sz="2400" i="1" dirty="0"/>
                  <a:t>.</a:t>
                </a:r>
              </a:p>
              <a:p>
                <a:endParaRPr lang="en-US" sz="2400" dirty="0"/>
              </a:p>
              <a:p>
                <a:endParaRPr lang="en-US" sz="2400" dirty="0"/>
              </a:p>
              <a:p>
                <a:pPr marL="457200" lvl="1" indent="0">
                  <a:buNone/>
                </a:pPr>
                <a:endParaRPr lang="en-US" dirty="0"/>
              </a:p>
            </p:txBody>
          </p:sp>
        </mc:Choice>
        <mc:Fallback xmlns="">
          <p:sp>
            <p:nvSpPr>
              <p:cNvPr id="20" name="Content Placeholder 2">
                <a:extLst>
                  <a:ext uri="{FF2B5EF4-FFF2-40B4-BE49-F238E27FC236}">
                    <a16:creationId xmlns:a16="http://schemas.microsoft.com/office/drawing/2014/main" id="{BFAED205-E77F-4F94-9E0F-E9AAF0AAD07B}"/>
                  </a:ext>
                </a:extLst>
              </p:cNvPr>
              <p:cNvSpPr>
                <a:spLocks noGrp="1" noRot="1" noChangeAspect="1" noMove="1" noResize="1" noEditPoints="1" noAdjustHandles="1" noChangeArrowheads="1" noChangeShapeType="1" noTextEdit="1"/>
              </p:cNvSpPr>
              <p:nvPr>
                <p:ph idx="1"/>
              </p:nvPr>
            </p:nvSpPr>
            <p:spPr>
              <a:xfrm>
                <a:off x="512956" y="1059366"/>
                <a:ext cx="11250511" cy="1270162"/>
              </a:xfrm>
              <a:blipFill>
                <a:blip r:embed="rId3"/>
                <a:stretch>
                  <a:fillRect l="-704" t="-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B80561C0-709F-4003-8C75-A14A0C461A26}"/>
                  </a:ext>
                </a:extLst>
              </p:cNvPr>
              <p:cNvSpPr txBox="1">
                <a:spLocks/>
              </p:cNvSpPr>
              <p:nvPr/>
            </p:nvSpPr>
            <p:spPr>
              <a:xfrm>
                <a:off x="512956" y="2253330"/>
                <a:ext cx="4783873" cy="4391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t>The DC component of signal 1 is </a:t>
                </a:r>
                <a14:m>
                  <m:oMath xmlns:m="http://schemas.openxmlformats.org/officeDocument/2006/math">
                    <m:r>
                      <a:rPr lang="en-US" sz="2400" b="0" i="1" smtClean="0">
                        <a:solidFill>
                          <a:srgbClr val="0070C0"/>
                        </a:solidFill>
                        <a:latin typeface="Cambria Math" panose="02040503050406030204" pitchFamily="18" charset="0"/>
                      </a:rPr>
                      <m:t>2 </m:t>
                    </m:r>
                    <m:r>
                      <a:rPr lang="en-US" sz="2400" b="0" i="1" smtClean="0">
                        <a:solidFill>
                          <a:srgbClr val="0070C0"/>
                        </a:solidFill>
                        <a:latin typeface="Cambria Math" panose="02040503050406030204" pitchFamily="18" charset="0"/>
                      </a:rPr>
                      <m:t>𝑉</m:t>
                    </m:r>
                  </m:oMath>
                </a14:m>
                <a:r>
                  <a:rPr lang="en-US" sz="2400" i="1" dirty="0"/>
                  <a:t>.</a:t>
                </a:r>
              </a:p>
              <a:p>
                <a:r>
                  <a:rPr lang="en-US" sz="2400" i="1" dirty="0"/>
                  <a:t>The two signals have a period of </a:t>
                </a:r>
                <a14:m>
                  <m:oMath xmlns:m="http://schemas.openxmlformats.org/officeDocument/2006/math">
                    <m:r>
                      <a:rPr lang="en-US" sz="2400" b="0" i="1" smtClean="0">
                        <a:solidFill>
                          <a:srgbClr val="0070C0"/>
                        </a:solidFill>
                        <a:latin typeface="Cambria Math" panose="02040503050406030204" pitchFamily="18" charset="0"/>
                      </a:rPr>
                      <m:t>6.6 </m:t>
                    </m:r>
                    <m:r>
                      <a:rPr lang="en-US" sz="2400" b="0" i="1" smtClean="0">
                        <a:solidFill>
                          <a:srgbClr val="0070C0"/>
                        </a:solidFill>
                        <a:latin typeface="Cambria Math" panose="02040503050406030204" pitchFamily="18" charset="0"/>
                      </a:rPr>
                      <m:t>𝑑𝑖𝑣</m:t>
                    </m:r>
                    <m:r>
                      <a:rPr lang="en-US" sz="2400" b="0" i="1" smtClean="0">
                        <a:solidFill>
                          <a:srgbClr val="0070C0"/>
                        </a:solidFill>
                        <a:latin typeface="Cambria Math" panose="02040503050406030204" pitchFamily="18" charset="0"/>
                      </a:rPr>
                      <m:t>×500</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𝜇</m:t>
                        </m:r>
                        <m:r>
                          <a:rPr lang="en-US" sz="2400" b="0" i="1" smtClean="0">
                            <a:solidFill>
                              <a:srgbClr val="0070C0"/>
                            </a:solidFill>
                            <a:latin typeface="Cambria Math" panose="02040503050406030204" pitchFamily="18" charset="0"/>
                          </a:rPr>
                          <m:t>𝑠</m:t>
                        </m:r>
                      </m:num>
                      <m:den>
                        <m:r>
                          <a:rPr lang="en-US" sz="2400" b="0" i="1" smtClean="0">
                            <a:solidFill>
                              <a:srgbClr val="0070C0"/>
                            </a:solidFill>
                            <a:latin typeface="Cambria Math" panose="02040503050406030204" pitchFamily="18" charset="0"/>
                          </a:rPr>
                          <m:t>𝑑𝑖𝑣</m:t>
                        </m:r>
                      </m:den>
                    </m:f>
                    <m:r>
                      <a:rPr lang="en-US" sz="2400" b="0" i="1" smtClean="0">
                        <a:solidFill>
                          <a:srgbClr val="0070C0"/>
                        </a:solidFill>
                        <a:latin typeface="Cambria Math" panose="02040503050406030204" pitchFamily="18" charset="0"/>
                      </a:rPr>
                      <m:t>=3.3 </m:t>
                    </m:r>
                    <m:r>
                      <a:rPr lang="en-US" sz="2400" b="0" i="1" smtClean="0">
                        <a:solidFill>
                          <a:srgbClr val="0070C0"/>
                        </a:solidFill>
                        <a:latin typeface="Cambria Math" panose="02040503050406030204" pitchFamily="18" charset="0"/>
                      </a:rPr>
                      <m:t>𝑚𝑠</m:t>
                    </m:r>
                  </m:oMath>
                </a14:m>
                <a:r>
                  <a:rPr lang="en-US" sz="2400" i="1" dirty="0"/>
                  <a:t>.</a:t>
                </a:r>
              </a:p>
              <a:p>
                <a:r>
                  <a:rPr lang="en-US" sz="2400" i="1" dirty="0"/>
                  <a:t>The frequency is </a:t>
                </a:r>
                <a14:m>
                  <m:oMath xmlns:m="http://schemas.openxmlformats.org/officeDocument/2006/math">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1</m:t>
                        </m:r>
                      </m:num>
                      <m:den>
                        <m:r>
                          <a:rPr lang="en-US" sz="2400" b="0" i="1" smtClean="0">
                            <a:solidFill>
                              <a:srgbClr val="0070C0"/>
                            </a:solidFill>
                            <a:latin typeface="Cambria Math" panose="02040503050406030204" pitchFamily="18" charset="0"/>
                          </a:rPr>
                          <m:t>3.3 </m:t>
                        </m:r>
                        <m:r>
                          <a:rPr lang="en-US" sz="2400" b="0" i="1" smtClean="0">
                            <a:solidFill>
                              <a:srgbClr val="0070C0"/>
                            </a:solidFill>
                            <a:latin typeface="Cambria Math" panose="02040503050406030204" pitchFamily="18" charset="0"/>
                          </a:rPr>
                          <m:t>𝑚𝑠</m:t>
                        </m:r>
                      </m:den>
                    </m:f>
                    <m:r>
                      <a:rPr lang="en-US" sz="2400" b="0" i="1" smtClean="0">
                        <a:solidFill>
                          <a:srgbClr val="0070C0"/>
                        </a:solidFill>
                        <a:latin typeface="Cambria Math" panose="02040503050406030204" pitchFamily="18" charset="0"/>
                      </a:rPr>
                      <m:t>≃300 </m:t>
                    </m:r>
                    <m:r>
                      <a:rPr lang="en-US" sz="2400" b="0" i="1" smtClean="0">
                        <a:solidFill>
                          <a:srgbClr val="0070C0"/>
                        </a:solidFill>
                        <a:latin typeface="Cambria Math" panose="02040503050406030204" pitchFamily="18" charset="0"/>
                      </a:rPr>
                      <m:t>𝐻𝑧</m:t>
                    </m:r>
                  </m:oMath>
                </a14:m>
                <a:r>
                  <a:rPr lang="en-US" sz="2400" i="1" dirty="0"/>
                  <a:t>.</a:t>
                </a:r>
              </a:p>
              <a:p>
                <a:endParaRPr lang="en-US" sz="2400" dirty="0"/>
              </a:p>
              <a:p>
                <a:endParaRPr lang="en-US" sz="2400" dirty="0"/>
              </a:p>
              <a:p>
                <a:pPr marL="457200" lvl="1" indent="0">
                  <a:buFont typeface="Arial" panose="020B0604020202020204" pitchFamily="34" charset="0"/>
                  <a:buNone/>
                </a:pPr>
                <a:endParaRPr lang="en-US" dirty="0"/>
              </a:p>
            </p:txBody>
          </p:sp>
        </mc:Choice>
        <mc:Fallback xmlns="">
          <p:sp>
            <p:nvSpPr>
              <p:cNvPr id="21" name="Content Placeholder 2">
                <a:extLst>
                  <a:ext uri="{FF2B5EF4-FFF2-40B4-BE49-F238E27FC236}">
                    <a16:creationId xmlns:a16="http://schemas.microsoft.com/office/drawing/2014/main" id="{B80561C0-709F-4003-8C75-A14A0C461A26}"/>
                  </a:ext>
                </a:extLst>
              </p:cNvPr>
              <p:cNvSpPr txBox="1">
                <a:spLocks noRot="1" noChangeAspect="1" noMove="1" noResize="1" noEditPoints="1" noAdjustHandles="1" noChangeArrowheads="1" noChangeShapeType="1" noTextEdit="1"/>
              </p:cNvSpPr>
              <p:nvPr/>
            </p:nvSpPr>
            <p:spPr>
              <a:xfrm>
                <a:off x="512956" y="2253330"/>
                <a:ext cx="4783873" cy="4391944"/>
              </a:xfrm>
              <a:prstGeom prst="rect">
                <a:avLst/>
              </a:prstGeom>
              <a:blipFill>
                <a:blip r:embed="rId4"/>
                <a:stretch>
                  <a:fillRect l="-1656" t="-1944"/>
                </a:stretch>
              </a:blipFill>
            </p:spPr>
            <p:txBody>
              <a:bodyPr/>
              <a:lstStyle/>
              <a:p>
                <a:r>
                  <a:rPr lang="en-US">
                    <a:noFill/>
                  </a:rPr>
                  <a:t> </a:t>
                </a:r>
              </a:p>
            </p:txBody>
          </p:sp>
        </mc:Fallback>
      </mc:AlternateContent>
    </p:spTree>
    <p:extLst>
      <p:ext uri="{BB962C8B-B14F-4D97-AF65-F5344CB8AC3E}">
        <p14:creationId xmlns:p14="http://schemas.microsoft.com/office/powerpoint/2010/main" val="35429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Visualizing Signals</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4783873" cy="5433508"/>
          </a:xfrm>
        </p:spPr>
        <p:txBody>
          <a:bodyPr>
            <a:normAutofit/>
          </a:bodyPr>
          <a:lstStyle/>
          <a:p>
            <a:r>
              <a:rPr lang="en-US" sz="2400" dirty="0"/>
              <a:t>It is possible to magnify or reduce the size of the graphs by changing the volts per division (that is,</a:t>
            </a:r>
            <a:r>
              <a:rPr lang="en-US" sz="2400" i="1" dirty="0">
                <a:solidFill>
                  <a:srgbClr val="C00000"/>
                </a:solidFill>
              </a:rPr>
              <a:t> the vertical sensitivity</a:t>
            </a:r>
            <a:r>
              <a:rPr lang="en-US" sz="2400" dirty="0"/>
              <a:t>) and the time per division (that is, </a:t>
            </a:r>
            <a:r>
              <a:rPr lang="en-US" sz="2400" i="1" dirty="0">
                <a:solidFill>
                  <a:srgbClr val="C00000"/>
                </a:solidFill>
              </a:rPr>
              <a:t>the horizontal sensitivity</a:t>
            </a:r>
            <a:r>
              <a:rPr lang="en-US" sz="2400" dirty="0"/>
              <a:t>). </a:t>
            </a:r>
          </a:p>
          <a:p>
            <a:endParaRPr lang="en-US" sz="2400" dirty="0"/>
          </a:p>
          <a:p>
            <a:endParaRPr lang="en-US" sz="2400" dirty="0"/>
          </a:p>
          <a:p>
            <a:pPr marL="457200" lvl="1" indent="0">
              <a:buNone/>
            </a:pPr>
            <a:endParaRPr lang="en-US" dirty="0"/>
          </a:p>
        </p:txBody>
      </p:sp>
      <p:pic>
        <p:nvPicPr>
          <p:cNvPr id="6" name="Picture 5">
            <a:extLst>
              <a:ext uri="{FF2B5EF4-FFF2-40B4-BE49-F238E27FC236}">
                <a16:creationId xmlns:a16="http://schemas.microsoft.com/office/drawing/2014/main" id="{5BCC53B1-9C36-41B9-B7E9-22FB0E30B3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52947" y="2018308"/>
            <a:ext cx="6226097" cy="3303057"/>
          </a:xfrm>
          <a:prstGeom prst="rect">
            <a:avLst/>
          </a:prstGeom>
        </p:spPr>
      </p:pic>
      <p:sp>
        <p:nvSpPr>
          <p:cNvPr id="8" name="TextBox 7">
            <a:extLst>
              <a:ext uri="{FF2B5EF4-FFF2-40B4-BE49-F238E27FC236}">
                <a16:creationId xmlns:a16="http://schemas.microsoft.com/office/drawing/2014/main" id="{8C8C0031-E6A8-4E43-80A2-1402892F45EE}"/>
              </a:ext>
            </a:extLst>
          </p:cNvPr>
          <p:cNvSpPr txBox="1"/>
          <p:nvPr/>
        </p:nvSpPr>
        <p:spPr>
          <a:xfrm>
            <a:off x="7487292" y="5931658"/>
            <a:ext cx="1649457" cy="646331"/>
          </a:xfrm>
          <a:prstGeom prst="rect">
            <a:avLst/>
          </a:prstGeom>
          <a:noFill/>
        </p:spPr>
        <p:txBody>
          <a:bodyPr wrap="square" rtlCol="0">
            <a:spAutoFit/>
          </a:bodyPr>
          <a:lstStyle/>
          <a:p>
            <a:r>
              <a:rPr lang="en-US" dirty="0">
                <a:solidFill>
                  <a:schemeClr val="accent2"/>
                </a:solidFill>
              </a:rPr>
              <a:t>Shifts vertically  CH1 graph</a:t>
            </a:r>
          </a:p>
        </p:txBody>
      </p:sp>
      <p:cxnSp>
        <p:nvCxnSpPr>
          <p:cNvPr id="15" name="Straight Arrow Connector 14">
            <a:extLst>
              <a:ext uri="{FF2B5EF4-FFF2-40B4-BE49-F238E27FC236}">
                <a16:creationId xmlns:a16="http://schemas.microsoft.com/office/drawing/2014/main" id="{8BAD1059-E87E-44AB-9840-7C9E30FA46B3}"/>
              </a:ext>
            </a:extLst>
          </p:cNvPr>
          <p:cNvCxnSpPr>
            <a:cxnSpLocks/>
            <a:stCxn id="8" idx="0"/>
          </p:cNvCxnSpPr>
          <p:nvPr/>
        </p:nvCxnSpPr>
        <p:spPr>
          <a:xfrm flipV="1">
            <a:off x="8312021" y="4675548"/>
            <a:ext cx="1218614" cy="125611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360AFB-5CAD-4A88-8CEA-3B2E031D89EE}"/>
              </a:ext>
            </a:extLst>
          </p:cNvPr>
          <p:cNvCxnSpPr>
            <a:cxnSpLocks/>
            <a:stCxn id="16" idx="0"/>
          </p:cNvCxnSpPr>
          <p:nvPr/>
        </p:nvCxnSpPr>
        <p:spPr>
          <a:xfrm flipV="1">
            <a:off x="10181410" y="4796994"/>
            <a:ext cx="37158" cy="11758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32456FC-3E86-450F-B32F-CDA34285026F}"/>
              </a:ext>
            </a:extLst>
          </p:cNvPr>
          <p:cNvGrpSpPr/>
          <p:nvPr/>
        </p:nvGrpSpPr>
        <p:grpSpPr>
          <a:xfrm>
            <a:off x="6475021" y="4023574"/>
            <a:ext cx="2890259" cy="1949251"/>
            <a:chOff x="6568069" y="3055434"/>
            <a:chExt cx="2890259" cy="1949251"/>
          </a:xfrm>
        </p:grpSpPr>
        <p:sp>
          <p:nvSpPr>
            <p:cNvPr id="20" name="TextBox 19">
              <a:extLst>
                <a:ext uri="{FF2B5EF4-FFF2-40B4-BE49-F238E27FC236}">
                  <a16:creationId xmlns:a16="http://schemas.microsoft.com/office/drawing/2014/main" id="{961BF49B-FE1E-4EFA-A376-09104E305471}"/>
                </a:ext>
              </a:extLst>
            </p:cNvPr>
            <p:cNvSpPr txBox="1"/>
            <p:nvPr/>
          </p:nvSpPr>
          <p:spPr>
            <a:xfrm>
              <a:off x="6568069" y="4358354"/>
              <a:ext cx="1745168" cy="646331"/>
            </a:xfrm>
            <a:prstGeom prst="rect">
              <a:avLst/>
            </a:prstGeom>
            <a:noFill/>
          </p:spPr>
          <p:txBody>
            <a:bodyPr wrap="square" rtlCol="0">
              <a:spAutoFit/>
            </a:bodyPr>
            <a:lstStyle/>
            <a:p>
              <a:r>
                <a:rPr lang="en-US" dirty="0">
                  <a:solidFill>
                    <a:schemeClr val="accent2"/>
                  </a:solidFill>
                </a:rPr>
                <a:t>Adjusts Volts/div for CH1</a:t>
              </a:r>
            </a:p>
          </p:txBody>
        </p:sp>
        <p:cxnSp>
          <p:nvCxnSpPr>
            <p:cNvPr id="21" name="Straight Arrow Connector 20">
              <a:extLst>
                <a:ext uri="{FF2B5EF4-FFF2-40B4-BE49-F238E27FC236}">
                  <a16:creationId xmlns:a16="http://schemas.microsoft.com/office/drawing/2014/main" id="{1EFF92D0-6919-45AB-817E-203C34FCCEDE}"/>
                </a:ext>
              </a:extLst>
            </p:cNvPr>
            <p:cNvCxnSpPr>
              <a:cxnSpLocks/>
            </p:cNvCxnSpPr>
            <p:nvPr/>
          </p:nvCxnSpPr>
          <p:spPr>
            <a:xfrm flipV="1">
              <a:off x="8255162" y="3055434"/>
              <a:ext cx="1203166" cy="14323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BEF3A50C-CA6E-49D4-B3D7-628D7C579F21}"/>
              </a:ext>
            </a:extLst>
          </p:cNvPr>
          <p:cNvSpPr txBox="1"/>
          <p:nvPr/>
        </p:nvSpPr>
        <p:spPr>
          <a:xfrm>
            <a:off x="10314820" y="5362532"/>
            <a:ext cx="1759627" cy="646331"/>
          </a:xfrm>
          <a:prstGeom prst="rect">
            <a:avLst/>
          </a:prstGeom>
          <a:noFill/>
        </p:spPr>
        <p:txBody>
          <a:bodyPr wrap="square" rtlCol="0">
            <a:spAutoFit/>
          </a:bodyPr>
          <a:lstStyle/>
          <a:p>
            <a:r>
              <a:rPr lang="en-US" dirty="0">
                <a:solidFill>
                  <a:srgbClr val="00B050"/>
                </a:solidFill>
              </a:rPr>
              <a:t>Adjusts Volts/div for CH2</a:t>
            </a:r>
          </a:p>
        </p:txBody>
      </p:sp>
      <p:cxnSp>
        <p:nvCxnSpPr>
          <p:cNvPr id="28" name="Straight Arrow Connector 27">
            <a:extLst>
              <a:ext uri="{FF2B5EF4-FFF2-40B4-BE49-F238E27FC236}">
                <a16:creationId xmlns:a16="http://schemas.microsoft.com/office/drawing/2014/main" id="{69534A30-6AB9-45D9-8E44-251E428F8EC6}"/>
              </a:ext>
            </a:extLst>
          </p:cNvPr>
          <p:cNvCxnSpPr>
            <a:cxnSpLocks/>
            <a:stCxn id="23" idx="0"/>
          </p:cNvCxnSpPr>
          <p:nvPr/>
        </p:nvCxnSpPr>
        <p:spPr>
          <a:xfrm flipH="1" flipV="1">
            <a:off x="10409942" y="4023574"/>
            <a:ext cx="784692" cy="13389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E74DC9-3522-4168-80A3-B1B078D540C9}"/>
              </a:ext>
            </a:extLst>
          </p:cNvPr>
          <p:cNvSpPr txBox="1"/>
          <p:nvPr/>
        </p:nvSpPr>
        <p:spPr>
          <a:xfrm>
            <a:off x="9356681" y="5972825"/>
            <a:ext cx="1649457" cy="646331"/>
          </a:xfrm>
          <a:prstGeom prst="rect">
            <a:avLst/>
          </a:prstGeom>
          <a:noFill/>
        </p:spPr>
        <p:txBody>
          <a:bodyPr wrap="square" rtlCol="0">
            <a:spAutoFit/>
          </a:bodyPr>
          <a:lstStyle/>
          <a:p>
            <a:r>
              <a:rPr lang="en-US" dirty="0">
                <a:solidFill>
                  <a:srgbClr val="00B050"/>
                </a:solidFill>
              </a:rPr>
              <a:t>Shifts vertically  CH2 graph</a:t>
            </a:r>
          </a:p>
        </p:txBody>
      </p:sp>
      <p:grpSp>
        <p:nvGrpSpPr>
          <p:cNvPr id="30" name="Group 29">
            <a:extLst>
              <a:ext uri="{FF2B5EF4-FFF2-40B4-BE49-F238E27FC236}">
                <a16:creationId xmlns:a16="http://schemas.microsoft.com/office/drawing/2014/main" id="{78949B03-B80A-4104-A8BA-ED807432C288}"/>
              </a:ext>
            </a:extLst>
          </p:cNvPr>
          <p:cNvGrpSpPr/>
          <p:nvPr/>
        </p:nvGrpSpPr>
        <p:grpSpPr>
          <a:xfrm>
            <a:off x="7205669" y="1503164"/>
            <a:ext cx="2397746" cy="679288"/>
            <a:chOff x="1204097" y="4787514"/>
            <a:chExt cx="2397746" cy="679288"/>
          </a:xfrm>
        </p:grpSpPr>
        <p:sp>
          <p:nvSpPr>
            <p:cNvPr id="31" name="TextBox 30">
              <a:extLst>
                <a:ext uri="{FF2B5EF4-FFF2-40B4-BE49-F238E27FC236}">
                  <a16:creationId xmlns:a16="http://schemas.microsoft.com/office/drawing/2014/main" id="{C1F73A3B-5F1C-4C73-BBFC-B98F060A5044}"/>
                </a:ext>
              </a:extLst>
            </p:cNvPr>
            <p:cNvSpPr txBox="1"/>
            <p:nvPr/>
          </p:nvSpPr>
          <p:spPr>
            <a:xfrm>
              <a:off x="1204097" y="4787514"/>
              <a:ext cx="2397746" cy="369332"/>
            </a:xfrm>
            <a:prstGeom prst="rect">
              <a:avLst/>
            </a:prstGeom>
            <a:noFill/>
          </p:spPr>
          <p:txBody>
            <a:bodyPr wrap="square" rtlCol="0">
              <a:spAutoFit/>
            </a:bodyPr>
            <a:lstStyle/>
            <a:p>
              <a:r>
                <a:rPr lang="en-US" dirty="0">
                  <a:solidFill>
                    <a:srgbClr val="7030A0"/>
                  </a:solidFill>
                </a:rPr>
                <a:t>Adjusts Time/div</a:t>
              </a:r>
            </a:p>
          </p:txBody>
        </p:sp>
        <p:cxnSp>
          <p:nvCxnSpPr>
            <p:cNvPr id="32" name="Straight Arrow Connector 31">
              <a:extLst>
                <a:ext uri="{FF2B5EF4-FFF2-40B4-BE49-F238E27FC236}">
                  <a16:creationId xmlns:a16="http://schemas.microsoft.com/office/drawing/2014/main" id="{4502F122-39DD-4EDE-9797-869FA52089F4}"/>
                </a:ext>
              </a:extLst>
            </p:cNvPr>
            <p:cNvCxnSpPr>
              <a:cxnSpLocks/>
            </p:cNvCxnSpPr>
            <p:nvPr/>
          </p:nvCxnSpPr>
          <p:spPr>
            <a:xfrm>
              <a:off x="2900861" y="5036594"/>
              <a:ext cx="443952" cy="4302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676098D-25A0-4221-BE51-1ACC363CCDC5}"/>
              </a:ext>
            </a:extLst>
          </p:cNvPr>
          <p:cNvGrpSpPr/>
          <p:nvPr/>
        </p:nvGrpSpPr>
        <p:grpSpPr>
          <a:xfrm>
            <a:off x="9603415" y="1177313"/>
            <a:ext cx="2397746" cy="1019477"/>
            <a:chOff x="1204097" y="4787514"/>
            <a:chExt cx="2397746" cy="1019477"/>
          </a:xfrm>
        </p:grpSpPr>
        <p:sp>
          <p:nvSpPr>
            <p:cNvPr id="34" name="TextBox 33">
              <a:extLst>
                <a:ext uri="{FF2B5EF4-FFF2-40B4-BE49-F238E27FC236}">
                  <a16:creationId xmlns:a16="http://schemas.microsoft.com/office/drawing/2014/main" id="{57B0A66D-A0DA-487E-9698-F7BA561AADFE}"/>
                </a:ext>
              </a:extLst>
            </p:cNvPr>
            <p:cNvSpPr txBox="1"/>
            <p:nvPr/>
          </p:nvSpPr>
          <p:spPr>
            <a:xfrm>
              <a:off x="1204097" y="4787514"/>
              <a:ext cx="2397746" cy="646331"/>
            </a:xfrm>
            <a:prstGeom prst="rect">
              <a:avLst/>
            </a:prstGeom>
            <a:noFill/>
          </p:spPr>
          <p:txBody>
            <a:bodyPr wrap="square" rtlCol="0">
              <a:spAutoFit/>
            </a:bodyPr>
            <a:lstStyle/>
            <a:p>
              <a:r>
                <a:rPr lang="en-US" dirty="0">
                  <a:solidFill>
                    <a:srgbClr val="7030A0"/>
                  </a:solidFill>
                </a:rPr>
                <a:t>Shifts horizontally all graphs</a:t>
              </a:r>
            </a:p>
          </p:txBody>
        </p:sp>
        <p:cxnSp>
          <p:nvCxnSpPr>
            <p:cNvPr id="35" name="Straight Arrow Connector 34">
              <a:extLst>
                <a:ext uri="{FF2B5EF4-FFF2-40B4-BE49-F238E27FC236}">
                  <a16:creationId xmlns:a16="http://schemas.microsoft.com/office/drawing/2014/main" id="{7DA80B28-37CC-4BD6-9452-013D7C21A56A}"/>
                </a:ext>
              </a:extLst>
            </p:cNvPr>
            <p:cNvCxnSpPr>
              <a:cxnSpLocks/>
            </p:cNvCxnSpPr>
            <p:nvPr/>
          </p:nvCxnSpPr>
          <p:spPr>
            <a:xfrm flipH="1">
              <a:off x="2010624" y="5146836"/>
              <a:ext cx="239473" cy="66015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415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Generating AC Signals</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10840844" cy="5433508"/>
          </a:xfrm>
        </p:spPr>
        <p:txBody>
          <a:bodyPr>
            <a:normAutofit/>
          </a:bodyPr>
          <a:lstStyle/>
          <a:p>
            <a:r>
              <a:rPr lang="en-US" sz="2400" dirty="0"/>
              <a:t>Arbitrary waveform generators can be used to generate AC signals.</a:t>
            </a:r>
          </a:p>
          <a:p>
            <a:pPr lvl="1"/>
            <a:r>
              <a:rPr lang="en-US" dirty="0"/>
              <a:t>First, select the waveform type (sine, square, …)</a:t>
            </a:r>
          </a:p>
          <a:p>
            <a:pPr lvl="1"/>
            <a:r>
              <a:rPr lang="en-US" dirty="0"/>
              <a:t>Next, specify the resistance of the load.</a:t>
            </a:r>
          </a:p>
          <a:p>
            <a:pPr lvl="1"/>
            <a:r>
              <a:rPr lang="en-US" dirty="0"/>
              <a:t>Next, specify waveform parameters:</a:t>
            </a:r>
          </a:p>
          <a:p>
            <a:pPr lvl="2"/>
            <a:r>
              <a:rPr lang="en-US" dirty="0"/>
              <a:t>Average value (offset)</a:t>
            </a:r>
          </a:p>
          <a:p>
            <a:pPr lvl="2"/>
            <a:r>
              <a:rPr lang="en-US" dirty="0"/>
              <a:t>Amplitude</a:t>
            </a:r>
          </a:p>
          <a:p>
            <a:pPr lvl="2"/>
            <a:r>
              <a:rPr lang="en-US" dirty="0"/>
              <a:t>Frequency</a:t>
            </a:r>
          </a:p>
          <a:p>
            <a:pPr lvl="2"/>
            <a:r>
              <a:rPr lang="en-US" dirty="0"/>
              <a:t>…</a:t>
            </a:r>
          </a:p>
          <a:p>
            <a:pPr lvl="1"/>
            <a:endParaRPr lang="en-US" dirty="0"/>
          </a:p>
        </p:txBody>
      </p:sp>
      <p:pic>
        <p:nvPicPr>
          <p:cNvPr id="5" name="Picture 4" descr="A picture containing indoor, monitor, sitting, oven&#10;&#10;Description automatically generated">
            <a:extLst>
              <a:ext uri="{FF2B5EF4-FFF2-40B4-BE49-F238E27FC236}">
                <a16:creationId xmlns:a16="http://schemas.microsoft.com/office/drawing/2014/main" id="{071467AF-93D4-4A85-BD90-02B669CBEB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81490" y="2583180"/>
            <a:ext cx="6694734" cy="3009360"/>
          </a:xfrm>
          <a:prstGeom prst="rect">
            <a:avLst/>
          </a:prstGeom>
        </p:spPr>
      </p:pic>
      <p:cxnSp>
        <p:nvCxnSpPr>
          <p:cNvPr id="7" name="Connector: Elbow 6">
            <a:extLst>
              <a:ext uri="{FF2B5EF4-FFF2-40B4-BE49-F238E27FC236}">
                <a16:creationId xmlns:a16="http://schemas.microsoft.com/office/drawing/2014/main" id="{828C6D1D-DE6A-4F24-835D-8F9B27E4A7FB}"/>
              </a:ext>
            </a:extLst>
          </p:cNvPr>
          <p:cNvCxnSpPr>
            <a:cxnSpLocks/>
          </p:cNvCxnSpPr>
          <p:nvPr/>
        </p:nvCxnSpPr>
        <p:spPr>
          <a:xfrm>
            <a:off x="7395210" y="1682846"/>
            <a:ext cx="2023113" cy="1197514"/>
          </a:xfrm>
          <a:prstGeom prst="bentConnector3">
            <a:avLst>
              <a:gd name="adj1" fmla="val 99717"/>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7AEAB20F-7E89-4B32-B053-D7C63E697414}"/>
              </a:ext>
            </a:extLst>
          </p:cNvPr>
          <p:cNvCxnSpPr>
            <a:cxnSpLocks/>
          </p:cNvCxnSpPr>
          <p:nvPr/>
        </p:nvCxnSpPr>
        <p:spPr>
          <a:xfrm>
            <a:off x="5879244" y="2439367"/>
            <a:ext cx="3299045" cy="917830"/>
          </a:xfrm>
          <a:prstGeom prst="bentConnector3">
            <a:avLst>
              <a:gd name="adj1" fmla="val 94618"/>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EC21810-2281-46FC-8AE7-7AB5AA257F3B}"/>
              </a:ext>
            </a:extLst>
          </p:cNvPr>
          <p:cNvCxnSpPr>
            <a:cxnSpLocks/>
          </p:cNvCxnSpPr>
          <p:nvPr/>
        </p:nvCxnSpPr>
        <p:spPr>
          <a:xfrm>
            <a:off x="2946580" y="3501010"/>
            <a:ext cx="3335697" cy="14764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670D5A-2BED-45DB-BE77-9D54BF9E1AFB}"/>
              </a:ext>
            </a:extLst>
          </p:cNvPr>
          <p:cNvCxnSpPr>
            <a:cxnSpLocks/>
          </p:cNvCxnSpPr>
          <p:nvPr/>
        </p:nvCxnSpPr>
        <p:spPr>
          <a:xfrm>
            <a:off x="2988107" y="3115730"/>
            <a:ext cx="3774179" cy="1861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54E55DE-2D33-4FCC-B613-4F3557D63D90}"/>
              </a:ext>
            </a:extLst>
          </p:cNvPr>
          <p:cNvCxnSpPr>
            <a:cxnSpLocks/>
          </p:cNvCxnSpPr>
          <p:nvPr/>
        </p:nvCxnSpPr>
        <p:spPr>
          <a:xfrm>
            <a:off x="4054497" y="2836310"/>
            <a:ext cx="3100679" cy="2141172"/>
          </a:xfrm>
          <a:prstGeom prst="bentConnector3">
            <a:avLst>
              <a:gd name="adj1" fmla="val 9999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A2B0601-085D-4ECF-90BB-DF9E20B2A12F}"/>
              </a:ext>
            </a:extLst>
          </p:cNvPr>
          <p:cNvCxnSpPr>
            <a:cxnSpLocks/>
          </p:cNvCxnSpPr>
          <p:nvPr/>
        </p:nvCxnSpPr>
        <p:spPr>
          <a:xfrm>
            <a:off x="6374545" y="2077348"/>
            <a:ext cx="5071523" cy="2238174"/>
          </a:xfrm>
          <a:prstGeom prst="bentConnector3">
            <a:avLst>
              <a:gd name="adj1" fmla="val 108048"/>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5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How to Adjust Amplitude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10840844" cy="2698595"/>
              </a:xfrm>
            </p:spPr>
            <p:txBody>
              <a:bodyPr>
                <a:normAutofit/>
              </a:bodyPr>
              <a:lstStyle/>
              <a:p>
                <a:r>
                  <a:rPr lang="en-US" sz="2400" dirty="0"/>
                  <a:t>Waveform generators are unlike ideal sources of voltage in that their internal resistance is not negligible.</a:t>
                </a:r>
              </a:p>
              <a:p>
                <a:pPr lvl="1"/>
                <a:r>
                  <a:rPr lang="en-US" sz="2000" dirty="0"/>
                  <a:t>The internal resistance matches the “characteristic impedance” of common cables used to transmit signals, and its role is to ensure that waveforms can be transmitted without distortion.</a:t>
                </a:r>
              </a:p>
              <a:p>
                <a:r>
                  <a:rPr lang="en-US" sz="2400" dirty="0"/>
                  <a:t>Therefore, </a:t>
                </a:r>
                <a:r>
                  <a:rPr lang="en-US" sz="2400" dirty="0">
                    <a:solidFill>
                      <a:srgbClr val="C00000"/>
                    </a:solidFill>
                  </a:rPr>
                  <a:t>the amplitude of the source will depend on the load connected to it!</a:t>
                </a:r>
              </a:p>
              <a:p>
                <a:pPr marL="234950" indent="0">
                  <a:buNone/>
                </a:pPr>
                <a:r>
                  <a:rPr lang="en-US" sz="2400" i="1" dirty="0">
                    <a:solidFill>
                      <a:srgbClr val="002060"/>
                    </a:solidFill>
                  </a:rPr>
                  <a:t>For example, a source with an internal resistance of </a:t>
                </a:r>
                <a14:m>
                  <m:oMath xmlns:m="http://schemas.openxmlformats.org/officeDocument/2006/math">
                    <m:r>
                      <a:rPr lang="en-US" sz="2400" b="0" i="1" smtClean="0">
                        <a:solidFill>
                          <a:srgbClr val="002060"/>
                        </a:solidFill>
                        <a:latin typeface="Cambria Math" panose="02040503050406030204" pitchFamily="18" charset="0"/>
                      </a:rPr>
                      <m:t>50 </m:t>
                    </m:r>
                    <m:r>
                      <a:rPr lang="en-US" sz="2400" b="0" i="1" smtClean="0">
                        <a:solidFill>
                          <a:srgbClr val="002060"/>
                        </a:solidFill>
                        <a:latin typeface="Cambria Math" panose="02040503050406030204" pitchFamily="18" charset="0"/>
                      </a:rPr>
                      <m:t>𝛺</m:t>
                    </m:r>
                  </m:oMath>
                </a14:m>
                <a:r>
                  <a:rPr lang="en-US" sz="2400" i="1" dirty="0">
                    <a:solidFill>
                      <a:srgbClr val="002060"/>
                    </a:solidFill>
                  </a:rPr>
                  <a:t> that outputs </a:t>
                </a:r>
                <a14:m>
                  <m:oMath xmlns:m="http://schemas.openxmlformats.org/officeDocument/2006/math">
                    <m:r>
                      <a:rPr lang="en-US" sz="2400" b="0" i="1" smtClean="0">
                        <a:solidFill>
                          <a:srgbClr val="002060"/>
                        </a:solidFill>
                        <a:latin typeface="Cambria Math" panose="02040503050406030204" pitchFamily="18" charset="0"/>
                      </a:rPr>
                      <m:t>4 </m:t>
                    </m:r>
                    <m:r>
                      <a:rPr lang="en-US" sz="2400" b="0" i="1" smtClean="0">
                        <a:solidFill>
                          <a:srgbClr val="002060"/>
                        </a:solidFill>
                        <a:latin typeface="Cambria Math" panose="02040503050406030204" pitchFamily="18" charset="0"/>
                      </a:rPr>
                      <m:t>𝑉</m:t>
                    </m:r>
                  </m:oMath>
                </a14:m>
                <a:r>
                  <a:rPr lang="en-US" sz="2400" i="1" dirty="0">
                    <a:solidFill>
                      <a:srgbClr val="002060"/>
                    </a:solidFill>
                  </a:rPr>
                  <a:t> on a </a:t>
                </a:r>
                <a14:m>
                  <m:oMath xmlns:m="http://schemas.openxmlformats.org/officeDocument/2006/math">
                    <m:r>
                      <a:rPr lang="en-US" sz="2400" b="0" i="1" smtClean="0">
                        <a:solidFill>
                          <a:srgbClr val="002060"/>
                        </a:solidFill>
                        <a:latin typeface="Cambria Math" panose="02040503050406030204" pitchFamily="18" charset="0"/>
                      </a:rPr>
                      <m:t>100 </m:t>
                    </m:r>
                    <m:r>
                      <a:rPr lang="en-US" sz="2400" b="0" i="1" smtClean="0">
                        <a:solidFill>
                          <a:srgbClr val="002060"/>
                        </a:solidFill>
                        <a:latin typeface="Cambria Math" panose="02040503050406030204" pitchFamily="18" charset="0"/>
                      </a:rPr>
                      <m:t>𝛺</m:t>
                    </m:r>
                  </m:oMath>
                </a14:m>
                <a:r>
                  <a:rPr lang="en-US" sz="2400" i="1" dirty="0">
                    <a:solidFill>
                      <a:srgbClr val="002060"/>
                    </a:solidFill>
                  </a:rPr>
                  <a:t> load, will output </a:t>
                </a:r>
                <a14:m>
                  <m:oMath xmlns:m="http://schemas.openxmlformats.org/officeDocument/2006/math">
                    <m:r>
                      <a:rPr lang="en-US" sz="2400" b="0" i="1" smtClean="0">
                        <a:solidFill>
                          <a:srgbClr val="002060"/>
                        </a:solidFill>
                        <a:latin typeface="Cambria Math" panose="02040503050406030204" pitchFamily="18" charset="0"/>
                      </a:rPr>
                      <m:t>4.8 </m:t>
                    </m:r>
                    <m:r>
                      <a:rPr lang="en-US" sz="2400" b="0" i="1" smtClean="0">
                        <a:solidFill>
                          <a:srgbClr val="002060"/>
                        </a:solidFill>
                        <a:latin typeface="Cambria Math" panose="02040503050406030204" pitchFamily="18" charset="0"/>
                      </a:rPr>
                      <m:t>𝑉</m:t>
                    </m:r>
                  </m:oMath>
                </a14:m>
                <a:r>
                  <a:rPr lang="en-US" sz="2400" i="1" dirty="0">
                    <a:solidFill>
                      <a:srgbClr val="002060"/>
                    </a:solidFill>
                  </a:rPr>
                  <a:t> on a </a:t>
                </a:r>
                <a14:m>
                  <m:oMath xmlns:m="http://schemas.openxmlformats.org/officeDocument/2006/math">
                    <m:r>
                      <a:rPr lang="en-US" sz="2400" b="0" i="1" smtClean="0">
                        <a:solidFill>
                          <a:srgbClr val="002060"/>
                        </a:solidFill>
                        <a:latin typeface="Cambria Math" panose="02040503050406030204" pitchFamily="18" charset="0"/>
                      </a:rPr>
                      <m:t>200 </m:t>
                    </m:r>
                    <m:r>
                      <a:rPr lang="en-US" sz="2400" b="0" i="1" smtClean="0">
                        <a:solidFill>
                          <a:srgbClr val="002060"/>
                        </a:solidFill>
                        <a:latin typeface="Cambria Math" panose="02040503050406030204" pitchFamily="18" charset="0"/>
                      </a:rPr>
                      <m:t>𝛺</m:t>
                    </m:r>
                  </m:oMath>
                </a14:m>
                <a:r>
                  <a:rPr lang="en-US" sz="2400" i="1" dirty="0">
                    <a:solidFill>
                      <a:srgbClr val="002060"/>
                    </a:solidFill>
                  </a:rPr>
                  <a:t> load and </a:t>
                </a:r>
                <a14:m>
                  <m:oMath xmlns:m="http://schemas.openxmlformats.org/officeDocument/2006/math">
                    <m:r>
                      <a:rPr lang="en-US" sz="2400" b="0" i="1" smtClean="0">
                        <a:solidFill>
                          <a:srgbClr val="002060"/>
                        </a:solidFill>
                        <a:latin typeface="Cambria Math" panose="02040503050406030204" pitchFamily="18" charset="0"/>
                      </a:rPr>
                      <m:t>2 </m:t>
                    </m:r>
                    <m:r>
                      <a:rPr lang="en-US" sz="2400" b="0" i="1" smtClean="0">
                        <a:solidFill>
                          <a:srgbClr val="002060"/>
                        </a:solidFill>
                        <a:latin typeface="Cambria Math" panose="02040503050406030204" pitchFamily="18" charset="0"/>
                      </a:rPr>
                      <m:t>𝑉</m:t>
                    </m:r>
                  </m:oMath>
                </a14:m>
                <a:r>
                  <a:rPr lang="en-US" sz="2400" i="1" dirty="0">
                    <a:solidFill>
                      <a:srgbClr val="002060"/>
                    </a:solidFill>
                  </a:rPr>
                  <a:t> on a </a:t>
                </a:r>
                <a14:m>
                  <m:oMath xmlns:m="http://schemas.openxmlformats.org/officeDocument/2006/math">
                    <m:r>
                      <a:rPr lang="en-US" sz="2400" b="0" i="1" smtClean="0">
                        <a:solidFill>
                          <a:srgbClr val="002060"/>
                        </a:solidFill>
                        <a:latin typeface="Cambria Math" panose="02040503050406030204" pitchFamily="18" charset="0"/>
                      </a:rPr>
                      <m:t>25 </m:t>
                    </m:r>
                    <m:r>
                      <a:rPr lang="en-US" sz="2400" b="0" i="1" smtClean="0">
                        <a:solidFill>
                          <a:srgbClr val="002060"/>
                        </a:solidFill>
                        <a:latin typeface="Cambria Math" panose="02040503050406030204" pitchFamily="18" charset="0"/>
                      </a:rPr>
                      <m:t>𝛺</m:t>
                    </m:r>
                  </m:oMath>
                </a14:m>
                <a:r>
                  <a:rPr lang="en-US" sz="2400" i="1" dirty="0">
                    <a:solidFill>
                      <a:srgbClr val="002060"/>
                    </a:solidFill>
                  </a:rPr>
                  <a:t> load.</a:t>
                </a:r>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1059366"/>
                <a:ext cx="10840844" cy="2698595"/>
              </a:xfrm>
              <a:blipFill>
                <a:blip r:embed="rId2"/>
                <a:stretch>
                  <a:fillRect l="-731" t="-3167" b="-1810"/>
                </a:stretch>
              </a:blipFill>
            </p:spPr>
            <p:txBody>
              <a:bodyPr/>
              <a:lstStyle/>
              <a:p>
                <a:r>
                  <a:rPr lang="en-US">
                    <a:noFill/>
                  </a:rPr>
                  <a:t> </a:t>
                </a:r>
              </a:p>
            </p:txBody>
          </p:sp>
        </mc:Fallback>
      </mc:AlternateContent>
      <p:pic>
        <p:nvPicPr>
          <p:cNvPr id="10" name="Picture 9" descr="A picture containing indoor, monitor, sitting, oven&#10;&#10;Description automatically generated">
            <a:extLst>
              <a:ext uri="{FF2B5EF4-FFF2-40B4-BE49-F238E27FC236}">
                <a16:creationId xmlns:a16="http://schemas.microsoft.com/office/drawing/2014/main" id="{90954905-324D-46DF-8DB7-17B8E74F61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3958126"/>
            <a:ext cx="5257800" cy="2363442"/>
          </a:xfrm>
          <a:prstGeom prst="rect">
            <a:avLst/>
          </a:prstGeom>
        </p:spPr>
      </p:pic>
      <p:sp>
        <p:nvSpPr>
          <p:cNvPr id="14" name="Content Placeholder 2">
            <a:extLst>
              <a:ext uri="{FF2B5EF4-FFF2-40B4-BE49-F238E27FC236}">
                <a16:creationId xmlns:a16="http://schemas.microsoft.com/office/drawing/2014/main" id="{1EAF6BB2-E729-417A-B7C2-F6D411D513B0}"/>
              </a:ext>
            </a:extLst>
          </p:cNvPr>
          <p:cNvSpPr txBox="1">
            <a:spLocks/>
          </p:cNvSpPr>
          <p:nvPr/>
        </p:nvSpPr>
        <p:spPr>
          <a:xfrm>
            <a:off x="512956" y="3757961"/>
            <a:ext cx="5420422" cy="2948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 adjust the amplitude or the offset of the source:</a:t>
            </a:r>
          </a:p>
          <a:p>
            <a:pPr lvl="1"/>
            <a:r>
              <a:rPr lang="en-US" sz="2000" dirty="0"/>
              <a:t>First, specify the resistance of the load (press </a:t>
            </a:r>
            <a:r>
              <a:rPr lang="en-US" sz="2000" i="1" dirty="0"/>
              <a:t>Channel,</a:t>
            </a:r>
            <a:r>
              <a:rPr lang="en-US" sz="2000" dirty="0"/>
              <a:t> then </a:t>
            </a:r>
            <a:r>
              <a:rPr lang="en-US" sz="2000" i="1" dirty="0"/>
              <a:t>Output Load</a:t>
            </a:r>
            <a:r>
              <a:rPr lang="en-US" sz="2000" dirty="0"/>
              <a:t>.)</a:t>
            </a:r>
          </a:p>
          <a:p>
            <a:pPr lvl="1"/>
            <a:r>
              <a:rPr lang="en-US" sz="2000" dirty="0"/>
              <a:t>Next, specify the amplitude and offset that the source should have when driving a load that has the specified resistance (press </a:t>
            </a:r>
            <a:r>
              <a:rPr lang="en-US" sz="2000" i="1" dirty="0"/>
              <a:t>Parameters</a:t>
            </a:r>
            <a:r>
              <a:rPr lang="en-US" sz="2000" dirty="0"/>
              <a:t>.) </a:t>
            </a:r>
          </a:p>
          <a:p>
            <a:pPr marL="457200" lvl="1" indent="0">
              <a:buNone/>
            </a:pPr>
            <a:endParaRPr lang="en-US" dirty="0"/>
          </a:p>
        </p:txBody>
      </p:sp>
      <p:cxnSp>
        <p:nvCxnSpPr>
          <p:cNvPr id="15" name="Connector: Elbow 14">
            <a:extLst>
              <a:ext uri="{FF2B5EF4-FFF2-40B4-BE49-F238E27FC236}">
                <a16:creationId xmlns:a16="http://schemas.microsoft.com/office/drawing/2014/main" id="{D9F5427C-BE43-4A9B-9602-257127CD93CA}"/>
              </a:ext>
            </a:extLst>
          </p:cNvPr>
          <p:cNvCxnSpPr>
            <a:cxnSpLocks/>
          </p:cNvCxnSpPr>
          <p:nvPr/>
        </p:nvCxnSpPr>
        <p:spPr>
          <a:xfrm>
            <a:off x="5062654" y="4900681"/>
            <a:ext cx="5475248" cy="457202"/>
          </a:xfrm>
          <a:prstGeom prst="bentConnector3">
            <a:avLst>
              <a:gd name="adj1" fmla="val 81976"/>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F4E8EBB-0A81-4908-8C30-8AEBA7AA0EF4}"/>
              </a:ext>
            </a:extLst>
          </p:cNvPr>
          <p:cNvCxnSpPr>
            <a:cxnSpLocks/>
          </p:cNvCxnSpPr>
          <p:nvPr/>
        </p:nvCxnSpPr>
        <p:spPr>
          <a:xfrm flipV="1">
            <a:off x="2732049" y="4650060"/>
            <a:ext cx="6791092" cy="1449657"/>
          </a:xfrm>
          <a:prstGeom prst="bentConnector3">
            <a:avLst>
              <a:gd name="adj1" fmla="val 12307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3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machine&#10;&#10;Description automatically generated">
            <a:extLst>
              <a:ext uri="{FF2B5EF4-FFF2-40B4-BE49-F238E27FC236}">
                <a16:creationId xmlns:a16="http://schemas.microsoft.com/office/drawing/2014/main" id="{E22F37E6-EECE-4D3C-B11B-5AD6CE16392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3102" y="1903025"/>
            <a:ext cx="5255942" cy="2305425"/>
          </a:xfrm>
          <a:prstGeom prst="rect">
            <a:avLst/>
          </a:prstGeom>
        </p:spPr>
      </p:pic>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B050"/>
                </a:solidFill>
              </a:rPr>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5" y="1059366"/>
                <a:ext cx="11084311" cy="751208"/>
              </a:xfrm>
            </p:spPr>
            <p:txBody>
              <a:bodyPr>
                <a:normAutofit/>
              </a:bodyPr>
              <a:lstStyle/>
              <a:p>
                <a:pPr marL="0" indent="0">
                  <a:buNone/>
                </a:pPr>
                <a:r>
                  <a:rPr lang="en-US" sz="2400" i="1" dirty="0">
                    <a:solidFill>
                      <a:srgbClr val="002060"/>
                    </a:solidFill>
                  </a:rPr>
                  <a:t>Assume the settings shown in the picture and an internal resistance </a:t>
                </a:r>
                <a14:m>
                  <m:oMath xmlns:m="http://schemas.openxmlformats.org/officeDocument/2006/math">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=50 </m:t>
                    </m:r>
                    <m:r>
                      <a:rPr lang="en-US" sz="2400" b="0" i="1" smtClean="0">
                        <a:solidFill>
                          <a:srgbClr val="002060"/>
                        </a:solidFill>
                        <a:latin typeface="Cambria Math" panose="02040503050406030204" pitchFamily="18" charset="0"/>
                      </a:rPr>
                      <m:t>𝛺</m:t>
                    </m:r>
                  </m:oMath>
                </a14:m>
                <a:r>
                  <a:rPr lang="en-US" sz="2400" i="1" dirty="0">
                    <a:solidFill>
                      <a:srgbClr val="002060"/>
                    </a:solidFill>
                  </a:rPr>
                  <a:t>. If the source powers a resistor </a:t>
                </a:r>
                <a14:m>
                  <m:oMath xmlns:m="http://schemas.openxmlformats.org/officeDocument/2006/math">
                    <m:r>
                      <a:rPr lang="en-US" sz="2400" b="0" i="1" smtClean="0">
                        <a:solidFill>
                          <a:srgbClr val="002060"/>
                        </a:solidFill>
                        <a:latin typeface="Cambria Math" panose="02040503050406030204" pitchFamily="18" charset="0"/>
                      </a:rPr>
                      <m:t>𝑅</m:t>
                    </m:r>
                    <m:r>
                      <a:rPr lang="en-US" sz="2400" b="0" i="1" smtClean="0">
                        <a:solidFill>
                          <a:srgbClr val="002060"/>
                        </a:solidFill>
                        <a:latin typeface="Cambria Math" panose="02040503050406030204" pitchFamily="18" charset="0"/>
                      </a:rPr>
                      <m:t>=200 </m:t>
                    </m:r>
                    <m:r>
                      <a:rPr lang="en-US" sz="2400" b="0" i="1" smtClean="0">
                        <a:solidFill>
                          <a:srgbClr val="002060"/>
                        </a:solidFill>
                        <a:latin typeface="Cambria Math" panose="02040503050406030204" pitchFamily="18" charset="0"/>
                      </a:rPr>
                      <m:t>𝛺</m:t>
                    </m:r>
                  </m:oMath>
                </a14:m>
                <a:r>
                  <a:rPr lang="en-US" sz="2400" i="1" dirty="0">
                    <a:solidFill>
                      <a:srgbClr val="002060"/>
                    </a:solidFill>
                  </a:rPr>
                  <a:t>, what is the output voltage and the offset?   </a:t>
                </a:r>
              </a:p>
              <a:p>
                <a:endParaRPr lang="en-US" sz="2000" i="1"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5" y="1059366"/>
                <a:ext cx="11084311" cy="751208"/>
              </a:xfrm>
              <a:blipFill>
                <a:blip r:embed="rId3"/>
                <a:stretch>
                  <a:fillRect l="-825" t="-11382" b="-18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EAF6BB2-E729-417A-B7C2-F6D411D513B0}"/>
                  </a:ext>
                </a:extLst>
              </p:cNvPr>
              <p:cNvSpPr txBox="1">
                <a:spLocks/>
              </p:cNvSpPr>
              <p:nvPr/>
            </p:nvSpPr>
            <p:spPr>
              <a:xfrm>
                <a:off x="512956" y="1859982"/>
                <a:ext cx="5910146" cy="4774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frequency is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=1 </m:t>
                    </m:r>
                    <m:r>
                      <a:rPr lang="en-US" sz="2400" b="0" i="1" smtClean="0">
                        <a:latin typeface="Cambria Math" panose="02040503050406030204" pitchFamily="18" charset="0"/>
                      </a:rPr>
                      <m:t>𝑘𝐻𝑧</m:t>
                    </m:r>
                  </m:oMath>
                </a14:m>
                <a:r>
                  <a:rPr lang="en-US" sz="2400" dirty="0"/>
                  <a:t>.</a:t>
                </a:r>
              </a:p>
              <a:p>
                <a:r>
                  <a:rPr lang="en-US" sz="2400" dirty="0"/>
                  <a:t>The angular frequency is </a:t>
                </a:r>
                <a14:m>
                  <m:oMath xmlns:m="http://schemas.openxmlformats.org/officeDocument/2006/math">
                    <m:r>
                      <a:rPr lang="en-US" sz="2400" b="0" i="1" smtClean="0">
                        <a:latin typeface="Cambria Math" panose="02040503050406030204" pitchFamily="18" charset="0"/>
                      </a:rPr>
                      <m:t>𝜔</m:t>
                    </m:r>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𝑓</m:t>
                    </m:r>
                    <m:r>
                      <a:rPr lang="en-US" sz="2400" b="0" i="1" smtClean="0">
                        <a:latin typeface="Cambria Math" panose="02040503050406030204" pitchFamily="18" charset="0"/>
                      </a:rPr>
                      <m:t>=6283.2 </m:t>
                    </m:r>
                    <m:r>
                      <a:rPr lang="en-US" sz="2400" b="0" i="1" smtClean="0">
                        <a:latin typeface="Cambria Math" panose="02040503050406030204" pitchFamily="18" charset="0"/>
                      </a:rPr>
                      <m:t>𝑟𝑎𝑑</m:t>
                    </m:r>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r>
                  <a:rPr lang="en-US" sz="2400" dirty="0"/>
                  <a:t>.</a:t>
                </a:r>
              </a:p>
              <a:p>
                <a:r>
                  <a:rPr lang="en-US" sz="2400" dirty="0"/>
                  <a:t>The specified load resistance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𝐿</m:t>
                        </m:r>
                      </m:sub>
                    </m:sSub>
                    <m:r>
                      <a:rPr lang="en-US" sz="2400" b="0" i="0" smtClean="0">
                        <a:latin typeface="Cambria Math" panose="02040503050406030204" pitchFamily="18" charset="0"/>
                      </a:rPr>
                      <m:t>=</m:t>
                    </m:r>
                    <m:r>
                      <a:rPr lang="en-US" sz="2400" b="0" i="1" smtClean="0">
                        <a:latin typeface="Cambria Math" panose="02040503050406030204" pitchFamily="18" charset="0"/>
                      </a:rPr>
                      <m:t>100 </m:t>
                    </m:r>
                    <m:r>
                      <m:rPr>
                        <m:sty m:val="p"/>
                      </m:rPr>
                      <a:rPr lang="en-US" sz="2400" b="0" i="0" smtClean="0">
                        <a:latin typeface="Cambria Math" panose="02040503050406030204" pitchFamily="18" charset="0"/>
                      </a:rPr>
                      <m:t>Ω</m:t>
                    </m:r>
                  </m:oMath>
                </a14:m>
                <a:r>
                  <a:rPr lang="en-US" sz="2400" dirty="0"/>
                  <a:t>.</a:t>
                </a:r>
              </a:p>
              <a:p>
                <a:r>
                  <a:rPr lang="en-US" sz="2400" dirty="0"/>
                  <a:t>The output amplitude can be found by a method known as </a:t>
                </a:r>
                <a:r>
                  <a:rPr lang="en-US" sz="2400" i="1" dirty="0"/>
                  <a:t>voltage division</a:t>
                </a:r>
                <a:r>
                  <a:rPr lang="en-US" sz="2400" dirty="0"/>
                  <a:t>.</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=150⋅</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𝑟</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𝑅</m:t>
                          </m:r>
                        </m:num>
                        <m:den>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den>
                      </m:f>
                      <m:r>
                        <a:rPr lang="en-US" sz="2000" b="0" i="1" smtClean="0">
                          <a:latin typeface="Cambria Math" panose="02040503050406030204" pitchFamily="18" charset="0"/>
                        </a:rPr>
                        <m:t>=</m:t>
                      </m:r>
                      <m:r>
                        <a:rPr lang="en-US" sz="2000" b="0" i="1" smtClean="0">
                          <a:solidFill>
                            <a:srgbClr val="C00000"/>
                          </a:solidFill>
                          <a:latin typeface="Cambria Math" panose="02040503050406030204" pitchFamily="18" charset="0"/>
                        </a:rPr>
                        <m:t>180 </m:t>
                      </m:r>
                      <m:r>
                        <a:rPr lang="en-US" sz="2000" b="0" i="1" smtClean="0">
                          <a:solidFill>
                            <a:srgbClr val="C00000"/>
                          </a:solidFill>
                          <a:latin typeface="Cambria Math" panose="02040503050406030204" pitchFamily="18" charset="0"/>
                        </a:rPr>
                        <m:t>𝑚</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𝑉</m:t>
                          </m:r>
                        </m:e>
                        <m:sub>
                          <m:r>
                            <a:rPr lang="en-US" sz="2000" b="0" i="1" smtClean="0">
                              <a:solidFill>
                                <a:srgbClr val="C00000"/>
                              </a:solidFill>
                              <a:latin typeface="Cambria Math" panose="02040503050406030204" pitchFamily="18" charset="0"/>
                            </a:rPr>
                            <m:t>𝑝𝑝</m:t>
                          </m:r>
                        </m:sub>
                      </m:sSub>
                    </m:oMath>
                  </m:oMathPara>
                </a14:m>
                <a:endParaRPr lang="en-US" sz="2400" dirty="0"/>
              </a:p>
              <a:p>
                <a:r>
                  <a:rPr lang="en-US" sz="2400" dirty="0"/>
                  <a:t>The output offset is</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=30</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𝑟</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𝑅</m:t>
                          </m:r>
                        </m:num>
                        <m:den>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den>
                      </m:f>
                      <m:r>
                        <a:rPr lang="en-US" sz="2000" i="1">
                          <a:latin typeface="Cambria Math" panose="02040503050406030204" pitchFamily="18" charset="0"/>
                        </a:rPr>
                        <m:t>=</m:t>
                      </m:r>
                      <m:r>
                        <a:rPr lang="en-US" sz="2000" b="0" i="1" smtClean="0">
                          <a:solidFill>
                            <a:srgbClr val="C00000"/>
                          </a:solidFill>
                          <a:latin typeface="Cambria Math" panose="02040503050406030204" pitchFamily="18" charset="0"/>
                        </a:rPr>
                        <m:t>36 </m:t>
                      </m:r>
                      <m:r>
                        <a:rPr lang="en-US" sz="2000" b="0" i="1" smtClean="0">
                          <a:solidFill>
                            <a:srgbClr val="C00000"/>
                          </a:solidFill>
                          <a:latin typeface="Cambria Math" panose="02040503050406030204" pitchFamily="18" charset="0"/>
                        </a:rPr>
                        <m:t>𝑚𝑉</m:t>
                      </m:r>
                    </m:oMath>
                  </m:oMathPara>
                </a14:m>
                <a:endParaRPr lang="en-US" sz="2400" dirty="0"/>
              </a:p>
            </p:txBody>
          </p:sp>
        </mc:Choice>
        <mc:Fallback xmlns="">
          <p:sp>
            <p:nvSpPr>
              <p:cNvPr id="14" name="Content Placeholder 2">
                <a:extLst>
                  <a:ext uri="{FF2B5EF4-FFF2-40B4-BE49-F238E27FC236}">
                    <a16:creationId xmlns:a16="http://schemas.microsoft.com/office/drawing/2014/main" id="{1EAF6BB2-E729-417A-B7C2-F6D411D513B0}"/>
                  </a:ext>
                </a:extLst>
              </p:cNvPr>
              <p:cNvSpPr txBox="1">
                <a:spLocks noRot="1" noChangeAspect="1" noMove="1" noResize="1" noEditPoints="1" noAdjustHandles="1" noChangeArrowheads="1" noChangeShapeType="1" noTextEdit="1"/>
              </p:cNvSpPr>
              <p:nvPr/>
            </p:nvSpPr>
            <p:spPr>
              <a:xfrm>
                <a:off x="512956" y="1859982"/>
                <a:ext cx="5910146" cy="4774994"/>
              </a:xfrm>
              <a:prstGeom prst="rect">
                <a:avLst/>
              </a:prstGeom>
              <a:blipFill>
                <a:blip r:embed="rId4"/>
                <a:stretch>
                  <a:fillRect l="-1340" t="-1788" r="-1031"/>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D1741F6-0229-410F-A39D-7A608AD8F9F9}"/>
              </a:ext>
            </a:extLst>
          </p:cNvPr>
          <p:cNvCxnSpPr>
            <a:cxnSpLocks/>
          </p:cNvCxnSpPr>
          <p:nvPr/>
        </p:nvCxnSpPr>
        <p:spPr>
          <a:xfrm flipV="1">
            <a:off x="5933378" y="2184488"/>
            <a:ext cx="1192251" cy="8712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550225A4-F182-4A9D-803E-B1E4AC673328}"/>
                  </a:ext>
                </a:extLst>
              </p:cNvPr>
              <p:cNvSpPr txBox="1">
                <a:spLocks/>
              </p:cNvSpPr>
              <p:nvPr/>
            </p:nvSpPr>
            <p:spPr>
              <a:xfrm>
                <a:off x="512956" y="6049097"/>
                <a:ext cx="11084312" cy="585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output signal is </a:t>
                </a:r>
                <a14:m>
                  <m:oMath xmlns:m="http://schemas.openxmlformats.org/officeDocument/2006/math">
                    <m:r>
                      <a:rPr lang="en-US" sz="2400" b="0" i="1" smtClean="0">
                        <a:solidFill>
                          <a:srgbClr val="C00000"/>
                        </a:solidFill>
                        <a:latin typeface="Cambria Math" panose="02040503050406030204" pitchFamily="18" charset="0"/>
                      </a:rPr>
                      <m:t>𝑣</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𝑡</m:t>
                        </m:r>
                      </m:e>
                    </m:d>
                    <m:r>
                      <a:rPr lang="en-US" sz="2400" b="0" i="1" smtClean="0">
                        <a:solidFill>
                          <a:srgbClr val="C00000"/>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180</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sin</m:t>
                        </m:r>
                      </m:fName>
                      <m:e>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6283.2</m:t>
                            </m:r>
                            <m:r>
                              <a:rPr lang="en-US" sz="2400" b="0" i="1" smtClean="0">
                                <a:solidFill>
                                  <a:schemeClr val="tx1"/>
                                </a:solidFill>
                                <a:latin typeface="Cambria Math" panose="02040503050406030204" pitchFamily="18" charset="0"/>
                              </a:rPr>
                              <m:t>𝑡</m:t>
                            </m:r>
                          </m:e>
                        </m:d>
                      </m:e>
                    </m:func>
                    <m:r>
                      <a:rPr lang="en-US" sz="2400" b="0" i="1" smtClean="0">
                        <a:solidFill>
                          <a:schemeClr val="tx1"/>
                        </a:solidFill>
                        <a:latin typeface="Cambria Math" panose="02040503050406030204" pitchFamily="18" charset="0"/>
                      </a:rPr>
                      <m:t>+36</m:t>
                    </m:r>
                    <m:r>
                      <a:rPr lang="en-US" sz="2400" b="0" i="1" smtClean="0">
                        <a:solidFill>
                          <a:srgbClr val="C00000"/>
                        </a:solidFill>
                        <a:latin typeface="Cambria Math" panose="02040503050406030204" pitchFamily="18" charset="0"/>
                      </a:rPr>
                      <m:t>=90</m:t>
                    </m:r>
                    <m:r>
                      <a:rPr lang="en-US" sz="2400" i="1">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r>
                          <m:rPr>
                            <m:sty m:val="p"/>
                          </m:rPr>
                          <a:rPr lang="en-US" sz="2400">
                            <a:solidFill>
                              <a:srgbClr val="C00000"/>
                            </a:solidFill>
                            <a:latin typeface="Cambria Math" panose="02040503050406030204" pitchFamily="18" charset="0"/>
                          </a:rPr>
                          <m:t>sin</m:t>
                        </m:r>
                      </m:fName>
                      <m:e>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6283.2</m:t>
                            </m:r>
                            <m:r>
                              <a:rPr lang="en-US" sz="2400" i="1">
                                <a:solidFill>
                                  <a:srgbClr val="C00000"/>
                                </a:solidFill>
                                <a:latin typeface="Cambria Math" panose="02040503050406030204" pitchFamily="18" charset="0"/>
                              </a:rPr>
                              <m:t>𝑡</m:t>
                            </m:r>
                          </m:e>
                        </m:d>
                      </m:e>
                    </m:func>
                    <m:r>
                      <a:rPr lang="en-US" sz="2400" i="1">
                        <a:solidFill>
                          <a:srgbClr val="C00000"/>
                        </a:solidFill>
                        <a:latin typeface="Cambria Math" panose="02040503050406030204" pitchFamily="18" charset="0"/>
                      </a:rPr>
                      <m:t>+36</m:t>
                    </m:r>
                    <m:r>
                      <a:rPr lang="en-US" sz="2400" b="0" i="1" smtClean="0">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rPr>
                      <m:t>𝑚𝑉</m:t>
                    </m:r>
                  </m:oMath>
                </a14:m>
                <a:r>
                  <a:rPr lang="en-US" sz="2400" dirty="0"/>
                  <a:t>.</a:t>
                </a:r>
              </a:p>
            </p:txBody>
          </p:sp>
        </mc:Choice>
        <mc:Fallback xmlns="">
          <p:sp>
            <p:nvSpPr>
              <p:cNvPr id="13" name="Content Placeholder 2">
                <a:extLst>
                  <a:ext uri="{FF2B5EF4-FFF2-40B4-BE49-F238E27FC236}">
                    <a16:creationId xmlns:a16="http://schemas.microsoft.com/office/drawing/2014/main" id="{550225A4-F182-4A9D-803E-B1E4AC673328}"/>
                  </a:ext>
                </a:extLst>
              </p:cNvPr>
              <p:cNvSpPr txBox="1">
                <a:spLocks noRot="1" noChangeAspect="1" noMove="1" noResize="1" noEditPoints="1" noAdjustHandles="1" noChangeArrowheads="1" noChangeShapeType="1" noTextEdit="1"/>
              </p:cNvSpPr>
              <p:nvPr/>
            </p:nvSpPr>
            <p:spPr>
              <a:xfrm>
                <a:off x="512956" y="6049097"/>
                <a:ext cx="11084312" cy="585879"/>
              </a:xfrm>
              <a:prstGeom prst="rect">
                <a:avLst/>
              </a:prstGeom>
              <a:blipFill>
                <a:blip r:embed="rId5"/>
                <a:stretch>
                  <a:fillRect l="-715" t="-2083" b="-8333"/>
                </a:stretch>
              </a:blipFill>
            </p:spPr>
            <p:txBody>
              <a:bodyPr/>
              <a:lstStyle/>
              <a:p>
                <a:r>
                  <a:rPr lang="en-US">
                    <a:noFill/>
                  </a:rPr>
                  <a:t> </a:t>
                </a:r>
              </a:p>
            </p:txBody>
          </p:sp>
        </mc:Fallback>
      </mc:AlternateContent>
      <p:cxnSp>
        <p:nvCxnSpPr>
          <p:cNvPr id="19" name="Connector: Elbow 18">
            <a:extLst>
              <a:ext uri="{FF2B5EF4-FFF2-40B4-BE49-F238E27FC236}">
                <a16:creationId xmlns:a16="http://schemas.microsoft.com/office/drawing/2014/main" id="{54FA24A3-D147-4D45-8486-85D9A29FB69A}"/>
              </a:ext>
            </a:extLst>
          </p:cNvPr>
          <p:cNvCxnSpPr>
            <a:cxnSpLocks/>
          </p:cNvCxnSpPr>
          <p:nvPr/>
        </p:nvCxnSpPr>
        <p:spPr>
          <a:xfrm flipV="1">
            <a:off x="2665141" y="3105145"/>
            <a:ext cx="5720576" cy="2231545"/>
          </a:xfrm>
          <a:prstGeom prst="bentConnector3">
            <a:avLst>
              <a:gd name="adj1" fmla="val 114912"/>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D536BF-CAF1-4834-B5A0-0B7B90117187}"/>
              </a:ext>
            </a:extLst>
          </p:cNvPr>
          <p:cNvCxnSpPr/>
          <p:nvPr/>
        </p:nvCxnSpPr>
        <p:spPr>
          <a:xfrm flipV="1">
            <a:off x="2382180" y="5336690"/>
            <a:ext cx="282961" cy="1720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BA751F5-8F33-48BE-AF8E-3FAF3F15CE03}"/>
              </a:ext>
            </a:extLst>
          </p:cNvPr>
          <p:cNvCxnSpPr>
            <a:cxnSpLocks/>
          </p:cNvCxnSpPr>
          <p:nvPr/>
        </p:nvCxnSpPr>
        <p:spPr>
          <a:xfrm flipV="1">
            <a:off x="2382180" y="2787805"/>
            <a:ext cx="5167196" cy="1459677"/>
          </a:xfrm>
          <a:prstGeom prst="bentConnector3">
            <a:avLst>
              <a:gd name="adj1" fmla="val 96615"/>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980D99C-FFA6-446B-B789-11BCE109E495}"/>
              </a:ext>
            </a:extLst>
          </p:cNvPr>
          <p:cNvCxnSpPr>
            <a:cxnSpLocks/>
          </p:cNvCxnSpPr>
          <p:nvPr/>
        </p:nvCxnSpPr>
        <p:spPr>
          <a:xfrm flipV="1">
            <a:off x="2241395" y="4247479"/>
            <a:ext cx="140785" cy="18419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0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How to Adjust Amplitude</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5583044" cy="3044284"/>
          </a:xfrm>
        </p:spPr>
        <p:txBody>
          <a:bodyPr>
            <a:normAutofit/>
          </a:bodyPr>
          <a:lstStyle/>
          <a:p>
            <a:r>
              <a:rPr lang="en-US" sz="2400" i="1" dirty="0">
                <a:solidFill>
                  <a:srgbClr val="C00000"/>
                </a:solidFill>
              </a:rPr>
              <a:t>If the load is not equivalent to a resistor or if the resistance of the load does not equal the specified value of the output load, the amplitude and the offset displayed by the source should be ignored, as they will be different from the actual amplitude and offset of the signal.</a:t>
            </a:r>
          </a:p>
        </p:txBody>
      </p:sp>
      <p:pic>
        <p:nvPicPr>
          <p:cNvPr id="23" name="Picture 22">
            <a:extLst>
              <a:ext uri="{FF2B5EF4-FFF2-40B4-BE49-F238E27FC236}">
                <a16:creationId xmlns:a16="http://schemas.microsoft.com/office/drawing/2014/main" id="{B9139BCF-5813-43E6-8515-A2DE3786FFA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57124" y="1059366"/>
            <a:ext cx="5255942" cy="2305425"/>
          </a:xfrm>
          <a:prstGeom prst="rect">
            <a:avLst/>
          </a:prstGeom>
        </p:spPr>
      </p:pic>
      <p:cxnSp>
        <p:nvCxnSpPr>
          <p:cNvPr id="11" name="Straight Arrow Connector 10">
            <a:extLst>
              <a:ext uri="{FF2B5EF4-FFF2-40B4-BE49-F238E27FC236}">
                <a16:creationId xmlns:a16="http://schemas.microsoft.com/office/drawing/2014/main" id="{486B7EC0-E721-4F6C-94AC-AC491206F9AC}"/>
              </a:ext>
            </a:extLst>
          </p:cNvPr>
          <p:cNvCxnSpPr>
            <a:cxnSpLocks/>
          </p:cNvCxnSpPr>
          <p:nvPr/>
        </p:nvCxnSpPr>
        <p:spPr>
          <a:xfrm flipV="1">
            <a:off x="5201115" y="1947530"/>
            <a:ext cx="1032417" cy="28944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44548F-81DE-4CBC-AB86-0036C0B842CB}"/>
              </a:ext>
            </a:extLst>
          </p:cNvPr>
          <p:cNvCxnSpPr>
            <a:cxnSpLocks/>
          </p:cNvCxnSpPr>
          <p:nvPr/>
        </p:nvCxnSpPr>
        <p:spPr>
          <a:xfrm>
            <a:off x="5201115" y="2271583"/>
            <a:ext cx="1032417"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6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694240"/>
          </a:xfrm>
        </p:spPr>
        <p:txBody>
          <a:bodyPr>
            <a:normAutofit fontScale="90000"/>
          </a:bodyPr>
          <a:lstStyle/>
          <a:p>
            <a:r>
              <a:rPr lang="en-US" dirty="0">
                <a:solidFill>
                  <a:srgbClr val="0070C0"/>
                </a:solidFill>
              </a:rPr>
              <a:t>Adjusting Amplitude—The Easy Way</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059366"/>
            <a:ext cx="10840844" cy="5433508"/>
          </a:xfrm>
        </p:spPr>
        <p:txBody>
          <a:bodyPr>
            <a:normAutofit/>
          </a:bodyPr>
          <a:lstStyle/>
          <a:p>
            <a:r>
              <a:rPr lang="en-US" sz="2400" dirty="0"/>
              <a:t>To adjust the amplitude or the offset of the source:</a:t>
            </a:r>
          </a:p>
          <a:p>
            <a:pPr lvl="1"/>
            <a:r>
              <a:rPr lang="en-US" sz="2000" dirty="0"/>
              <a:t>Measure its value with an oscilloscope or a DMM.</a:t>
            </a:r>
          </a:p>
          <a:p>
            <a:pPr lvl="1"/>
            <a:r>
              <a:rPr lang="en-US" sz="2000" dirty="0"/>
              <a:t>Adjust it with the rotary knob and the arrow keys until its measured value is right.</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57200" lvl="1" indent="0">
              <a:buNone/>
            </a:pPr>
            <a:endParaRPr lang="en-US" sz="2000" dirty="0"/>
          </a:p>
          <a:p>
            <a:pPr lvl="1"/>
            <a:endParaRPr lang="en-US" dirty="0"/>
          </a:p>
        </p:txBody>
      </p:sp>
      <p:grpSp>
        <p:nvGrpSpPr>
          <p:cNvPr id="4" name="Group 3">
            <a:extLst>
              <a:ext uri="{FF2B5EF4-FFF2-40B4-BE49-F238E27FC236}">
                <a16:creationId xmlns:a16="http://schemas.microsoft.com/office/drawing/2014/main" id="{A4820B13-109D-40B1-A198-DC5D950A24C0}"/>
              </a:ext>
            </a:extLst>
          </p:cNvPr>
          <p:cNvGrpSpPr/>
          <p:nvPr/>
        </p:nvGrpSpPr>
        <p:grpSpPr>
          <a:xfrm>
            <a:off x="1222916" y="2161626"/>
            <a:ext cx="5257800" cy="2534748"/>
            <a:chOff x="1245219" y="3958126"/>
            <a:chExt cx="5257800" cy="2534748"/>
          </a:xfrm>
        </p:grpSpPr>
        <p:pic>
          <p:nvPicPr>
            <p:cNvPr id="10" name="Picture 9" descr="A picture containing indoor, monitor, sitting, oven&#10;&#10;Description automatically generated">
              <a:extLst>
                <a:ext uri="{FF2B5EF4-FFF2-40B4-BE49-F238E27FC236}">
                  <a16:creationId xmlns:a16="http://schemas.microsoft.com/office/drawing/2014/main" id="{90954905-324D-46DF-8DB7-17B8E74F61A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45219" y="4129432"/>
              <a:ext cx="5257800" cy="2363442"/>
            </a:xfrm>
            <a:prstGeom prst="rect">
              <a:avLst/>
            </a:prstGeom>
          </p:spPr>
        </p:pic>
        <p:cxnSp>
          <p:nvCxnSpPr>
            <p:cNvPr id="11" name="Straight Arrow Connector 10">
              <a:extLst>
                <a:ext uri="{FF2B5EF4-FFF2-40B4-BE49-F238E27FC236}">
                  <a16:creationId xmlns:a16="http://schemas.microsoft.com/office/drawing/2014/main" id="{486B7EC0-E721-4F6C-94AC-AC491206F9AC}"/>
                </a:ext>
              </a:extLst>
            </p:cNvPr>
            <p:cNvCxnSpPr>
              <a:cxnSpLocks/>
            </p:cNvCxnSpPr>
            <p:nvPr/>
          </p:nvCxnSpPr>
          <p:spPr>
            <a:xfrm>
              <a:off x="4055376" y="3958126"/>
              <a:ext cx="1520234" cy="591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Connector: Elbow 6">
            <a:extLst>
              <a:ext uri="{FF2B5EF4-FFF2-40B4-BE49-F238E27FC236}">
                <a16:creationId xmlns:a16="http://schemas.microsoft.com/office/drawing/2014/main" id="{64197E6C-A417-4B7A-815B-6EB931CE742D}"/>
              </a:ext>
            </a:extLst>
          </p:cNvPr>
          <p:cNvCxnSpPr>
            <a:cxnSpLocks/>
          </p:cNvCxnSpPr>
          <p:nvPr/>
        </p:nvCxnSpPr>
        <p:spPr>
          <a:xfrm rot="5400000">
            <a:off x="5563920" y="2651593"/>
            <a:ext cx="1309488" cy="245327"/>
          </a:xfrm>
          <a:prstGeom prst="bentConnector3">
            <a:avLst>
              <a:gd name="adj1" fmla="val 101094"/>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3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389033-1E59-4408-B439-C2D17BBB03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51859" y="3429000"/>
            <a:ext cx="8191836" cy="3191297"/>
          </a:xfrm>
          <a:prstGeom prst="rect">
            <a:avLst/>
          </a:prstGeom>
        </p:spPr>
      </p:pic>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838200" y="365126"/>
            <a:ext cx="10515600" cy="928416"/>
          </a:xfrm>
        </p:spPr>
        <p:txBody>
          <a:bodyPr/>
          <a:lstStyle/>
          <a:p>
            <a:r>
              <a:rPr lang="en-US" dirty="0">
                <a:solidFill>
                  <a:srgbClr val="0070C0"/>
                </a:solidFill>
              </a:rPr>
              <a:t>Frequency and Period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838200" y="1293542"/>
                <a:ext cx="10515600" cy="4883421"/>
              </a:xfrm>
            </p:spPr>
            <p:txBody>
              <a:bodyPr/>
              <a:lstStyle/>
              <a:p>
                <a:r>
                  <a:rPr lang="en-US" dirty="0"/>
                  <a:t>The </a:t>
                </a:r>
                <a:r>
                  <a:rPr lang="en-US" dirty="0">
                    <a:solidFill>
                      <a:srgbClr val="C00000"/>
                    </a:solidFill>
                  </a:rPr>
                  <a:t>frequency</a:t>
                </a:r>
                <a:r>
                  <a:rPr lang="en-US" dirty="0"/>
                  <a:t> is the number of cycles in one second.</a:t>
                </a:r>
              </a:p>
              <a:p>
                <a:pPr lvl="1"/>
                <a:r>
                  <a:rPr lang="en-US" dirty="0"/>
                  <a:t>The unit of frequency is Hertz [Hz].</a:t>
                </a:r>
              </a:p>
              <a:p>
                <a:r>
                  <a:rPr lang="en-US" dirty="0"/>
                  <a:t>The frequency </a:t>
                </a:r>
                <a14:m>
                  <m:oMath xmlns:m="http://schemas.openxmlformats.org/officeDocument/2006/math">
                    <m:r>
                      <a:rPr lang="en-US" i="1" dirty="0" smtClean="0">
                        <a:latin typeface="Cambria Math" panose="02040503050406030204" pitchFamily="18" charset="0"/>
                      </a:rPr>
                      <m:t>𝑓</m:t>
                    </m:r>
                  </m:oMath>
                </a14:m>
                <a:r>
                  <a:rPr lang="en-US" dirty="0"/>
                  <a:t> is related to the period </a:t>
                </a:r>
                <a14:m>
                  <m:oMath xmlns:m="http://schemas.openxmlformats.org/officeDocument/2006/math">
                    <m:r>
                      <a:rPr lang="en-US" i="1" dirty="0" smtClean="0">
                        <a:latin typeface="Cambria Math" panose="02040503050406030204" pitchFamily="18" charset="0"/>
                      </a:rPr>
                      <m:t>𝑇</m:t>
                    </m:r>
                  </m:oMath>
                </a14:m>
                <a:r>
                  <a:rPr lang="en-US" dirty="0"/>
                  <a:t> by the equation</a:t>
                </a:r>
              </a:p>
              <a:p>
                <a:pPr marL="969963" indent="0">
                  <a:lnSpc>
                    <a:spcPct val="100000"/>
                  </a:lnSpc>
                  <a:buNone/>
                </a:pPr>
                <a14:m>
                  <m:oMathPara xmlns:m="http://schemas.openxmlformats.org/officeDocument/2006/math">
                    <m:oMathParaPr>
                      <m:jc m:val="left"/>
                    </m:oMathParaPr>
                    <m:oMath xmlns:m="http://schemas.openxmlformats.org/officeDocument/2006/math">
                      <m:borderBox>
                        <m:borderBoxPr>
                          <m:ctrlPr>
                            <a:rPr lang="en-US" i="1" smtClean="0">
                              <a:solidFill>
                                <a:srgbClr val="C00000"/>
                              </a:solidFill>
                              <a:latin typeface="Cambria Math" panose="02040503050406030204" pitchFamily="18" charset="0"/>
                            </a:rPr>
                          </m:ctrlPr>
                        </m:borderBoxPr>
                        <m:e>
                          <m:r>
                            <a:rPr lang="en-US" b="0" i="1" smtClean="0">
                              <a:solidFill>
                                <a:srgbClr val="C00000"/>
                              </a:solidFill>
                              <a:latin typeface="Cambria Math" panose="02040503050406030204" pitchFamily="18" charset="0"/>
                            </a:rPr>
                            <m:t>𝑓</m:t>
                          </m:r>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𝑇</m:t>
                              </m:r>
                            </m:den>
                          </m:f>
                        </m:e>
                      </m:borderBox>
                    </m:oMath>
                  </m:oMathPara>
                </a14:m>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838200" y="1293542"/>
                <a:ext cx="10515600" cy="4883421"/>
              </a:xfrm>
              <a:blipFill>
                <a:blip r:embed="rId3"/>
                <a:stretch>
                  <a:fillRect l="-1043" t="-1998"/>
                </a:stretch>
              </a:blipFill>
            </p:spPr>
            <p:txBody>
              <a:bodyPr/>
              <a:lstStyle/>
              <a:p>
                <a:r>
                  <a:rPr lang="en-US">
                    <a:noFill/>
                  </a:rPr>
                  <a:t> </a:t>
                </a:r>
              </a:p>
            </p:txBody>
          </p:sp>
        </mc:Fallback>
      </mc:AlternateContent>
    </p:spTree>
    <p:extLst>
      <p:ext uri="{BB962C8B-B14F-4D97-AF65-F5344CB8AC3E}">
        <p14:creationId xmlns:p14="http://schemas.microsoft.com/office/powerpoint/2010/main" val="398154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838200" y="365126"/>
            <a:ext cx="10515600" cy="928416"/>
          </a:xfrm>
        </p:spPr>
        <p:txBody>
          <a:bodyPr/>
          <a:lstStyle/>
          <a:p>
            <a:r>
              <a:rPr lang="en-US" dirty="0">
                <a:solidFill>
                  <a:srgbClr val="0070C0"/>
                </a:solidFill>
              </a:rPr>
              <a:t>Frequency and Period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838200" y="1293542"/>
                <a:ext cx="10515600" cy="4883421"/>
              </a:xfrm>
            </p:spPr>
            <p:txBody>
              <a:bodyPr/>
              <a:lstStyle/>
              <a:p>
                <a:r>
                  <a:rPr lang="en-US" dirty="0"/>
                  <a:t>The frequency </a:t>
                </a:r>
                <a14:m>
                  <m:oMath xmlns:m="http://schemas.openxmlformats.org/officeDocument/2006/math">
                    <m:r>
                      <a:rPr lang="en-US" i="1" dirty="0" smtClean="0">
                        <a:latin typeface="Cambria Math" panose="02040503050406030204" pitchFamily="18" charset="0"/>
                      </a:rPr>
                      <m:t>𝑓</m:t>
                    </m:r>
                  </m:oMath>
                </a14:m>
                <a:r>
                  <a:rPr lang="en-US" dirty="0"/>
                  <a:t> is related to the period </a:t>
                </a:r>
                <a14:m>
                  <m:oMath xmlns:m="http://schemas.openxmlformats.org/officeDocument/2006/math">
                    <m:r>
                      <a:rPr lang="en-US" i="1" dirty="0" smtClean="0">
                        <a:latin typeface="Cambria Math" panose="02040503050406030204" pitchFamily="18" charset="0"/>
                      </a:rPr>
                      <m:t>𝑇</m:t>
                    </m:r>
                  </m:oMath>
                </a14:m>
                <a:r>
                  <a:rPr lang="en-US" dirty="0"/>
                  <a:t> by the equation</a:t>
                </a:r>
              </a:p>
              <a:p>
                <a:pPr marL="0" indent="0">
                  <a:lnSpc>
                    <a:spcPct val="100000"/>
                  </a:lnSpc>
                  <a:buNone/>
                </a:pPr>
                <a14:m>
                  <m:oMathPara xmlns:m="http://schemas.openxmlformats.org/officeDocument/2006/math">
                    <m:oMathParaPr>
                      <m:jc m:val="center"/>
                    </m:oMathParaPr>
                    <m:oMath xmlns:m="http://schemas.openxmlformats.org/officeDocument/2006/math">
                      <m:borderBox>
                        <m:borderBoxPr>
                          <m:ctrlPr>
                            <a:rPr lang="en-US" i="1" smtClean="0">
                              <a:solidFill>
                                <a:srgbClr val="C00000"/>
                              </a:solidFill>
                              <a:latin typeface="Cambria Math" panose="02040503050406030204" pitchFamily="18" charset="0"/>
                            </a:rPr>
                          </m:ctrlPr>
                        </m:borderBoxPr>
                        <m:e>
                          <m:r>
                            <a:rPr lang="en-US" b="0" i="1" smtClean="0">
                              <a:solidFill>
                                <a:srgbClr val="C00000"/>
                              </a:solidFill>
                              <a:latin typeface="Cambria Math" panose="02040503050406030204" pitchFamily="18" charset="0"/>
                            </a:rPr>
                            <m:t>𝑓</m:t>
                          </m:r>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𝑇</m:t>
                              </m:r>
                            </m:den>
                          </m:f>
                        </m:e>
                      </m:borderBox>
                    </m:oMath>
                  </m:oMathPara>
                </a14:m>
                <a:endParaRPr lang="en-US" dirty="0"/>
              </a:p>
              <a:p>
                <a:pPr>
                  <a:lnSpc>
                    <a:spcPct val="100000"/>
                  </a:lnSpc>
                </a:pPr>
                <a:r>
                  <a:rPr lang="en-US" dirty="0"/>
                  <a:t>The </a:t>
                </a:r>
                <a:r>
                  <a:rPr lang="en-US" i="1" dirty="0">
                    <a:solidFill>
                      <a:srgbClr val="7030A0"/>
                    </a:solidFill>
                  </a:rPr>
                  <a:t>angular frequency </a:t>
                </a:r>
                <a14:m>
                  <m:oMath xmlns:m="http://schemas.openxmlformats.org/officeDocument/2006/math">
                    <m:r>
                      <a:rPr lang="en-US" b="0" i="1" smtClean="0">
                        <a:latin typeface="Cambria Math" panose="02040503050406030204" pitchFamily="18" charset="0"/>
                      </a:rPr>
                      <m:t>𝜔</m:t>
                    </m:r>
                  </m:oMath>
                </a14:m>
                <a:r>
                  <a:rPr lang="en-US" dirty="0"/>
                  <a:t> in radians per second is</a:t>
                </a:r>
              </a:p>
              <a:p>
                <a:pPr marL="0" indent="0">
                  <a:lnSpc>
                    <a:spcPct val="100000"/>
                  </a:lnSpc>
                  <a:buNone/>
                </a:pPr>
                <a14:m>
                  <m:oMathPara xmlns:m="http://schemas.openxmlformats.org/officeDocument/2006/math">
                    <m:oMathParaPr>
                      <m:jc m:val="center"/>
                    </m:oMathParaPr>
                    <m:oMath xmlns:m="http://schemas.openxmlformats.org/officeDocument/2006/math">
                      <m:borderBox>
                        <m:borderBoxPr>
                          <m:ctrlPr>
                            <a:rPr lang="en-US" i="1" smtClean="0">
                              <a:solidFill>
                                <a:srgbClr val="C00000"/>
                              </a:solidFill>
                              <a:latin typeface="Cambria Math" panose="02040503050406030204" pitchFamily="18" charset="0"/>
                            </a:rPr>
                          </m:ctrlPr>
                        </m:borderBoxPr>
                        <m:e>
                          <m:r>
                            <a:rPr lang="en-US" b="0" i="1" smtClean="0">
                              <a:solidFill>
                                <a:srgbClr val="C00000"/>
                              </a:solidFill>
                              <a:latin typeface="Cambria Math" panose="02040503050406030204" pitchFamily="18" charset="0"/>
                            </a:rPr>
                            <m:t>𝜔</m:t>
                          </m:r>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rPr>
                            <m:t>𝜋</m:t>
                          </m:r>
                          <m:r>
                            <a:rPr lang="en-US" b="0" i="1" smtClean="0">
                              <a:solidFill>
                                <a:srgbClr val="C00000"/>
                              </a:solidFill>
                              <a:latin typeface="Cambria Math" panose="02040503050406030204" pitchFamily="18" charset="0"/>
                            </a:rPr>
                            <m:t>𝑓</m:t>
                          </m:r>
                        </m:e>
                      </m:borderBox>
                    </m:oMath>
                  </m:oMathPara>
                </a14:m>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838200" y="1293542"/>
                <a:ext cx="10515600" cy="4883421"/>
              </a:xfrm>
              <a:blipFill>
                <a:blip r:embed="rId2"/>
                <a:stretch>
                  <a:fillRect l="-1043" t="-1998"/>
                </a:stretch>
              </a:blipFill>
            </p:spPr>
            <p:txBody>
              <a:bodyPr/>
              <a:lstStyle/>
              <a:p>
                <a:r>
                  <a:rPr lang="en-US">
                    <a:noFill/>
                  </a:rPr>
                  <a:t> </a:t>
                </a:r>
              </a:p>
            </p:txBody>
          </p:sp>
        </mc:Fallback>
      </mc:AlternateContent>
    </p:spTree>
    <p:extLst>
      <p:ext uri="{BB962C8B-B14F-4D97-AF65-F5344CB8AC3E}">
        <p14:creationId xmlns:p14="http://schemas.microsoft.com/office/powerpoint/2010/main" val="331417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15A01-8A4B-4120-8BBA-4D26EA2DE9A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63913" y="2051824"/>
            <a:ext cx="11664174" cy="4605453"/>
          </a:xfrm>
          <a:prstGeom prst="rect">
            <a:avLst/>
          </a:prstGeom>
          <a:noFill/>
          <a:ln>
            <a:noFill/>
          </a:ln>
        </p:spPr>
      </p:pic>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928416"/>
          </a:xfrm>
        </p:spPr>
        <p:txBody>
          <a:bodyPr/>
          <a:lstStyle/>
          <a:p>
            <a:r>
              <a:rPr lang="en-US" dirty="0">
                <a:solidFill>
                  <a:srgbClr val="0070C0"/>
                </a:solidFill>
              </a:rPr>
              <a:t>Peak-to-peak and Peak Amplitudes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293542"/>
                <a:ext cx="10840844" cy="4883421"/>
              </a:xfrm>
            </p:spPr>
            <p:txBody>
              <a:bodyPr/>
              <a:lstStyle/>
              <a:p>
                <a:r>
                  <a:rPr lang="en-US" dirty="0"/>
                  <a:t>In the example below, the </a:t>
                </a:r>
                <a:r>
                  <a:rPr lang="en-US" i="1" dirty="0">
                    <a:solidFill>
                      <a:srgbClr val="00B050"/>
                    </a:solidFill>
                  </a:rPr>
                  <a:t>peak amplitude </a:t>
                </a:r>
                <a:r>
                  <a:rPr lang="en-US" dirty="0"/>
                  <a:t>is </a:t>
                </a:r>
                <a14:m>
                  <m:oMath xmlns:m="http://schemas.openxmlformats.org/officeDocument/2006/math">
                    <m:r>
                      <a:rPr lang="en-US" b="0" i="1" smtClean="0">
                        <a:latin typeface="Cambria Math" panose="02040503050406030204" pitchFamily="18" charset="0"/>
                      </a:rPr>
                      <m:t>4 </m:t>
                    </m:r>
                    <m:r>
                      <a:rPr lang="en-US" b="0" i="1" smtClean="0">
                        <a:latin typeface="Cambria Math" panose="02040503050406030204" pitchFamily="18" charset="0"/>
                      </a:rPr>
                      <m:t>𝑉</m:t>
                    </m:r>
                  </m:oMath>
                </a14:m>
                <a:r>
                  <a:rPr lang="en-US" dirty="0"/>
                  <a:t> and the </a:t>
                </a:r>
                <a:r>
                  <a:rPr lang="en-US" i="1" dirty="0">
                    <a:solidFill>
                      <a:srgbClr val="00B050"/>
                    </a:solidFill>
                  </a:rPr>
                  <a:t>peak-to-peak amplitude </a:t>
                </a:r>
                <a:r>
                  <a:rPr lang="en-US" dirty="0"/>
                  <a:t>is </a:t>
                </a:r>
                <a14:m>
                  <m:oMath xmlns:m="http://schemas.openxmlformats.org/officeDocument/2006/math">
                    <m:r>
                      <a:rPr lang="en-US" b="0" i="1" smtClean="0">
                        <a:latin typeface="Cambria Math" panose="02040503050406030204" pitchFamily="18" charset="0"/>
                      </a:rPr>
                      <m:t>11−3=8 </m:t>
                    </m:r>
                    <m:r>
                      <a:rPr lang="en-US" b="0" i="1" smtClean="0">
                        <a:latin typeface="Cambria Math" panose="02040503050406030204" pitchFamily="18" charset="0"/>
                      </a:rPr>
                      <m:t>𝑉</m:t>
                    </m:r>
                  </m:oMath>
                </a14:m>
                <a:r>
                  <a:rPr lang="en-US" dirty="0"/>
                  <a:t>. </a:t>
                </a:r>
                <a:r>
                  <a:rPr lang="en-US" sz="2400" dirty="0"/>
                  <a:t>The </a:t>
                </a:r>
                <a:r>
                  <a:rPr lang="en-US" sz="2400" i="1" dirty="0">
                    <a:solidFill>
                      <a:srgbClr val="002060"/>
                    </a:solidFill>
                  </a:rPr>
                  <a:t>period</a:t>
                </a:r>
                <a:r>
                  <a:rPr lang="en-US" sz="2400" dirty="0"/>
                  <a:t> is </a:t>
                </a:r>
                <a14:m>
                  <m:oMath xmlns:m="http://schemas.openxmlformats.org/officeDocument/2006/math">
                    <m:r>
                      <a:rPr lang="en-US" sz="2400" i="1" dirty="0" smtClean="0">
                        <a:latin typeface="Cambria Math" panose="02040503050406030204" pitchFamily="18" charset="0"/>
                      </a:rPr>
                      <m:t>6.5 </m:t>
                    </m:r>
                    <m:r>
                      <a:rPr lang="en-US" sz="2400" b="0" i="1" dirty="0" smtClean="0">
                        <a:latin typeface="Cambria Math" panose="02040503050406030204" pitchFamily="18" charset="0"/>
                      </a:rPr>
                      <m:t>𝑚𝑠</m:t>
                    </m:r>
                  </m:oMath>
                </a14:m>
                <a:r>
                  <a:rPr lang="en-US" sz="2400" dirty="0"/>
                  <a:t> and the </a:t>
                </a:r>
                <a:r>
                  <a:rPr lang="en-US" sz="2400" i="1" dirty="0">
                    <a:solidFill>
                      <a:srgbClr val="002060"/>
                    </a:solidFill>
                  </a:rPr>
                  <a:t>frequency</a:t>
                </a:r>
                <a:r>
                  <a:rPr lang="en-US" sz="2400" i="1" dirty="0"/>
                  <a:t> </a:t>
                </a:r>
                <a14:m>
                  <m:oMath xmlns:m="http://schemas.openxmlformats.org/officeDocument/2006/math">
                    <m:r>
                      <a:rPr lang="en-US" sz="2400" b="0" i="1" smtClean="0">
                        <a:latin typeface="Cambria Math" panose="02040503050406030204" pitchFamily="18" charset="0"/>
                      </a:rPr>
                      <m:t>≃154 </m:t>
                    </m:r>
                    <m:r>
                      <a:rPr lang="en-US" sz="2400" b="0" i="1" smtClean="0">
                        <a:latin typeface="Cambria Math" panose="02040503050406030204" pitchFamily="18" charset="0"/>
                      </a:rPr>
                      <m:t>𝐻𝑧</m:t>
                    </m:r>
                  </m:oMath>
                </a14:m>
                <a:r>
                  <a:rPr lang="en-US" sz="2400" dirty="0"/>
                  <a:t>.</a:t>
                </a:r>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1293542"/>
                <a:ext cx="10840844" cy="4883421"/>
              </a:xfrm>
              <a:blipFill>
                <a:blip r:embed="rId4"/>
                <a:stretch>
                  <a:fillRect l="-1012" t="-1998"/>
                </a:stretch>
              </a:blipFill>
            </p:spPr>
            <p:txBody>
              <a:bodyPr/>
              <a:lstStyle/>
              <a:p>
                <a:r>
                  <a:rPr lang="en-US">
                    <a:noFill/>
                  </a:rPr>
                  <a:t> </a:t>
                </a:r>
              </a:p>
            </p:txBody>
          </p:sp>
        </mc:Fallback>
      </mc:AlternateContent>
    </p:spTree>
    <p:extLst>
      <p:ext uri="{BB962C8B-B14F-4D97-AF65-F5344CB8AC3E}">
        <p14:creationId xmlns:p14="http://schemas.microsoft.com/office/powerpoint/2010/main" val="114670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928416"/>
          </a:xfrm>
        </p:spPr>
        <p:txBody>
          <a:bodyPr/>
          <a:lstStyle/>
          <a:p>
            <a:r>
              <a:rPr lang="en-US" dirty="0">
                <a:solidFill>
                  <a:srgbClr val="0070C0"/>
                </a:solidFill>
              </a:rPr>
              <a:t>Peak-to-peak and Peak Amplitudes</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293542"/>
            <a:ext cx="10840844" cy="4883421"/>
          </a:xfrm>
        </p:spPr>
        <p:txBody>
          <a:bodyPr>
            <a:normAutofit lnSpcReduction="10000"/>
          </a:bodyPr>
          <a:lstStyle/>
          <a:p>
            <a:r>
              <a:rPr lang="en-US" dirty="0"/>
              <a:t>The </a:t>
            </a:r>
            <a:r>
              <a:rPr lang="en-US" i="1" dirty="0">
                <a:solidFill>
                  <a:srgbClr val="00B050"/>
                </a:solidFill>
              </a:rPr>
              <a:t>peak-to-peak amplitude </a:t>
            </a:r>
            <a:r>
              <a:rPr lang="en-US" dirty="0"/>
              <a:t>is the difference between the maximum and the minimum values of a signal.</a:t>
            </a:r>
          </a:p>
          <a:p>
            <a:r>
              <a:rPr lang="en-US" dirty="0"/>
              <a:t>The </a:t>
            </a:r>
            <a:r>
              <a:rPr lang="en-US" i="1" dirty="0">
                <a:solidFill>
                  <a:srgbClr val="00B050"/>
                </a:solidFill>
              </a:rPr>
              <a:t>peak amplitude </a:t>
            </a:r>
            <a:r>
              <a:rPr lang="en-US" dirty="0"/>
              <a:t>of a </a:t>
            </a:r>
            <a:r>
              <a:rPr lang="en-US" i="1" dirty="0">
                <a:solidFill>
                  <a:srgbClr val="002060"/>
                </a:solidFill>
              </a:rPr>
              <a:t>sinusoidal</a:t>
            </a:r>
            <a:r>
              <a:rPr lang="en-US" dirty="0"/>
              <a:t> signal is the difference between the maximum value and the average value.</a:t>
            </a:r>
          </a:p>
          <a:p>
            <a:pPr lvl="1"/>
            <a:r>
              <a:rPr lang="en-US" dirty="0"/>
              <a:t>The peak amplitude also equals the difference of the average value and the minimum value. </a:t>
            </a:r>
          </a:p>
          <a:p>
            <a:r>
              <a:rPr lang="en-US" dirty="0"/>
              <a:t>Peak amplitude is defined in more than one way for signals that are not sinusoidal. </a:t>
            </a:r>
          </a:p>
          <a:p>
            <a:r>
              <a:rPr lang="en-US" dirty="0"/>
              <a:t>In the context of </a:t>
            </a:r>
            <a:r>
              <a:rPr lang="en-US" i="1" dirty="0">
                <a:solidFill>
                  <a:srgbClr val="002060"/>
                </a:solidFill>
              </a:rPr>
              <a:t>sinusoidal</a:t>
            </a:r>
            <a:r>
              <a:rPr lang="en-US" dirty="0"/>
              <a:t> signals, </a:t>
            </a:r>
            <a:r>
              <a:rPr lang="en-US" i="1" dirty="0">
                <a:solidFill>
                  <a:srgbClr val="00B050"/>
                </a:solidFill>
              </a:rPr>
              <a:t>amplitude</a:t>
            </a:r>
            <a:r>
              <a:rPr lang="en-US" i="1" dirty="0"/>
              <a:t> </a:t>
            </a:r>
            <a:r>
              <a:rPr lang="en-US" dirty="0"/>
              <a:t>normally means peak amplitude.</a:t>
            </a:r>
          </a:p>
          <a:p>
            <a:r>
              <a:rPr lang="en-US" dirty="0"/>
              <a:t>In the context of </a:t>
            </a:r>
            <a:r>
              <a:rPr lang="en-US" i="1" dirty="0">
                <a:solidFill>
                  <a:srgbClr val="002060"/>
                </a:solidFill>
              </a:rPr>
              <a:t>arbitrary</a:t>
            </a:r>
            <a:r>
              <a:rPr lang="en-US" dirty="0"/>
              <a:t> periodic signals, </a:t>
            </a:r>
            <a:r>
              <a:rPr lang="en-US" i="1" dirty="0">
                <a:solidFill>
                  <a:srgbClr val="00B050"/>
                </a:solidFill>
              </a:rPr>
              <a:t>amplitude</a:t>
            </a:r>
            <a:r>
              <a:rPr lang="en-US" dirty="0"/>
              <a:t> commonly means peak-to-peak amplitude.</a:t>
            </a:r>
          </a:p>
        </p:txBody>
      </p:sp>
    </p:spTree>
    <p:extLst>
      <p:ext uri="{BB962C8B-B14F-4D97-AF65-F5344CB8AC3E}">
        <p14:creationId xmlns:p14="http://schemas.microsoft.com/office/powerpoint/2010/main" val="72989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928416"/>
          </a:xfrm>
        </p:spPr>
        <p:txBody>
          <a:bodyPr/>
          <a:lstStyle/>
          <a:p>
            <a:r>
              <a:rPr lang="en-US" dirty="0">
                <a:solidFill>
                  <a:srgbClr val="0070C0"/>
                </a:solidFill>
              </a:rPr>
              <a:t>AC and DC Components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293542"/>
                <a:ext cx="10840844" cy="4883421"/>
              </a:xfrm>
            </p:spPr>
            <p:txBody>
              <a:bodyPr/>
              <a:lstStyle/>
              <a:p>
                <a:r>
                  <a:rPr lang="en-US" dirty="0"/>
                  <a:t>Let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be an arbitrary signal. Let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𝑦</m:t>
                        </m:r>
                      </m:e>
                    </m:bar>
                  </m:oMath>
                </a14:m>
                <a:r>
                  <a:rPr lang="en-US" dirty="0"/>
                  <a:t> be the average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a:t>
                </a:r>
              </a:p>
              <a:p>
                <a:r>
                  <a:rPr lang="en-US" dirty="0"/>
                  <a:t>Any signal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can be decomposed into a constant (DC) signal of value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𝑦</m:t>
                        </m:r>
                      </m:e>
                    </m:bar>
                  </m:oMath>
                </a14:m>
                <a:r>
                  <a:rPr lang="en-US" dirty="0"/>
                  <a:t> and a zero-mean alternating (AC) signal of value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𝑦</m:t>
                        </m:r>
                      </m:e>
                    </m:bar>
                    <m:r>
                      <a:rPr lang="en-US" b="0" i="1" smtClean="0">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1293542"/>
                <a:ext cx="10840844" cy="4883421"/>
              </a:xfrm>
              <a:blipFill>
                <a:blip r:embed="rId2"/>
                <a:stretch>
                  <a:fillRect l="-1012" t="-199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A69C294-98A0-4890-85DA-6584B30EE8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56" y="2803378"/>
            <a:ext cx="11220664" cy="3689496"/>
          </a:xfrm>
          <a:prstGeom prst="rect">
            <a:avLst/>
          </a:prstGeom>
        </p:spPr>
      </p:pic>
    </p:spTree>
    <p:extLst>
      <p:ext uri="{BB962C8B-B14F-4D97-AF65-F5344CB8AC3E}">
        <p14:creationId xmlns:p14="http://schemas.microsoft.com/office/powerpoint/2010/main" val="12236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15A01-8A4B-4120-8BBA-4D26EA2DE9A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63913" y="959004"/>
            <a:ext cx="11664174" cy="4605453"/>
          </a:xfrm>
          <a:prstGeom prst="rect">
            <a:avLst/>
          </a:prstGeom>
          <a:noFill/>
          <a:ln>
            <a:noFill/>
          </a:ln>
        </p:spPr>
      </p:pic>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593878"/>
          </a:xfrm>
        </p:spPr>
        <p:txBody>
          <a:bodyPr>
            <a:normAutofit fontScale="90000"/>
          </a:bodyPr>
          <a:lstStyle/>
          <a:p>
            <a:r>
              <a:rPr lang="en-US" dirty="0">
                <a:solidFill>
                  <a:srgbClr val="00B050"/>
                </a:solidFill>
              </a:rPr>
              <a:t>AC and DC Components—Example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5497548"/>
                <a:ext cx="10840844" cy="1070517"/>
              </a:xfrm>
            </p:spPr>
            <p:txBody>
              <a:bodyPr>
                <a:normAutofit/>
              </a:bodyPr>
              <a:lstStyle/>
              <a:p>
                <a:r>
                  <a:rPr lang="en-US" dirty="0"/>
                  <a:t>The </a:t>
                </a:r>
                <a:r>
                  <a:rPr lang="en-US" i="1" dirty="0"/>
                  <a:t>DC component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𝑦</m:t>
                        </m:r>
                      </m:e>
                    </m:bar>
                  </m:oMath>
                </a14:m>
                <a:r>
                  <a:rPr lang="en-US" dirty="0"/>
                  <a:t> has </a:t>
                </a:r>
                <a14:m>
                  <m:oMath xmlns:m="http://schemas.openxmlformats.org/officeDocument/2006/math">
                    <m:r>
                      <a:rPr lang="en-US" b="0" i="1" smtClean="0">
                        <a:latin typeface="Cambria Math" panose="02040503050406030204" pitchFamily="18" charset="0"/>
                      </a:rPr>
                      <m:t>7 </m:t>
                    </m:r>
                    <m:r>
                      <a:rPr lang="en-US" b="0" i="1" smtClean="0">
                        <a:latin typeface="Cambria Math" panose="02040503050406030204" pitchFamily="18" charset="0"/>
                      </a:rPr>
                      <m:t>𝑉</m:t>
                    </m:r>
                  </m:oMath>
                </a14:m>
                <a:r>
                  <a:rPr lang="en-US" sz="2400" dirty="0"/>
                  <a:t> (it equals the average value of the signal).</a:t>
                </a:r>
                <a:endParaRPr lang="en-US" dirty="0"/>
              </a:p>
              <a:p>
                <a:r>
                  <a:rPr lang="en-US" dirty="0"/>
                  <a:t>The </a:t>
                </a:r>
                <a:r>
                  <a:rPr lang="en-US" i="1" dirty="0"/>
                  <a:t>AC component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𝑦</m:t>
                        </m:r>
                      </m:e>
                    </m:bar>
                  </m:oMath>
                </a14:m>
                <a:r>
                  <a:rPr lang="en-US" dirty="0"/>
                  <a:t> is a zero-mean sine of </a:t>
                </a:r>
                <a14:m>
                  <m:oMath xmlns:m="http://schemas.openxmlformats.org/officeDocument/2006/math">
                    <m:r>
                      <a:rPr lang="en-US" b="0" i="1" smtClean="0">
                        <a:latin typeface="Cambria Math" panose="02040503050406030204" pitchFamily="18" charset="0"/>
                      </a:rPr>
                      <m:t>4 </m:t>
                    </m:r>
                    <m:r>
                      <a:rPr lang="en-US" b="0" i="1" smtClean="0">
                        <a:latin typeface="Cambria Math" panose="02040503050406030204" pitchFamily="18" charset="0"/>
                      </a:rPr>
                      <m:t>𝑉</m:t>
                    </m:r>
                  </m:oMath>
                </a14:m>
                <a:r>
                  <a:rPr lang="en-US" dirty="0"/>
                  <a:t> peak amplitude.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24A33DD-AE5B-4D26-B668-AC2DE3F20827}"/>
                  </a:ext>
                </a:extLst>
              </p:cNvPr>
              <p:cNvSpPr>
                <a:spLocks noGrp="1" noRot="1" noChangeAspect="1" noMove="1" noResize="1" noEditPoints="1" noAdjustHandles="1" noChangeArrowheads="1" noChangeShapeType="1" noTextEdit="1"/>
              </p:cNvSpPr>
              <p:nvPr>
                <p:ph idx="1"/>
              </p:nvPr>
            </p:nvSpPr>
            <p:spPr>
              <a:xfrm>
                <a:off x="512956" y="5497548"/>
                <a:ext cx="10840844" cy="1070517"/>
              </a:xfrm>
              <a:blipFill>
                <a:blip r:embed="rId3"/>
                <a:stretch>
                  <a:fillRect l="-1012" t="-9714" b="-9143"/>
                </a:stretch>
              </a:blipFill>
            </p:spPr>
            <p:txBody>
              <a:bodyPr/>
              <a:lstStyle/>
              <a:p>
                <a:r>
                  <a:rPr lang="en-US">
                    <a:noFill/>
                  </a:rPr>
                  <a:t> </a:t>
                </a:r>
              </a:p>
            </p:txBody>
          </p:sp>
        </mc:Fallback>
      </mc:AlternateContent>
    </p:spTree>
    <p:extLst>
      <p:ext uri="{BB962C8B-B14F-4D97-AF65-F5344CB8AC3E}">
        <p14:creationId xmlns:p14="http://schemas.microsoft.com/office/powerpoint/2010/main" val="52847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1333-8DD0-4493-9975-9BBB70135582}"/>
              </a:ext>
            </a:extLst>
          </p:cNvPr>
          <p:cNvSpPr>
            <a:spLocks noGrp="1"/>
          </p:cNvSpPr>
          <p:nvPr>
            <p:ph type="title"/>
          </p:nvPr>
        </p:nvSpPr>
        <p:spPr>
          <a:xfrm>
            <a:off x="512956" y="365126"/>
            <a:ext cx="10840844" cy="928416"/>
          </a:xfrm>
        </p:spPr>
        <p:txBody>
          <a:bodyPr/>
          <a:lstStyle/>
          <a:p>
            <a:r>
              <a:rPr lang="en-US" dirty="0">
                <a:solidFill>
                  <a:srgbClr val="0070C0"/>
                </a:solidFill>
              </a:rPr>
              <a:t>AC and DC Components</a:t>
            </a:r>
          </a:p>
        </p:txBody>
      </p:sp>
      <p:sp>
        <p:nvSpPr>
          <p:cNvPr id="3" name="Content Placeholder 2">
            <a:extLst>
              <a:ext uri="{FF2B5EF4-FFF2-40B4-BE49-F238E27FC236}">
                <a16:creationId xmlns:a16="http://schemas.microsoft.com/office/drawing/2014/main" id="{424A33DD-AE5B-4D26-B668-AC2DE3F20827}"/>
              </a:ext>
            </a:extLst>
          </p:cNvPr>
          <p:cNvSpPr>
            <a:spLocks noGrp="1"/>
          </p:cNvSpPr>
          <p:nvPr>
            <p:ph idx="1"/>
          </p:nvPr>
        </p:nvSpPr>
        <p:spPr>
          <a:xfrm>
            <a:off x="512956" y="1293542"/>
            <a:ext cx="10840844" cy="4883421"/>
          </a:xfrm>
        </p:spPr>
        <p:txBody>
          <a:bodyPr/>
          <a:lstStyle/>
          <a:p>
            <a:r>
              <a:rPr lang="en-US" dirty="0"/>
              <a:t>To measure the DC component (the average) of a signal with a DMM:</a:t>
            </a:r>
          </a:p>
          <a:p>
            <a:pPr lvl="1"/>
            <a:r>
              <a:rPr lang="en-US" dirty="0"/>
              <a:t>Press DCV to measure voltage.</a:t>
            </a:r>
          </a:p>
          <a:p>
            <a:pPr lvl="1"/>
            <a:r>
              <a:rPr lang="en-US" dirty="0"/>
              <a:t>Press DCI to measure current.</a:t>
            </a:r>
          </a:p>
          <a:p>
            <a:pPr lvl="2"/>
            <a:r>
              <a:rPr lang="en-US" dirty="0"/>
              <a:t>On some DMMs, DCI is SHIFT + DCV.</a:t>
            </a:r>
          </a:p>
          <a:p>
            <a:pPr lvl="1"/>
            <a:r>
              <a:rPr lang="en-US" dirty="0"/>
              <a:t>The DMM will display the average value of the signal.</a:t>
            </a:r>
          </a:p>
          <a:p>
            <a:r>
              <a:rPr lang="en-US" dirty="0"/>
              <a:t>To measure the AC component with a DMM:</a:t>
            </a:r>
          </a:p>
          <a:p>
            <a:pPr lvl="1"/>
            <a:r>
              <a:rPr lang="en-US" dirty="0"/>
              <a:t>Press ACV to measure voltage.</a:t>
            </a:r>
          </a:p>
          <a:p>
            <a:pPr lvl="1"/>
            <a:r>
              <a:rPr lang="en-US" dirty="0"/>
              <a:t>Press ACI to measure current.</a:t>
            </a:r>
          </a:p>
          <a:p>
            <a:pPr lvl="2"/>
            <a:r>
              <a:rPr lang="en-US" dirty="0"/>
              <a:t>On some DMMs, ACI is SHIFT + ACV.</a:t>
            </a:r>
          </a:p>
          <a:p>
            <a:pPr lvl="1"/>
            <a:r>
              <a:rPr lang="en-US" dirty="0"/>
              <a:t>The DMM will display the </a:t>
            </a:r>
            <a:r>
              <a:rPr lang="en-US" i="1" dirty="0">
                <a:solidFill>
                  <a:srgbClr val="C00000"/>
                </a:solidFill>
              </a:rPr>
              <a:t>RMS value</a:t>
            </a:r>
            <a:r>
              <a:rPr lang="en-US" dirty="0"/>
              <a:t> of the signal.</a:t>
            </a:r>
          </a:p>
          <a:p>
            <a:pPr lvl="1"/>
            <a:endParaRPr lang="en-US" dirty="0"/>
          </a:p>
          <a:p>
            <a:pPr lvl="1"/>
            <a:endParaRPr lang="en-US" dirty="0"/>
          </a:p>
        </p:txBody>
      </p:sp>
      <p:pic>
        <p:nvPicPr>
          <p:cNvPr id="4" name="Picture 3">
            <a:extLst>
              <a:ext uri="{FF2B5EF4-FFF2-40B4-BE49-F238E27FC236}">
                <a16:creationId xmlns:a16="http://schemas.microsoft.com/office/drawing/2014/main" id="{6990FB65-AE92-454E-8C0F-BE799BB67024}"/>
              </a:ext>
            </a:extLst>
          </p:cNvPr>
          <p:cNvPicPr>
            <a:picLocks noChangeAspect="1"/>
          </p:cNvPicPr>
          <p:nvPr/>
        </p:nvPicPr>
        <p:blipFill rotWithShape="1">
          <a:blip r:embed="rId2"/>
          <a:srcRect l="27697" t="57080" r="29471" b="15168"/>
          <a:stretch/>
        </p:blipFill>
        <p:spPr>
          <a:xfrm>
            <a:off x="8199864" y="1828799"/>
            <a:ext cx="3653883" cy="1092821"/>
          </a:xfrm>
          <a:prstGeom prst="rect">
            <a:avLst/>
          </a:prstGeom>
        </p:spPr>
      </p:pic>
      <p:cxnSp>
        <p:nvCxnSpPr>
          <p:cNvPr id="7" name="Straight Arrow Connector 6">
            <a:extLst>
              <a:ext uri="{FF2B5EF4-FFF2-40B4-BE49-F238E27FC236}">
                <a16:creationId xmlns:a16="http://schemas.microsoft.com/office/drawing/2014/main" id="{46038813-0F2D-461D-ADA5-776B430E3389}"/>
              </a:ext>
            </a:extLst>
          </p:cNvPr>
          <p:cNvCxnSpPr>
            <a:cxnSpLocks/>
          </p:cNvCxnSpPr>
          <p:nvPr/>
        </p:nvCxnSpPr>
        <p:spPr>
          <a:xfrm>
            <a:off x="5185317" y="1962615"/>
            <a:ext cx="3111190" cy="892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ACB30E-E91A-48D1-A87F-058EE45C30B4}"/>
              </a:ext>
            </a:extLst>
          </p:cNvPr>
          <p:cNvCxnSpPr>
            <a:cxnSpLocks/>
          </p:cNvCxnSpPr>
          <p:nvPr/>
        </p:nvCxnSpPr>
        <p:spPr>
          <a:xfrm>
            <a:off x="5185317" y="2330606"/>
            <a:ext cx="3111190" cy="2564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2C1A51-B9B0-48B6-8AD4-27FB92D7EE2B}"/>
              </a:ext>
            </a:extLst>
          </p:cNvPr>
          <p:cNvPicPr>
            <a:picLocks noChangeAspect="1"/>
          </p:cNvPicPr>
          <p:nvPr/>
        </p:nvPicPr>
        <p:blipFill rotWithShape="1">
          <a:blip r:embed="rId2"/>
          <a:srcRect l="27697" t="57080" r="29471" b="15168"/>
          <a:stretch/>
        </p:blipFill>
        <p:spPr>
          <a:xfrm>
            <a:off x="8199864" y="3850036"/>
            <a:ext cx="3653883" cy="1092821"/>
          </a:xfrm>
          <a:prstGeom prst="rect">
            <a:avLst/>
          </a:prstGeom>
        </p:spPr>
      </p:pic>
      <p:cxnSp>
        <p:nvCxnSpPr>
          <p:cNvPr id="14" name="Straight Arrow Connector 13">
            <a:extLst>
              <a:ext uri="{FF2B5EF4-FFF2-40B4-BE49-F238E27FC236}">
                <a16:creationId xmlns:a16="http://schemas.microsoft.com/office/drawing/2014/main" id="{7A434937-0E22-4E02-B39A-DA18963E57FE}"/>
              </a:ext>
            </a:extLst>
          </p:cNvPr>
          <p:cNvCxnSpPr>
            <a:cxnSpLocks/>
          </p:cNvCxnSpPr>
          <p:nvPr/>
        </p:nvCxnSpPr>
        <p:spPr>
          <a:xfrm>
            <a:off x="5185317" y="3983852"/>
            <a:ext cx="3824868" cy="1644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E197772-4826-4FE1-8A83-C851FA3AF49F}"/>
              </a:ext>
            </a:extLst>
          </p:cNvPr>
          <p:cNvCxnSpPr>
            <a:cxnSpLocks/>
          </p:cNvCxnSpPr>
          <p:nvPr/>
        </p:nvCxnSpPr>
        <p:spPr>
          <a:xfrm>
            <a:off x="5185317" y="4351843"/>
            <a:ext cx="3824868" cy="2852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74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2004</Words>
  <Application>Microsoft Office PowerPoint</Application>
  <PresentationFormat>Widescreen</PresentationFormat>
  <Paragraphs>187</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Times New Roman</vt:lpstr>
      <vt:lpstr>Office Theme</vt:lpstr>
      <vt:lpstr>Periodic AC Signals</vt:lpstr>
      <vt:lpstr>Frequency and Period</vt:lpstr>
      <vt:lpstr>Frequency and Period</vt:lpstr>
      <vt:lpstr>Frequency and Period</vt:lpstr>
      <vt:lpstr>Peak-to-peak and Peak Amplitudes</vt:lpstr>
      <vt:lpstr>Peak-to-peak and Peak Amplitudes</vt:lpstr>
      <vt:lpstr>AC and DC Components</vt:lpstr>
      <vt:lpstr>AC and DC Components—Example</vt:lpstr>
      <vt:lpstr>AC and DC Components</vt:lpstr>
      <vt:lpstr>RMS Voltages and Currents</vt:lpstr>
      <vt:lpstr>RMS Voltages and Currents</vt:lpstr>
      <vt:lpstr>Why Do DMMs Display RMS and not Amplitude?</vt:lpstr>
      <vt:lpstr>RMS Measurements</vt:lpstr>
      <vt:lpstr>PowerPoint Presentation</vt:lpstr>
      <vt:lpstr>PowerPoint Presentation</vt:lpstr>
      <vt:lpstr>PowerPoint Presentation</vt:lpstr>
      <vt:lpstr>Notation</vt:lpstr>
      <vt:lpstr>Visualizing Signals</vt:lpstr>
      <vt:lpstr>How to Read The Graphs</vt:lpstr>
      <vt:lpstr>Example</vt:lpstr>
      <vt:lpstr>Visualizing Signals</vt:lpstr>
      <vt:lpstr>Generating AC Signals</vt:lpstr>
      <vt:lpstr>How to Adjust Amplitude</vt:lpstr>
      <vt:lpstr>Example</vt:lpstr>
      <vt:lpstr>How to Adjust Amplitude</vt:lpstr>
      <vt:lpstr>Adjusting Amplitude—The Easy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AC Signals</dc:title>
  <dc:creator>Iordache, Marian</dc:creator>
  <cp:lastModifiedBy>Iordache, Marian</cp:lastModifiedBy>
  <cp:revision>100</cp:revision>
  <dcterms:created xsi:type="dcterms:W3CDTF">2020-08-25T19:17:37Z</dcterms:created>
  <dcterms:modified xsi:type="dcterms:W3CDTF">2021-07-29T01:27:47Z</dcterms:modified>
</cp:coreProperties>
</file>