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93" r:id="rId14"/>
    <p:sldId id="294" r:id="rId15"/>
    <p:sldId id="295" r:id="rId16"/>
    <p:sldId id="296" r:id="rId17"/>
    <p:sldId id="284" r:id="rId18"/>
    <p:sldId id="292" r:id="rId19"/>
    <p:sldId id="285" r:id="rId20"/>
    <p:sldId id="288" r:id="rId21"/>
    <p:sldId id="287" r:id="rId22"/>
    <p:sldId id="289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07BD2-11B3-4AC5-918C-8C8BAE3A6636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BB12A-10F6-4ABF-87D0-123758DF2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interf-c.fig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BB12A-10F6-4ABF-87D0-123758DF2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interf_c3.fig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interf_c4.fig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7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interf_c4.fig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6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interf_c4.fig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interf_c5.fig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9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interf_c6.fig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interf_c.fig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interf_c2.fig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interfex1.fig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interfex1.fig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3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interfex2.fig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interfex2.fig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interf_c.fig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interf_c.fig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A1F22-8A71-4AA1-AE36-6DA3743A57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4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77C7-85D9-4406-BC32-323667181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9B987-3CAD-4AEF-9130-01B884736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47508-7F36-4488-B096-76E6E35C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9F889-75E0-4022-9169-7E45F943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D91FC-100A-4D28-ABF4-23767B03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582C-0402-4ADD-BF56-9CDC59A3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A3B16-C416-437B-A527-8F917C22A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7E48-EEEC-4D2E-86C1-56C3418C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3A4DC-82F6-4AC1-BC8A-C37BE557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F836-13F7-402E-A1A2-338DB1DC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18A1D-CEF1-4071-8599-F934D22EB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9C775-8ACB-4EF6-B6CE-4FBE1F69B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424BE-CA65-422D-870E-3B6D9E06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DB283-90BF-4A64-90A7-39BFC318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E39E-209A-4137-9B46-DB718228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77A4-2314-4A9E-B660-76E36BD8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55FFC-657F-4FFD-820C-1AD9E098C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18079-F7B0-431F-98EB-497FD901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4EE18-3A4F-4905-96CF-E9B46A9B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893F-5086-4619-BBED-05A35AB2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212A-ED9A-4EF1-BC3C-55A29E17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E4CA6-D551-4FAE-A017-FA743281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5CB17-0C49-4D61-A54C-B45E9542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3F5C5-CA76-4530-AA07-82D94B40B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3610-C531-4B0F-93D9-224A82CB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A7CE-C0EF-40BB-9FF1-0D4BB3E7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25A67-8B8A-448A-8B1F-9110022E5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57E0B-3D77-4000-A22E-E3E250CCC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094E5-B4F1-4C8A-83CF-76414344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04E83-1813-415F-BC63-D57BA432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AD97A-3437-4641-9A58-5A3819BA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A8BD-395E-4208-9717-E1488B6B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69B6A-AE8D-4F4D-9C8A-99AD458A4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00953-B519-411F-97E8-E15A707A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D7BD5-49CF-42C9-8B47-5EDF54561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DF41F-A85E-4E0C-A476-F534EA9F5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8B99D-0DCA-48D3-B92B-BB1247A0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07CBF-85C9-4AE6-A21A-52C5CD84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89780-8AB7-491F-A278-C15233B8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B912-6E4E-413F-87C7-DE89631A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39F77-1584-46DE-932C-F796EC36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3A034-9483-49A6-8697-9AD77C12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C058D-A048-415A-A6CA-9DEB8FBA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EAFA2-3DEB-46CE-9CDB-8F4E776C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608C8-147B-4558-9654-9A340E60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44C49-DF1A-4D7E-A250-9D384D3E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6962-F722-466E-B086-EAF5BA5E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321FA-AB11-427E-A91F-D31D817DC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08023-E4E2-4F0F-9E37-652E0364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BD2EE-FF57-4F38-9928-945C1C54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59BA5-54EE-4351-8288-04591371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95699-C30D-466B-858A-AF40D18F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8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399A-03A1-408A-B7EC-3EAFF1EB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5D660-62F0-44AF-B05B-E903481BE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D5B3F-2D34-49B0-8F4F-378B68560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1616B-C160-4427-8F3A-FAD65019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9F246-50C2-40AC-B83E-47F5DD4D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88D32-293B-4B0B-9663-5FD1982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D6404-A1B5-4D6E-8464-7965E8DD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C7453-87D4-48CD-B7AF-576F1DC16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8DAF2-769A-4690-9143-ABFAA0662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34C6-E855-4CEE-8478-D5A6631057F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EF00-A152-47C0-83A2-C9F7D33B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C178B-5F0E-4E87-A5D5-F81202A4A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B4A4-CDD6-4B12-A6E7-D79E0447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viordache.name/EEGR20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round_plan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wisted_pai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52BF-8146-45BD-8CD2-4BD8BBD00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 Signals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B3FB59-6053-47B7-BB03-28EBA54E33E1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EEGR2051 Circuits and Measurements Lab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Fall 2020, LeTourneau University</a:t>
            </a:r>
          </a:p>
          <a:p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</a:t>
            </a:r>
            <a:r>
              <a:rPr lang="en-US" sz="1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https://mviordache.name/EEGR2051</a:t>
            </a:r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more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0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Electromagnetic Interference (EMI)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896D-04B1-4DAA-8895-8F126D7C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2031"/>
            <a:ext cx="10657231" cy="5183600"/>
          </a:xfrm>
        </p:spPr>
        <p:txBody>
          <a:bodyPr>
            <a:normAutofit/>
          </a:bodyPr>
          <a:lstStyle/>
          <a:p>
            <a:r>
              <a:rPr lang="en-US" sz="2600" dirty="0"/>
              <a:t>Part of the energy associated with the fluctuations of charge or current in a conductor is radiated in the form of electromagnetic waves.</a:t>
            </a:r>
          </a:p>
          <a:p>
            <a:r>
              <a:rPr lang="en-US" sz="2600" dirty="0"/>
              <a:t>This phenomenon is used to generate radio waves for communication.</a:t>
            </a:r>
          </a:p>
          <a:p>
            <a:r>
              <a:rPr lang="en-US" sz="2600" dirty="0"/>
              <a:t>Since electromagnetic waves have both magnetic and electric fields, EMI resembles both capacitive and inductive interference. </a:t>
            </a:r>
          </a:p>
          <a:p>
            <a:r>
              <a:rPr lang="en-US" sz="2600" dirty="0"/>
              <a:t>Near the source of interference, capacitive interference and inductive interference are significant, while EMI can be neglected.</a:t>
            </a:r>
          </a:p>
          <a:p>
            <a:r>
              <a:rPr lang="en-US" sz="2600" dirty="0"/>
              <a:t>Far from the source of interference, capacitive interference and inductive interference are negligible, while EMI can be significant.</a:t>
            </a:r>
          </a:p>
          <a:p>
            <a:r>
              <a:rPr lang="en-US" sz="2600" dirty="0"/>
              <a:t>EMI can be eliminated by means of a conductive shield connected to GND (just as capacitive interference).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242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Conductively Coupled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0"/>
                <a:ext cx="10515600" cy="508495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We normally assume that wires have zero resistance and thus zero voltage.</a:t>
                </a:r>
              </a:p>
              <a:p>
                <a:r>
                  <a:rPr lang="en-US" sz="2600" dirty="0"/>
                  <a:t>In practice, however, the resistance of the conductors may not always be negligible.</a:t>
                </a:r>
              </a:p>
              <a:p>
                <a:r>
                  <a:rPr lang="en-US" sz="2600" dirty="0"/>
                  <a:t>For example, a pulse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600" dirty="0"/>
                  <a:t> flowing through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dirty="0"/>
                  <a:t> wire will result in a voltage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200 </m:t>
                    </m:r>
                  </m:oMath>
                </a14:m>
                <a:r>
                  <a:rPr lang="en-US" sz="2600" dirty="0"/>
                  <a:t>mV on the wire. </a:t>
                </a:r>
                <a:r>
                  <a:rPr lang="en-US" sz="2600" i="1" dirty="0"/>
                  <a:t>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200 </m:t>
                    </m:r>
                  </m:oMath>
                </a14:m>
                <a:r>
                  <a:rPr lang="en-US" sz="2600" i="1" dirty="0"/>
                  <a:t>mV voltage is rarely negligible!</a:t>
                </a:r>
              </a:p>
              <a:p>
                <a:pPr marL="23495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Example: A sensor outputs a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mV. The sensor voltage is measured between the points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 If the resistance of the conductor between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, what is the measured voltage?</a:t>
                </a:r>
              </a:p>
              <a:p>
                <a:pPr marL="512763" lvl="1" indent="-277813"/>
                <a:r>
                  <a:rPr lang="en-US" dirty="0">
                    <a:solidFill>
                      <a:srgbClr val="002060"/>
                    </a:solidFill>
                  </a:rPr>
                  <a:t>The measured voltage is</a:t>
                </a:r>
              </a:p>
              <a:p>
                <a:pPr marL="1204913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512763" lvl="1" indent="-277813"/>
                <a:r>
                  <a:rPr lang="en-US" dirty="0">
                    <a:solidFill>
                      <a:srgbClr val="002060"/>
                    </a:solidFill>
                  </a:rPr>
                  <a:t>The measured voltage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25%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error!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0"/>
                <a:ext cx="10515600" cy="5084955"/>
              </a:xfrm>
              <a:blipFill>
                <a:blip r:embed="rId3"/>
                <a:stretch>
                  <a:fillRect l="-928" t="-1799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4AB01F2-F8E0-4BF0-820E-D2C850250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26" y="4638907"/>
            <a:ext cx="4833674" cy="19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Conductively Coupled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0"/>
                <a:ext cx="10515600" cy="508495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To eliminate conductively coupled interference, high currents should be routed through conductors that are not used for the transmission of small signals.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23495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In the previous example, the sensor voltage could be measured correctly between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0"/>
                <a:ext cx="10515600" cy="5084955"/>
              </a:xfrm>
              <a:blipFill>
                <a:blip r:embed="rId3"/>
                <a:stretch>
                  <a:fillRect l="-928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4AB01F2-F8E0-4BF0-820E-D2C850250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126" y="3829504"/>
            <a:ext cx="4833674" cy="19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8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1"/>
                <a:ext cx="10515600" cy="17444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The circuit has two conductors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that are close to each other, but not touching.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𝐻𝐼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is a resistor of large value (such as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). What types of interference could affect the resistor voltage? </a:t>
                </a:r>
              </a:p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Assume (a) an AC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; (b) a DC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1"/>
                <a:ext cx="10515600" cy="1744436"/>
              </a:xfrm>
              <a:blipFill>
                <a:blip r:embed="rId3"/>
                <a:stretch>
                  <a:fillRect l="-1043" t="-5245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CADEFB-81E7-4FCF-B329-3D32D7DE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9016" y="2926466"/>
            <a:ext cx="4512183" cy="3402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4386DF-6DF8-42E1-84C5-B8A8BDC40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26466"/>
                <a:ext cx="6230816" cy="3506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i="1" dirty="0">
                    <a:solidFill>
                      <a:srgbClr val="002060"/>
                    </a:solidFill>
                  </a:rPr>
                  <a:t>Ideally, the resistor voltage is zero.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However, the conductors A and B form a low-valued capacitor.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Therefore, there will be a tiny amount of current flowing from the AC source, through the capacitor to the resistor.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𝐻𝐼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has a large value, this small current could produce a noticeable voltage.</a:t>
                </a:r>
              </a:p>
              <a:p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4386DF-6DF8-42E1-84C5-B8A8BDC40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26466"/>
                <a:ext cx="6230816" cy="3506291"/>
              </a:xfrm>
              <a:prstGeom prst="rect">
                <a:avLst/>
              </a:prstGeom>
              <a:blipFill>
                <a:blip r:embed="rId5"/>
                <a:stretch>
                  <a:fillRect l="-1566" t="-2609" r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4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1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896D-04B1-4DAA-8895-8F126D7C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30"/>
            <a:ext cx="10515600" cy="2246969"/>
          </a:xfrm>
        </p:spPr>
        <p:txBody>
          <a:bodyPr>
            <a:normAutofit/>
          </a:bodyPr>
          <a:lstStyle/>
          <a:p>
            <a:r>
              <a:rPr lang="en-US" sz="2600" i="1" dirty="0">
                <a:solidFill>
                  <a:srgbClr val="002060"/>
                </a:solidFill>
              </a:rPr>
              <a:t>Thus, in the AC case, there will be </a:t>
            </a:r>
            <a:r>
              <a:rPr lang="en-US" sz="2600" i="1" dirty="0">
                <a:solidFill>
                  <a:srgbClr val="7030A0"/>
                </a:solidFill>
              </a:rPr>
              <a:t>capacitive interference</a:t>
            </a:r>
            <a:r>
              <a:rPr lang="en-US" sz="2600" i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600" i="1" dirty="0">
                <a:solidFill>
                  <a:srgbClr val="002060"/>
                </a:solidFill>
              </a:rPr>
              <a:t>Since the current is very small, inductive interference and conductively coupled interference are negligible.</a:t>
            </a:r>
          </a:p>
          <a:p>
            <a:r>
              <a:rPr lang="en-US" sz="2600" i="1" dirty="0">
                <a:solidFill>
                  <a:srgbClr val="002060"/>
                </a:solidFill>
              </a:rPr>
              <a:t>Electromagnetic interference may be present, since the conductors are not shielded.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ADEFB-81E7-4FCF-B329-3D32D7DE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9016" y="2926466"/>
            <a:ext cx="4512183" cy="3402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4386DF-6DF8-42E1-84C5-B8A8BDC40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28999"/>
                <a:ext cx="6230816" cy="30037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i="1" dirty="0">
                    <a:solidFill>
                      <a:srgbClr val="002060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a DC source, since DC current cannot flow through a capacitor, there will be no capacitive interference.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However, it is still possible to have electromagnetic interference.</a:t>
                </a:r>
              </a:p>
              <a:p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4386DF-6DF8-42E1-84C5-B8A8BDC40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8999"/>
                <a:ext cx="6230816" cy="3003758"/>
              </a:xfrm>
              <a:prstGeom prst="rect">
                <a:avLst/>
              </a:prstGeom>
              <a:blipFill>
                <a:blip r:embed="rId4"/>
                <a:stretch>
                  <a:fillRect l="-1566" t="-3043"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13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1"/>
                <a:ext cx="10515600" cy="17444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The circuit has two conductors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that are close to each other, but not touching.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are large-valued resistors, while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has a low value. What types of interference could affect the voltage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Assume (a) an AC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; (b) a DC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1"/>
                <a:ext cx="10515600" cy="1744436"/>
              </a:xfrm>
              <a:blipFill>
                <a:blip r:embed="rId3"/>
                <a:stretch>
                  <a:fillRect l="-1043" t="-5245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CADEFB-81E7-4FCF-B329-3D32D7DE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2926465"/>
            <a:ext cx="4899045" cy="2771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4386DF-6DF8-42E1-84C5-B8A8BDC40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26466"/>
                <a:ext cx="6406662" cy="3506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i="1" dirty="0">
                    <a:solidFill>
                      <a:srgbClr val="002060"/>
                    </a:solidFill>
                  </a:rPr>
                  <a:t>Ideally, the resistor voltage is zero.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However, the current of the conductor A is large 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has a low value.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In the AC case, the current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will create a significant time varying magnetic field.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This will create a voltage in the conductor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and thus on the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This inductive interference will be significant.</a:t>
                </a:r>
              </a:p>
              <a:p>
                <a:pPr marL="0" indent="0">
                  <a:buNone/>
                </a:pPr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4386DF-6DF8-42E1-84C5-B8A8BDC40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26466"/>
                <a:ext cx="6406662" cy="3506291"/>
              </a:xfrm>
              <a:prstGeom prst="rect">
                <a:avLst/>
              </a:prstGeom>
              <a:blipFill>
                <a:blip r:embed="rId5"/>
                <a:stretch>
                  <a:fillRect l="-1524" t="-2609" r="-2095" b="-3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83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2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0"/>
                <a:ext cx="10515600" cy="1744435"/>
              </a:xfrm>
            </p:spPr>
            <p:txBody>
              <a:bodyPr>
                <a:normAutofit/>
              </a:bodyPr>
              <a:lstStyle/>
              <a:p>
                <a:r>
                  <a:rPr lang="en-US" sz="2600" i="1" dirty="0">
                    <a:solidFill>
                      <a:srgbClr val="002060"/>
                    </a:solidFill>
                  </a:rPr>
                  <a:t>Since the source current does not flow through any of the conductors of the network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there is no conductively coupled interference.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Since the conductor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has a constant potential (being connected to GND), there is no capacitive interference.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0"/>
                <a:ext cx="10515600" cy="1744435"/>
              </a:xfrm>
              <a:blipFill>
                <a:blip r:embed="rId3"/>
                <a:stretch>
                  <a:fillRect l="-928" t="-5245" r="-406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4386DF-6DF8-42E1-84C5-B8A8BDC40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831123"/>
                <a:ext cx="6230816" cy="3601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i="1" dirty="0">
                    <a:solidFill>
                      <a:srgbClr val="002060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a DC source, since DC current will not create a time-varying magnetic field, there will be no inductive interference.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Electromagnetic interference is possible in both AC and DC cases.</a:t>
                </a:r>
              </a:p>
              <a:p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4386DF-6DF8-42E1-84C5-B8A8BDC40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31123"/>
                <a:ext cx="6230816" cy="3601634"/>
              </a:xfrm>
              <a:prstGeom prst="rect">
                <a:avLst/>
              </a:prstGeom>
              <a:blipFill>
                <a:blip r:embed="rId4"/>
                <a:stretch>
                  <a:fillRect l="-1566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8673FD1-96A5-47A2-A105-7AAEA5CA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2926465"/>
            <a:ext cx="4899045" cy="27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0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896D-04B1-4DAA-8895-8F126D7C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30"/>
            <a:ext cx="5394871" cy="5172805"/>
          </a:xfrm>
        </p:spPr>
        <p:txBody>
          <a:bodyPr>
            <a:normAutofit/>
          </a:bodyPr>
          <a:lstStyle/>
          <a:p>
            <a:r>
              <a:rPr lang="en-US" sz="2600" dirty="0"/>
              <a:t>On a printed circuit board, the </a:t>
            </a:r>
            <a:r>
              <a:rPr lang="en-US" sz="2600" i="1" dirty="0">
                <a:solidFill>
                  <a:srgbClr val="0070C0"/>
                </a:solidFill>
              </a:rPr>
              <a:t>ground plane </a:t>
            </a:r>
            <a:r>
              <a:rPr lang="en-US" sz="2600" dirty="0"/>
              <a:t>is a large area of copper connected to the GND of the circuit. </a:t>
            </a:r>
          </a:p>
          <a:p>
            <a:r>
              <a:rPr lang="en-US" sz="2600" dirty="0"/>
              <a:t>Copper conductors connecting components of the circuit are known as (signal) </a:t>
            </a:r>
            <a:r>
              <a:rPr lang="en-US" sz="2600" i="1" dirty="0">
                <a:solidFill>
                  <a:srgbClr val="0070C0"/>
                </a:solidFill>
              </a:rPr>
              <a:t>traces</a:t>
            </a:r>
            <a:r>
              <a:rPr lang="en-US" sz="2600" dirty="0"/>
              <a:t>.</a:t>
            </a:r>
          </a:p>
          <a:p>
            <a:r>
              <a:rPr lang="en-US" sz="2600" dirty="0"/>
              <a:t>The resistance of the GND plane, though very small, </a:t>
            </a:r>
            <a:r>
              <a:rPr lang="en-US" sz="2600" i="1" dirty="0">
                <a:solidFill>
                  <a:srgbClr val="C00000"/>
                </a:solidFill>
              </a:rPr>
              <a:t>is not zero</a:t>
            </a:r>
            <a:r>
              <a:rPr lang="en-US" sz="2600" dirty="0"/>
              <a:t>.</a:t>
            </a:r>
          </a:p>
          <a:p>
            <a:r>
              <a:rPr lang="en-US" sz="2600" dirty="0"/>
              <a:t>Therefore, the ground points of a circuit may not be at exactly the same potential due to currents flowing through the ground plane.</a:t>
            </a:r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CB14EBDC-DC89-42DA-A604-D1695F9C79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071" y="882772"/>
            <a:ext cx="5615354" cy="53842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03D868-A4CD-4B78-9D5A-5A91B5394840}"/>
              </a:ext>
            </a:extLst>
          </p:cNvPr>
          <p:cNvCxnSpPr>
            <a:cxnSpLocks/>
          </p:cNvCxnSpPr>
          <p:nvPr/>
        </p:nvCxnSpPr>
        <p:spPr>
          <a:xfrm>
            <a:off x="5363308" y="1776046"/>
            <a:ext cx="1591407" cy="62425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CADF4A-A866-452A-AD62-BC2E591E96C6}"/>
              </a:ext>
            </a:extLst>
          </p:cNvPr>
          <p:cNvCxnSpPr>
            <a:cxnSpLocks/>
          </p:cNvCxnSpPr>
          <p:nvPr/>
        </p:nvCxnSpPr>
        <p:spPr>
          <a:xfrm>
            <a:off x="3736731" y="3657600"/>
            <a:ext cx="3431930" cy="6690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79821-6DD2-494A-9820-D7394A9CFF52}"/>
              </a:ext>
            </a:extLst>
          </p:cNvPr>
          <p:cNvSpPr/>
          <p:nvPr/>
        </p:nvSpPr>
        <p:spPr>
          <a:xfrm>
            <a:off x="6159011" y="6341637"/>
            <a:ext cx="34852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Picture from </a:t>
            </a:r>
            <a:r>
              <a:rPr lang="en-US" sz="1100" dirty="0">
                <a:hlinkClick r:id="rId4"/>
              </a:rPr>
              <a:t>https://en.wikipedia.org/wiki/Ground_plane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553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0"/>
                <a:ext cx="10515600" cy="508495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The potential of the earth surface is not the same at every point.</a:t>
                </a:r>
              </a:p>
              <a:p>
                <a:r>
                  <a:rPr lang="en-US" sz="2600" dirty="0"/>
                  <a:t>This is because electric power distribution systems use earth ground as their reference.</a:t>
                </a:r>
              </a:p>
              <a:p>
                <a:r>
                  <a:rPr lang="en-US" sz="2600" dirty="0"/>
                  <a:t>Thus, currents flow in the earth from these systems. </a:t>
                </a:r>
              </a:p>
              <a:p>
                <a:r>
                  <a:rPr lang="en-US" sz="2600" dirty="0"/>
                  <a:t>If a measurement system is grounded to the earth at two separate points of the earth surface, there will be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AC voltage between the two GND points.</a:t>
                </a:r>
              </a:p>
              <a:p>
                <a:pPr lvl="1"/>
                <a:r>
                  <a:rPr lang="en-US" dirty="0"/>
                  <a:t>This voltage is typically in the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—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rms.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0"/>
                <a:ext cx="10515600" cy="5084955"/>
              </a:xfrm>
              <a:blipFill>
                <a:blip r:embed="rId3"/>
                <a:stretch>
                  <a:fillRect l="-928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9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Grounding—Example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0"/>
                <a:ext cx="10515600" cy="5084955"/>
              </a:xfrm>
            </p:spPr>
            <p:txBody>
              <a:bodyPr>
                <a:normAutofit/>
              </a:bodyPr>
              <a:lstStyle/>
              <a:p>
                <a:r>
                  <a:rPr lang="en-US" sz="2600" i="1" dirty="0">
                    <a:solidFill>
                      <a:srgbClr val="002060"/>
                    </a:solidFill>
                  </a:rPr>
                  <a:t>A small signal source (such as a sensor) is separated by a certain distance from an amplifier.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ground points of the sensor and the amplifier are not the same.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be the voltage between the two ground points.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value of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unpredictable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unwanted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 because it changes the input voltage of the amplifier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0"/>
                <a:ext cx="10515600" cy="5084955"/>
              </a:xfrm>
              <a:blipFill>
                <a:blip r:embed="rId3"/>
                <a:stretch>
                  <a:fillRect l="-928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C44632-A80D-457E-8F66-C0025779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646" y="3867259"/>
            <a:ext cx="5688623" cy="26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896D-04B1-4DAA-8895-8F126D7C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30"/>
            <a:ext cx="10515600" cy="5084955"/>
          </a:xfrm>
        </p:spPr>
        <p:txBody>
          <a:bodyPr>
            <a:normAutofit/>
          </a:bodyPr>
          <a:lstStyle/>
          <a:p>
            <a:r>
              <a:rPr lang="en-US" sz="2600" dirty="0"/>
              <a:t>In a measurement system, in addition to the signals that are measured, there are also unwanted electrical signals.</a:t>
            </a:r>
          </a:p>
          <a:p>
            <a:r>
              <a:rPr lang="en-US" sz="2600" dirty="0"/>
              <a:t>Some unwanted signals are due to interference from nearby circuit networks.</a:t>
            </a:r>
          </a:p>
          <a:p>
            <a:r>
              <a:rPr lang="en-US" dirty="0"/>
              <a:t>Interference signals are classified based on the source of interference and the way they are transmitted:</a:t>
            </a:r>
            <a:endParaRPr lang="en-US" sz="2600" dirty="0"/>
          </a:p>
          <a:p>
            <a:pPr lvl="1"/>
            <a:r>
              <a:rPr lang="en-US" dirty="0"/>
              <a:t>Capacitive interference</a:t>
            </a:r>
          </a:p>
          <a:p>
            <a:pPr lvl="1"/>
            <a:r>
              <a:rPr lang="en-US" dirty="0"/>
              <a:t>Inductive interference</a:t>
            </a:r>
          </a:p>
          <a:p>
            <a:pPr lvl="1"/>
            <a:r>
              <a:rPr lang="en-US" dirty="0"/>
              <a:t>Electromagnetic interference</a:t>
            </a:r>
          </a:p>
          <a:p>
            <a:pPr lvl="1"/>
            <a:r>
              <a:rPr lang="en-US" dirty="0"/>
              <a:t>Conductively coupled interference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5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Ground 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1"/>
                <a:ext cx="10515600" cy="2519532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 </a:t>
                </a:r>
                <a:r>
                  <a:rPr lang="en-US" sz="2600" i="1" dirty="0">
                    <a:solidFill>
                      <a:srgbClr val="0070C0"/>
                    </a:solidFill>
                  </a:rPr>
                  <a:t>ground loop </a:t>
                </a:r>
                <a:r>
                  <a:rPr lang="en-US" sz="2600" dirty="0"/>
                  <a:t>is a closed electrical path in which the sections of the path consist of ground wires and/or the ground plane.</a:t>
                </a:r>
              </a:p>
              <a:p>
                <a:r>
                  <a:rPr lang="en-US" sz="2600" dirty="0"/>
                  <a:t>Ground loops are created whenever a conductor is connected to the ground at different points.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In our example, by connecting the points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(that is, by connecting the GND points of the device and of the amplifier), a ground loop results.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1"/>
                <a:ext cx="10515600" cy="2519532"/>
              </a:xfrm>
              <a:blipFill>
                <a:blip r:embed="rId3"/>
                <a:stretch>
                  <a:fillRect l="-928" t="-3632" r="-1159" b="-4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C44632-A80D-457E-8F66-C0025779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889" y="3798278"/>
            <a:ext cx="6254075" cy="25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Ground 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1"/>
                <a:ext cx="10515600" cy="284562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All types of interference can create unwanted signals in ground loops.</a:t>
                </a:r>
              </a:p>
              <a:p>
                <a:r>
                  <a:rPr lang="en-US" sz="2600" dirty="0"/>
                  <a:t>Conductively coupled interference is manifested when the difference of potential between two ground points is significant.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For example, let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be the resistance of the conductor connecting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be the GND path resistance</a:t>
                </a:r>
                <a:r>
                  <a:rPr lang="en-US" sz="2600" dirty="0"/>
                  <a:t>. 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1"/>
                <a:ext cx="10515600" cy="2845626"/>
              </a:xfrm>
              <a:blipFill>
                <a:blip r:embed="rId3"/>
                <a:stretch>
                  <a:fillRect l="-928" t="-3212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44F169A-6417-4C9C-A032-709D8ED1FD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47744"/>
                <a:ext cx="5026269" cy="19216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i="1" dirty="0">
                    <a:solidFill>
                      <a:srgbClr val="002060"/>
                    </a:solidFill>
                  </a:rPr>
                  <a:t>Therefore, an unwanted voltage will appear between the points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44F169A-6417-4C9C-A032-709D8ED1F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47744"/>
                <a:ext cx="5026269" cy="1921657"/>
              </a:xfrm>
              <a:prstGeom prst="rect">
                <a:avLst/>
              </a:prstGeom>
              <a:blipFill>
                <a:blip r:embed="rId4"/>
                <a:stretch>
                  <a:fillRect l="-1942" t="-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D6F53CC-3209-49D4-AC02-BEB73E5FB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469" y="3429000"/>
            <a:ext cx="5770542" cy="26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7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Ground 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031"/>
                <a:ext cx="10515600" cy="266822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Since ground loop currents can be large, significant unwanted voltages may appear in nearby conductors by means of inductive interference. 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For example,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have low values, a large current may flow between the points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031"/>
                <a:ext cx="10515600" cy="2668220"/>
              </a:xfrm>
              <a:blipFill>
                <a:blip r:embed="rId3"/>
                <a:stretch>
                  <a:fillRect l="-928" t="-3425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CADEFB-81E7-4FCF-B329-3D32D7DE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469" y="3429000"/>
            <a:ext cx="5770542" cy="266822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9E1D27-2423-4FE0-83F4-F6485FA8AFE4}"/>
              </a:ext>
            </a:extLst>
          </p:cNvPr>
          <p:cNvSpPr txBox="1">
            <a:spLocks/>
          </p:cNvSpPr>
          <p:nvPr/>
        </p:nvSpPr>
        <p:spPr>
          <a:xfrm>
            <a:off x="838200" y="2889422"/>
            <a:ext cx="5026269" cy="192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solidFill>
                  <a:srgbClr val="002060"/>
                </a:solidFill>
              </a:rPr>
              <a:t>If the conductor connecting the points </a:t>
            </a:r>
            <a:r>
              <a:rPr lang="en-US" sz="2600" dirty="0">
                <a:solidFill>
                  <a:srgbClr val="002060"/>
                </a:solidFill>
              </a:rPr>
              <a:t>𝑎</a:t>
            </a:r>
            <a:r>
              <a:rPr lang="en-US" sz="2600" i="1" dirty="0">
                <a:solidFill>
                  <a:srgbClr val="002060"/>
                </a:solidFill>
              </a:rPr>
              <a:t> and </a:t>
            </a:r>
            <a:r>
              <a:rPr lang="en-US" sz="2600" dirty="0">
                <a:solidFill>
                  <a:srgbClr val="002060"/>
                </a:solidFill>
              </a:rPr>
              <a:t>𝑏</a:t>
            </a:r>
            <a:r>
              <a:rPr lang="en-US" sz="2600" i="1" dirty="0">
                <a:solidFill>
                  <a:srgbClr val="002060"/>
                </a:solidFill>
              </a:rPr>
              <a:t> is nearby, an unwanted voltage will be induced in it by inductive interference.</a:t>
            </a:r>
          </a:p>
        </p:txBody>
      </p:sp>
    </p:spTree>
    <p:extLst>
      <p:ext uri="{BB962C8B-B14F-4D97-AF65-F5344CB8AC3E}">
        <p14:creationId xmlns:p14="http://schemas.microsoft.com/office/powerpoint/2010/main" val="353419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Ground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896D-04B1-4DAA-8895-8F126D7C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31"/>
            <a:ext cx="10515600" cy="2668220"/>
          </a:xfrm>
        </p:spPr>
        <p:txBody>
          <a:bodyPr>
            <a:normAutofit/>
          </a:bodyPr>
          <a:lstStyle/>
          <a:p>
            <a:r>
              <a:rPr lang="en-US" sz="2600" dirty="0"/>
              <a:t>To avoid interference, a </a:t>
            </a:r>
            <a:r>
              <a:rPr lang="en-US" sz="2600" i="1" dirty="0">
                <a:solidFill>
                  <a:srgbClr val="0070C0"/>
                </a:solidFill>
              </a:rPr>
              <a:t>single ground point </a:t>
            </a:r>
            <a:r>
              <a:rPr lang="en-US" sz="2600" dirty="0"/>
              <a:t>should be used, if possible.</a:t>
            </a:r>
          </a:p>
          <a:p>
            <a:r>
              <a:rPr lang="en-US" sz="2600" dirty="0"/>
              <a:t>The best practice is to select the single ground point close to the device that is most susceptible to interference.</a:t>
            </a:r>
          </a:p>
          <a:p>
            <a:r>
              <a:rPr lang="en-US" sz="2600" i="1" dirty="0">
                <a:solidFill>
                  <a:srgbClr val="002060"/>
                </a:solidFill>
              </a:rPr>
              <a:t>In our example, the inductive interference of ground loop currents and the conductively coupled interference are eliminated by using a single ground point.</a:t>
            </a:r>
          </a:p>
          <a:p>
            <a:endParaRPr lang="en-US" sz="2600" dirty="0"/>
          </a:p>
          <a:p>
            <a:endParaRPr lang="en-US" sz="2600" i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ADEFB-81E7-4FCF-B329-3D32D7DE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469" y="3608627"/>
            <a:ext cx="5770542" cy="23089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4386DF-6DF8-42E1-84C5-B8A8BDC4035C}"/>
              </a:ext>
            </a:extLst>
          </p:cNvPr>
          <p:cNvSpPr txBox="1">
            <a:spLocks/>
          </p:cNvSpPr>
          <p:nvPr/>
        </p:nvSpPr>
        <p:spPr>
          <a:xfrm>
            <a:off x="838200" y="3754312"/>
            <a:ext cx="5026269" cy="192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solidFill>
                  <a:srgbClr val="002060"/>
                </a:solidFill>
              </a:rPr>
              <a:t>If the device is not close to the amplifier, the signal path should be shielded to eliminate capacitive and electromagnetic interference.</a:t>
            </a:r>
          </a:p>
        </p:txBody>
      </p:sp>
    </p:spTree>
    <p:extLst>
      <p:ext uri="{BB962C8B-B14F-4D97-AF65-F5344CB8AC3E}">
        <p14:creationId xmlns:p14="http://schemas.microsoft.com/office/powerpoint/2010/main" val="1429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Ground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896D-04B1-4DAA-8895-8F126D7C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31"/>
            <a:ext cx="10515600" cy="1446869"/>
          </a:xfrm>
        </p:spPr>
        <p:txBody>
          <a:bodyPr>
            <a:normAutofit/>
          </a:bodyPr>
          <a:lstStyle/>
          <a:p>
            <a:r>
              <a:rPr lang="en-US" sz="2600" i="1" dirty="0">
                <a:solidFill>
                  <a:srgbClr val="002060"/>
                </a:solidFill>
              </a:rPr>
              <a:t>If the device is not close to the amplifier, the signal path should be shielded to eliminate capacitive and electromagnetic interference.</a:t>
            </a:r>
          </a:p>
          <a:p>
            <a:endParaRPr lang="en-US" sz="2600" i="1" dirty="0">
              <a:solidFill>
                <a:srgbClr val="002060"/>
              </a:solidFill>
            </a:endParaRPr>
          </a:p>
          <a:p>
            <a:endParaRPr lang="en-US" sz="2600" dirty="0"/>
          </a:p>
          <a:p>
            <a:endParaRPr lang="en-US" sz="2600" i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ADEFB-81E7-4FCF-B329-3D32D7DE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180492"/>
            <a:ext cx="5306147" cy="23089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4386DF-6DF8-42E1-84C5-B8A8BDC4035C}"/>
              </a:ext>
            </a:extLst>
          </p:cNvPr>
          <p:cNvSpPr txBox="1">
            <a:spLocks/>
          </p:cNvSpPr>
          <p:nvPr/>
        </p:nvSpPr>
        <p:spPr>
          <a:xfrm>
            <a:off x="838200" y="2066192"/>
            <a:ext cx="5026269" cy="360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solidFill>
                  <a:srgbClr val="002060"/>
                </a:solidFill>
              </a:rPr>
              <a:t>The shield is effective when grounded.</a:t>
            </a:r>
          </a:p>
          <a:p>
            <a:r>
              <a:rPr lang="en-US" sz="2600" i="1" dirty="0">
                <a:solidFill>
                  <a:srgbClr val="002060"/>
                </a:solidFill>
              </a:rPr>
              <a:t>When connecting the device with a cable, coaxial cable (such as BNC) should be used.</a:t>
            </a:r>
          </a:p>
          <a:p>
            <a:r>
              <a:rPr lang="en-US" sz="2600" i="1" dirty="0">
                <a:solidFill>
                  <a:srgbClr val="002060"/>
                </a:solidFill>
              </a:rPr>
              <a:t>On a printed circuit board, a ground plane under a trace or near a trace acts as a shield.</a:t>
            </a:r>
          </a:p>
          <a:p>
            <a:endParaRPr lang="en-US" sz="2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1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Capacitive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896D-04B1-4DAA-8895-8F126D7C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30"/>
            <a:ext cx="10515600" cy="5084955"/>
          </a:xfrm>
        </p:spPr>
        <p:txBody>
          <a:bodyPr>
            <a:normAutofit/>
          </a:bodyPr>
          <a:lstStyle/>
          <a:p>
            <a:r>
              <a:rPr lang="en-US" sz="2600" dirty="0"/>
              <a:t>Manifests itself near conductors that have a significant time varying voltage.</a:t>
            </a:r>
          </a:p>
          <a:p>
            <a:r>
              <a:rPr lang="en-US" sz="2600" dirty="0"/>
              <a:t>A conductor will create a voltage in a neighbor conductor as if they were connected by a low-valued capacitor. </a:t>
            </a:r>
          </a:p>
          <a:p>
            <a:r>
              <a:rPr lang="en-US" sz="2600" dirty="0"/>
              <a:t>Capacitive interference needs to be addressed when it is strong enough to affect the signals carried by a conductor.</a:t>
            </a:r>
          </a:p>
          <a:p>
            <a:r>
              <a:rPr lang="en-US" sz="2600" dirty="0"/>
              <a:t>Capacitive interference is eliminated by surrounding the conductor with a conductive shield connected to GND.</a:t>
            </a:r>
          </a:p>
          <a:p>
            <a:r>
              <a:rPr lang="en-US" sz="2600" i="1" dirty="0">
                <a:solidFill>
                  <a:srgbClr val="002060"/>
                </a:solidFill>
              </a:rPr>
              <a:t>Examples of shielded cables include</a:t>
            </a:r>
          </a:p>
          <a:p>
            <a:pPr lvl="1"/>
            <a:r>
              <a:rPr lang="en-US" i="1" dirty="0">
                <a:solidFill>
                  <a:srgbClr val="002060"/>
                </a:solidFill>
              </a:rPr>
              <a:t>BNC cables.</a:t>
            </a:r>
          </a:p>
          <a:p>
            <a:pPr lvl="1"/>
            <a:r>
              <a:rPr lang="en-US" i="1" dirty="0">
                <a:solidFill>
                  <a:srgbClr val="002060"/>
                </a:solidFill>
              </a:rPr>
              <a:t>USB cables.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0BC1DA-9177-4CE4-9D9F-61AEEB2C0009}"/>
              </a:ext>
            </a:extLst>
          </p:cNvPr>
          <p:cNvGrpSpPr/>
          <p:nvPr/>
        </p:nvGrpSpPr>
        <p:grpSpPr>
          <a:xfrm>
            <a:off x="7772399" y="4158761"/>
            <a:ext cx="3230906" cy="2461187"/>
            <a:chOff x="-1" y="0"/>
            <a:chExt cx="1761175" cy="11945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806F54-17A3-4AF3-98FB-0A1675A37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829" y="0"/>
              <a:ext cx="1744345" cy="10077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E59912F8-0736-4642-891B-A77BD0C05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839" y="353418"/>
              <a:ext cx="474976" cy="18478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Shield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A4A025EC-1927-41AA-B06C-5EA908F7B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1009766"/>
              <a:ext cx="1179006" cy="18478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Signal conductor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359EE8A-1C39-4244-A594-8EE623883CB6}"/>
                </a:ext>
              </a:extLst>
            </p:cNvPr>
            <p:cNvCxnSpPr/>
            <p:nvPr/>
          </p:nvCxnSpPr>
          <p:spPr>
            <a:xfrm flipH="1" flipV="1">
              <a:off x="82978" y="829084"/>
              <a:ext cx="123081" cy="1962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6F5060-81B4-4921-8438-BF1BC14373F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8624350" y="4792659"/>
            <a:ext cx="866698" cy="284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03E780-936D-4167-806C-241B85CEEED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710164" y="5077285"/>
            <a:ext cx="780884" cy="754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27F8AB-1B6D-4B52-AF31-95FA45DC5300}"/>
              </a:ext>
            </a:extLst>
          </p:cNvPr>
          <p:cNvCxnSpPr>
            <a:cxnSpLocks/>
          </p:cNvCxnSpPr>
          <p:nvPr/>
        </p:nvCxnSpPr>
        <p:spPr>
          <a:xfrm>
            <a:off x="3191608" y="5169877"/>
            <a:ext cx="4440115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2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1" y="365126"/>
            <a:ext cx="10588869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1454"/>
                <a:ext cx="10515600" cy="22596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A certain device is equivalent to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rms sinusoidal source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in series with a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resistor. The device is connected to GND and to a DMM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internal resistance. The capacitive coupling between cables and power line wires is modeled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0.1 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𝑝𝐹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capacitors connected to a 120 V rms source. Assuming no other interference signals, what voltage will the DMM measure?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1454"/>
                <a:ext cx="10515600" cy="2259623"/>
              </a:xfrm>
              <a:blipFill>
                <a:blip r:embed="rId3"/>
                <a:stretch>
                  <a:fillRect l="-1043" t="-4043" b="-5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743C71C-AEDE-43BA-91AE-F24AA6CB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539" y="3196962"/>
            <a:ext cx="9757261" cy="30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1" y="365126"/>
            <a:ext cx="10588869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1453"/>
                <a:ext cx="10515600" cy="2968114"/>
              </a:xfrm>
            </p:spPr>
            <p:txBody>
              <a:bodyPr>
                <a:normAutofit/>
              </a:bodyPr>
              <a:lstStyle/>
              <a:p>
                <a:r>
                  <a:rPr lang="en-US" sz="2600" i="1" dirty="0">
                    <a:solidFill>
                      <a:srgbClr val="002060"/>
                    </a:solidFill>
                  </a:rPr>
                  <a:t>Superposition could be used to find the total DMM voltage.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be the phasor device voltage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its frequency.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=−1.59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be the impedance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at the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By voltage division,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will produce a DMM voltage </a:t>
                </a:r>
              </a:p>
              <a:p>
                <a:pPr marL="7477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f>
                        <m:f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+10 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|| </m:t>
                          </m:r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1453"/>
                <a:ext cx="10515600" cy="2968114"/>
              </a:xfrm>
              <a:blipFill>
                <a:blip r:embed="rId2"/>
                <a:stretch>
                  <a:fillRect l="-928" t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743C71C-AEDE-43BA-91AE-F24AA6CB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38" y="4049567"/>
            <a:ext cx="7942384" cy="24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1" y="365126"/>
            <a:ext cx="10588869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1453"/>
                <a:ext cx="10515600" cy="3191609"/>
              </a:xfrm>
            </p:spPr>
            <p:txBody>
              <a:bodyPr>
                <a:normAutofit/>
              </a:bodyPr>
              <a:lstStyle/>
              <a:p>
                <a:r>
                  <a:rPr lang="en-US" sz="2600" i="1" dirty="0">
                    <a:solidFill>
                      <a:srgbClr val="002060"/>
                    </a:solidFill>
                  </a:rPr>
                  <a:t>This corresponds to an rms voltage</a:t>
                </a:r>
              </a:p>
              <a:p>
                <a:pPr marL="747713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𝑚𝑉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+10 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600" i="1" dirty="0">
                  <a:solidFill>
                    <a:srgbClr val="7030A0"/>
                  </a:solidFill>
                </a:endParaRP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=1.82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the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negligible here.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We have obtained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1.82 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because of the loading effect of the DMM.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1453"/>
                <a:ext cx="10515600" cy="3191609"/>
              </a:xfrm>
              <a:blipFill>
                <a:blip r:embed="rId2"/>
                <a:stretch>
                  <a:fillRect l="-928" t="-2863" b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743C71C-AEDE-43BA-91AE-F24AA6CB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38" y="4049567"/>
            <a:ext cx="7942384" cy="24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1" y="365126"/>
            <a:ext cx="10588869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81453"/>
                <a:ext cx="10688515" cy="2901461"/>
              </a:xfrm>
            </p:spPr>
            <p:txBody>
              <a:bodyPr>
                <a:normAutofit/>
              </a:bodyPr>
              <a:lstStyle/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be the phasor power line voltage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=60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its frequency.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=−26.53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be the impedance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at the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By voltage division,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will produce a DMM voltage </a:t>
                </a:r>
              </a:p>
              <a:p>
                <a:pPr marL="7477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f>
                        <m:f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+10 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|| </m:t>
                          </m:r>
                          <m: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81453"/>
                <a:ext cx="10688515" cy="2901461"/>
              </a:xfrm>
              <a:blipFill>
                <a:blip r:embed="rId2"/>
                <a:stretch>
                  <a:fillRect l="-855" t="-2731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743C71C-AEDE-43BA-91AE-F24AA6CB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38" y="4049567"/>
            <a:ext cx="7942384" cy="24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1" y="365126"/>
            <a:ext cx="10588869" cy="81690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1453"/>
                <a:ext cx="10515600" cy="3191609"/>
              </a:xfrm>
            </p:spPr>
            <p:txBody>
              <a:bodyPr>
                <a:normAutofit/>
              </a:bodyPr>
              <a:lstStyle/>
              <a:p>
                <a:r>
                  <a:rPr lang="en-US" sz="2600" i="1" dirty="0">
                    <a:solidFill>
                      <a:srgbClr val="002060"/>
                    </a:solidFill>
                  </a:rPr>
                  <a:t>This corresponds to an rms voltage</a:t>
                </a:r>
              </a:p>
              <a:p>
                <a:pPr marL="747713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+10 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r>
                                <a:rPr lang="en-US" sz="2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i="1" dirty="0">
                  <a:solidFill>
                    <a:srgbClr val="7030A0"/>
                  </a:solidFill>
                </a:endParaRP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=4.11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6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600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have different frequencies, the total rms voltage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rderBox>
                        <m:borderBox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4.5 </m:t>
                          </m:r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borderBox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4896D-04B1-4DAA-8895-8F126D7C2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1453"/>
                <a:ext cx="10515600" cy="3191609"/>
              </a:xfrm>
              <a:blipFill>
                <a:blip r:embed="rId2"/>
                <a:stretch>
                  <a:fillRect l="-928" t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743C71C-AEDE-43BA-91AE-F24AA6CB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31" y="4146283"/>
            <a:ext cx="7942384" cy="24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3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3D1-00AA-4CF6-B1F7-098F157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Inductive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896D-04B1-4DAA-8895-8F126D7C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2031"/>
            <a:ext cx="10657231" cy="1842523"/>
          </a:xfrm>
        </p:spPr>
        <p:txBody>
          <a:bodyPr>
            <a:normAutofit/>
          </a:bodyPr>
          <a:lstStyle/>
          <a:p>
            <a:r>
              <a:rPr lang="en-US" sz="2600" dirty="0"/>
              <a:t>Manifests itself near conductors that have a significant time varying current.</a:t>
            </a:r>
          </a:p>
          <a:p>
            <a:r>
              <a:rPr lang="en-US" sz="2600" dirty="0"/>
              <a:t>Currents create a magnetic field.</a:t>
            </a:r>
          </a:p>
          <a:p>
            <a:r>
              <a:rPr lang="en-US" sz="2600" dirty="0"/>
              <a:t>A time varying magnetic field will induce voltages in conductors.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9B1E38-67FC-4223-B9D4-EE5BFAF21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29" y="2907323"/>
            <a:ext cx="3535401" cy="288387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FCE0CF7-3072-4D50-87C9-8C408B039A6E}"/>
              </a:ext>
            </a:extLst>
          </p:cNvPr>
          <p:cNvSpPr txBox="1">
            <a:spLocks/>
          </p:cNvSpPr>
          <p:nvPr/>
        </p:nvSpPr>
        <p:spPr>
          <a:xfrm>
            <a:off x="838198" y="2628900"/>
            <a:ext cx="6890238" cy="344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To reduce inductive interference:</a:t>
            </a:r>
          </a:p>
          <a:p>
            <a:pPr lvl="1"/>
            <a:r>
              <a:rPr lang="en-US" dirty="0"/>
              <a:t>The critical parts of a circuit should be as far as possible from the sources of the magnetic field.</a:t>
            </a:r>
          </a:p>
          <a:p>
            <a:pPr lvl="1"/>
            <a:r>
              <a:rPr lang="en-US" dirty="0"/>
              <a:t>Magnetic shielding can be applied, using a material with high magnetic permeability.</a:t>
            </a:r>
          </a:p>
          <a:p>
            <a:pPr lvl="1"/>
            <a:r>
              <a:rPr lang="en-US" dirty="0"/>
              <a:t>Twisted pairs of wires could be used to reduce the area between conductors and in this way the induced voltage.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582793-A990-4007-8C26-2827B411D587}"/>
              </a:ext>
            </a:extLst>
          </p:cNvPr>
          <p:cNvSpPr/>
          <p:nvPr/>
        </p:nvSpPr>
        <p:spPr>
          <a:xfrm>
            <a:off x="7960029" y="5675969"/>
            <a:ext cx="40532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Unshielded twisted pair cable with different twist rates</a:t>
            </a:r>
          </a:p>
          <a:p>
            <a:r>
              <a:rPr lang="en-US" sz="1400" i="1" dirty="0"/>
              <a:t>From</a:t>
            </a:r>
            <a:r>
              <a:rPr lang="en-US" sz="1400" i="1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rgbClr val="0070C0"/>
                </a:solidFill>
                <a:hlinkClick r:id="rId3"/>
              </a:rPr>
              <a:t>https://en.wikipedia.org/wiki/Twisted_pair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</TotalTime>
  <Words>2010</Words>
  <Application>Microsoft Office PowerPoint</Application>
  <PresentationFormat>Widescreen</PresentationFormat>
  <Paragraphs>175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Interference Signals</vt:lpstr>
      <vt:lpstr>Interference</vt:lpstr>
      <vt:lpstr>Capacitive Interference</vt:lpstr>
      <vt:lpstr>Example</vt:lpstr>
      <vt:lpstr>Example (continued)</vt:lpstr>
      <vt:lpstr>Example (continued)</vt:lpstr>
      <vt:lpstr>Example (continued)</vt:lpstr>
      <vt:lpstr>Example (continued)</vt:lpstr>
      <vt:lpstr>Inductive Interference</vt:lpstr>
      <vt:lpstr>Electromagnetic Interference (EMI)</vt:lpstr>
      <vt:lpstr>Conductively Coupled Interference</vt:lpstr>
      <vt:lpstr>Conductively Coupled Interference</vt:lpstr>
      <vt:lpstr>Example 1</vt:lpstr>
      <vt:lpstr>Example 1 (continued)</vt:lpstr>
      <vt:lpstr>Example 2</vt:lpstr>
      <vt:lpstr>Example 2 (continued)</vt:lpstr>
      <vt:lpstr>Grounding</vt:lpstr>
      <vt:lpstr>Grounding</vt:lpstr>
      <vt:lpstr>Grounding—Example </vt:lpstr>
      <vt:lpstr>Ground Loops</vt:lpstr>
      <vt:lpstr>Ground Loops</vt:lpstr>
      <vt:lpstr>Ground Loops</vt:lpstr>
      <vt:lpstr>Ground Loops</vt:lpstr>
      <vt:lpstr>Ground Loops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Interference Signals</dc:title>
  <dc:creator>Iordache, Marian</dc:creator>
  <cp:lastModifiedBy>Iordache, Marian</cp:lastModifiedBy>
  <cp:revision>80</cp:revision>
  <dcterms:created xsi:type="dcterms:W3CDTF">2020-10-22T21:26:39Z</dcterms:created>
  <dcterms:modified xsi:type="dcterms:W3CDTF">2021-07-29T01:26:25Z</dcterms:modified>
</cp:coreProperties>
</file>