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1" r:id="rId2"/>
    <p:sldId id="256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93" r:id="rId12"/>
    <p:sldId id="272" r:id="rId13"/>
    <p:sldId id="290" r:id="rId14"/>
    <p:sldId id="291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287" r:id="rId28"/>
    <p:sldId id="288" r:id="rId29"/>
    <p:sldId id="289" r:id="rId30"/>
    <p:sldId id="292" r:id="rId31"/>
    <p:sldId id="296" r:id="rId32"/>
    <p:sldId id="295" r:id="rId33"/>
    <p:sldId id="297" r:id="rId34"/>
    <p:sldId id="294" r:id="rId35"/>
    <p:sldId id="298" r:id="rId36"/>
    <p:sldId id="299" r:id="rId37"/>
    <p:sldId id="300" r:id="rId38"/>
    <p:sldId id="301" r:id="rId39"/>
    <p:sldId id="302" r:id="rId40"/>
    <p:sldId id="30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9D2A0-30D2-4B76-9094-F96761DACBB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78A59-04EE-4895-BF4B-D762D683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7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Fig/con2.png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4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volt2.fig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ohm.fig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4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ohm2.fig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0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ohm3.fig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8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amp.fig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14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8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amp3.fig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2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3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52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Fig/con2.png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2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amp5.fig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2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amp6.fig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4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amp.fig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amp.fig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15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amp.fig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54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cvcc.fig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1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cvex.fig</a:t>
            </a:r>
            <a:r>
              <a:rPr lang="en-US" dirty="0"/>
              <a:t> and cvcc2.fig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93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cvcc3.fig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0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Fig/con3.png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Fig/con4.png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Fig/con5.png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Fig/con6.png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2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Fig/con7.png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Fig/con7.png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9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volt.fig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47BF-2342-4FAA-8D22-EE0B9192B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5941D-8491-4005-8BFC-B7E2ACAFB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8F841-8745-49A9-B898-866EFC11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62385-8DEF-4EBD-AF48-C66A7FED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AC8E-6467-4DBC-A5EB-B79CAC73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4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A78E-BA97-48FC-9423-1008B239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D768D-9157-45BA-B978-E74D37A40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93BDD-1F68-428D-88F3-6100F063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4B94C-3026-48C9-BBC6-8CBE9AAF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78FBF-BCA7-4564-BEB7-D4768281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FB195-60EC-40EB-92D4-44004364A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7C5A4-F1B6-4991-AE60-3B4FD9302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0E7FC-D04E-4DC9-BC9D-B4C43FD1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FDF83-E3DA-4AA6-A5D5-508AAB2F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CB89-E825-4C5B-B43F-B12A46D5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4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D0BC-B019-4AF4-B8B0-6140B02C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410D-20D4-46B2-BD26-7A0BA766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06ED5-599F-4009-863F-8CFF690F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E88A9-E3EB-41FB-B496-64AF70F5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29646-9AA9-43B6-ADD0-CA6CC332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2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6237-4FCE-4371-8D3E-D20DDA84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E7CC6-4D5F-481B-BF48-C6D12920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C686F-4721-40CE-A1E8-5CD8A5BC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E6E9-6CDF-4573-9F7B-D59B0B37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C5AB-411E-431D-A9E3-EEC03D5E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6013-3AA5-4880-A245-FE276494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A851-EFED-4236-A8BB-79CAC8698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4056-9BCA-478B-8485-8B69DF319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A4278-77B1-41AE-BAD0-68F89D7E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10B6-AE0E-4A65-8F91-85A797D1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68807-4BD0-4458-A713-7CE9AC04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674F-8B71-467B-BD6F-FAE67FC8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64CA4-B42D-4B0C-B738-473A059A3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847A2-3C73-4EBF-8195-3214BB2BD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D68D0D-19B0-4451-A2C3-E341262DA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7CCD0-78D8-437C-9401-C3A4EF578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7872C-88DE-4A24-AC7B-31A9C5FF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1865C-524F-4EF5-B16C-7DE38FF9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CB110-C3B6-40CD-9E84-89908BE2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7A8C-4CE6-4790-A6B8-FB172E61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41E97-C363-4616-87AF-7224886B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59F47-9828-4D10-9DDE-3E27E41B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71D9E-842F-4F28-BB41-F10B9BA7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0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9F215-0F99-4027-AA6B-21CC46E3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9AE19-17AD-45A3-8ECC-1A59A78B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D3FB5-544C-4CA1-95D5-B6FB06E9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4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4DA3-B648-41DD-B82D-3222A7A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230DA-AC3E-4F20-AD5B-FE3309A0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8135E-9D52-449B-8FA6-3ACD2D3A6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0E028-E134-41AB-B903-80C8AF82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59DEA-1D03-4F23-8140-DF35E636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B2F7A-BF5F-43F6-9CA9-BCD54916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06C0-F039-407F-AF2E-BF19C4CA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A8601-8D3D-4842-90CC-1FFEA3D5A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02780-DDFF-4BA6-8B51-F84544FF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DF63-E38C-4738-AB66-456528A6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FD58E-46E6-4234-B79B-CB87F40F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2D36D-5497-447E-9258-21A26989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3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CCF13-E221-47E4-940B-0D0A2104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38414-830D-4D42-BC0A-90795B86D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903A3-7443-49FD-980F-5D7026AE9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2D33-24B2-4C89-89C4-43C59931E5A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2F149-2A81-4A80-B1A9-07AEAFE27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FEED2-5610-4920-AE33-66174602D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CCE1-E72B-4A77-83BD-E551E35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viordache.name/EEGR20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9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9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F36-5D88-4FC9-8AC9-ED22833B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136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Electric Circuits. Digital Multimeters.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Sources.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DC1926-7C48-4026-9F49-811C69521CC0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EEGR2051 Circuits and Measurements Lab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Fall 2020, LeTourneau University</a:t>
            </a:r>
          </a:p>
          <a:p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 </a:t>
            </a:r>
            <a:r>
              <a:rPr lang="en-US" sz="16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https://mviordache.name/EEGR2051</a:t>
            </a:r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more information.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4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F3B7855-394E-48F8-A8A0-886F8D25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171" y="651467"/>
            <a:ext cx="5840968" cy="328554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A69D3-0D60-44B3-9A8F-2977A78E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503" y="4386336"/>
            <a:ext cx="4928688" cy="2042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7C40-7F1D-424C-A370-2EBA8F7A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86" y="4192859"/>
            <a:ext cx="5565512" cy="2429284"/>
          </a:xfrm>
        </p:spPr>
        <p:txBody>
          <a:bodyPr anchor="t">
            <a:normAutofit fontScale="90000"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 circuit will be easier to debug if you use </a:t>
            </a:r>
            <a:r>
              <a:rPr lang="en-US" sz="3600" i="1" dirty="0"/>
              <a:t>black</a:t>
            </a:r>
            <a:r>
              <a:rPr lang="en-US" sz="3600" i="1" dirty="0">
                <a:solidFill>
                  <a:srgbClr val="0070C0"/>
                </a:solidFill>
              </a:rPr>
              <a:t> cables for connections to the minus terminal of the source and </a:t>
            </a:r>
            <a:r>
              <a:rPr lang="en-US" sz="3600" i="1" dirty="0">
                <a:solidFill>
                  <a:srgbClr val="FF0000"/>
                </a:solidFill>
              </a:rPr>
              <a:t>red</a:t>
            </a:r>
            <a:r>
              <a:rPr lang="en-US" sz="3600" i="1" dirty="0">
                <a:solidFill>
                  <a:srgbClr val="0070C0"/>
                </a:solidFill>
              </a:rPr>
              <a:t> cables for all other connections.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350EF4-1473-4C19-B434-0269C46F6EA9}"/>
              </a:ext>
            </a:extLst>
          </p:cNvPr>
          <p:cNvSpPr txBox="1">
            <a:spLocks/>
          </p:cNvSpPr>
          <p:nvPr/>
        </p:nvSpPr>
        <p:spPr>
          <a:xfrm>
            <a:off x="504227" y="395621"/>
            <a:ext cx="4979503" cy="3797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rgbClr val="C00000"/>
                </a:solidFill>
              </a:rPr>
              <a:t>Make all connections shown on the schematics.</a:t>
            </a:r>
          </a:p>
          <a:p>
            <a:endParaRPr lang="en-US" sz="3600" i="1" dirty="0">
              <a:solidFill>
                <a:srgbClr val="C00000"/>
              </a:solidFill>
            </a:endParaRPr>
          </a:p>
          <a:p>
            <a:r>
              <a:rPr lang="en-US" sz="3600" i="1" dirty="0">
                <a:solidFill>
                  <a:srgbClr val="C00000"/>
                </a:solidFill>
              </a:rPr>
              <a:t>Ensure that the circuit has no other connections besides those on the schematics.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7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F36-5D88-4FC9-8AC9-ED22833B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Multimeters</a:t>
            </a:r>
          </a:p>
        </p:txBody>
      </p:sp>
    </p:spTree>
    <p:extLst>
      <p:ext uri="{BB962C8B-B14F-4D97-AF65-F5344CB8AC3E}">
        <p14:creationId xmlns:p14="http://schemas.microsoft.com/office/powerpoint/2010/main" val="328377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Digital Multimeters (DMMs)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voltmeter</a:t>
            </a:r>
            <a:r>
              <a:rPr lang="en-US" dirty="0"/>
              <a:t> measures Volts (voltage).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ammeter</a:t>
            </a:r>
            <a:r>
              <a:rPr lang="en-US" dirty="0"/>
              <a:t> measures Amperes (current).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ohmmeter</a:t>
            </a:r>
            <a:r>
              <a:rPr lang="en-US" dirty="0"/>
              <a:t> measures Ohms (resistance).</a:t>
            </a:r>
          </a:p>
          <a:p>
            <a:r>
              <a:rPr lang="en-US" dirty="0"/>
              <a:t>A DMM can be operated either as a voltmeter, or as an ammeter, or as an ohmmeter.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2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Benchtop DMMs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5827643" cy="887571"/>
          </a:xfrm>
        </p:spPr>
        <p:txBody>
          <a:bodyPr>
            <a:normAutofit/>
          </a:bodyPr>
          <a:lstStyle/>
          <a:p>
            <a:r>
              <a:rPr lang="en-US" dirty="0"/>
              <a:t>Are usually powered from the wall outlet.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5A78A-6EB4-47D6-BF55-242CA68FA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18" y="2504799"/>
            <a:ext cx="5009322" cy="3988076"/>
          </a:xfrm>
          <a:prstGeom prst="rect">
            <a:avLst/>
          </a:prstGeom>
        </p:spPr>
      </p:pic>
      <p:pic>
        <p:nvPicPr>
          <p:cNvPr id="9" name="Picture 8" descr="A picture containing indoor, oven, microwave, electronic&#10;&#10;Description automatically generated">
            <a:extLst>
              <a:ext uri="{FF2B5EF4-FFF2-40B4-BE49-F238E27FC236}">
                <a16:creationId xmlns:a16="http://schemas.microsoft.com/office/drawing/2014/main" id="{65C43018-5704-4C50-A19B-AE3966D30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085" y="2504799"/>
            <a:ext cx="4903305" cy="3988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62513D-62C4-42FA-9604-08B03D95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867" y="137577"/>
            <a:ext cx="5085523" cy="23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Handheld DMMs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8173278" cy="1298389"/>
          </a:xfrm>
        </p:spPr>
        <p:txBody>
          <a:bodyPr>
            <a:normAutofit/>
          </a:bodyPr>
          <a:lstStyle/>
          <a:p>
            <a:r>
              <a:rPr lang="en-US" dirty="0"/>
              <a:t>Are battery powered.</a:t>
            </a:r>
          </a:p>
          <a:p>
            <a:r>
              <a:rPr lang="en-US" dirty="0"/>
              <a:t>They are usually less precise than benchtop DMMs.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C3364-0B6C-4DBA-8B20-4234D81BC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036" y="2576856"/>
            <a:ext cx="2276061" cy="3829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A4701D-E202-4BD3-A579-7D55E766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78707" y="2599292"/>
            <a:ext cx="5196366" cy="2511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9DD1F3-F558-4D44-8929-EE085876B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98708" y="3449949"/>
            <a:ext cx="4002159" cy="20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6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Digital Multimeters—Example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/>
          <a:lstStyle/>
          <a:p>
            <a:r>
              <a:rPr lang="en-US" dirty="0"/>
              <a:t>To measure </a:t>
            </a:r>
            <a:r>
              <a:rPr lang="en-US" dirty="0">
                <a:solidFill>
                  <a:srgbClr val="7030A0"/>
                </a:solidFill>
              </a:rPr>
              <a:t>voltage</a:t>
            </a:r>
            <a:r>
              <a:rPr lang="en-US" dirty="0"/>
              <a:t> with the multimeter shown below:</a:t>
            </a:r>
          </a:p>
          <a:p>
            <a:pPr lvl="1"/>
            <a:r>
              <a:rPr lang="en-US" dirty="0"/>
              <a:t>Press DCV to measure DC Volts.</a:t>
            </a:r>
          </a:p>
          <a:p>
            <a:pPr lvl="1"/>
            <a:r>
              <a:rPr lang="en-US" dirty="0"/>
              <a:t>Measure the unknown voltage using the terminals marked with V and COM.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61766-5D28-4EF7-B9E7-7E4159EFF8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1456" r="1728" b="941"/>
          <a:stretch/>
        </p:blipFill>
        <p:spPr bwMode="auto">
          <a:xfrm>
            <a:off x="2252546" y="2921620"/>
            <a:ext cx="7549375" cy="3656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18CF5F-47F2-4AB6-9C45-D4268A69BDB4}"/>
              </a:ext>
            </a:extLst>
          </p:cNvPr>
          <p:cNvCxnSpPr>
            <a:cxnSpLocks/>
          </p:cNvCxnSpPr>
          <p:nvPr/>
        </p:nvCxnSpPr>
        <p:spPr>
          <a:xfrm flipH="1">
            <a:off x="8943278" y="2653990"/>
            <a:ext cx="605883" cy="892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2563C73-1101-4D31-A392-220F8D0C132E}"/>
              </a:ext>
            </a:extLst>
          </p:cNvPr>
          <p:cNvCxnSpPr>
            <a:cxnSpLocks/>
          </p:cNvCxnSpPr>
          <p:nvPr/>
        </p:nvCxnSpPr>
        <p:spPr>
          <a:xfrm rot="5400000">
            <a:off x="8965581" y="3033134"/>
            <a:ext cx="2007223" cy="1248934"/>
          </a:xfrm>
          <a:prstGeom prst="bentConnector3">
            <a:avLst>
              <a:gd name="adj1" fmla="val 1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7ADB6A-DA04-43AB-9F3E-97CBC485CE91}"/>
              </a:ext>
            </a:extLst>
          </p:cNvPr>
          <p:cNvCxnSpPr>
            <a:cxnSpLocks/>
          </p:cNvCxnSpPr>
          <p:nvPr/>
        </p:nvCxnSpPr>
        <p:spPr>
          <a:xfrm>
            <a:off x="2642839" y="2219093"/>
            <a:ext cx="814039" cy="2787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2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Digital Multimeters—Example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</p:spPr>
            <p:txBody>
              <a:bodyPr/>
              <a:lstStyle/>
              <a:p>
                <a:r>
                  <a:rPr lang="en-US" dirty="0"/>
                  <a:t>To measure </a:t>
                </a:r>
                <a:r>
                  <a:rPr lang="en-US" dirty="0">
                    <a:solidFill>
                      <a:srgbClr val="7030A0"/>
                    </a:solidFill>
                  </a:rPr>
                  <a:t>resistance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Press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to measure ohms.</a:t>
                </a:r>
              </a:p>
              <a:p>
                <a:pPr lvl="1"/>
                <a:r>
                  <a:rPr lang="en-US" dirty="0"/>
                  <a:t>Measure the resistance using the terminals marked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COM.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  <a:blipFill>
                <a:blip r:embed="rId2"/>
                <a:stretch>
                  <a:fillRect l="-1043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EF61766-5D28-4EF7-B9E7-7E4159EFF8B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1456" r="1728" b="941"/>
          <a:stretch/>
        </p:blipFill>
        <p:spPr bwMode="auto">
          <a:xfrm>
            <a:off x="2252546" y="2921620"/>
            <a:ext cx="7549375" cy="3656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18CF5F-47F2-4AB6-9C45-D4268A69BDB4}"/>
              </a:ext>
            </a:extLst>
          </p:cNvPr>
          <p:cNvCxnSpPr>
            <a:cxnSpLocks/>
          </p:cNvCxnSpPr>
          <p:nvPr/>
        </p:nvCxnSpPr>
        <p:spPr>
          <a:xfrm>
            <a:off x="8787161" y="2653989"/>
            <a:ext cx="156118" cy="8920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2563C73-1101-4D31-A392-220F8D0C132E}"/>
              </a:ext>
            </a:extLst>
          </p:cNvPr>
          <p:cNvCxnSpPr>
            <a:cxnSpLocks/>
          </p:cNvCxnSpPr>
          <p:nvPr/>
        </p:nvCxnSpPr>
        <p:spPr>
          <a:xfrm rot="5400000">
            <a:off x="8638480" y="3360237"/>
            <a:ext cx="2007221" cy="594728"/>
          </a:xfrm>
          <a:prstGeom prst="bentConnector3">
            <a:avLst>
              <a:gd name="adj1" fmla="val 9944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7ADB6A-DA04-43AB-9F3E-97CBC485CE91}"/>
              </a:ext>
            </a:extLst>
          </p:cNvPr>
          <p:cNvCxnSpPr>
            <a:cxnSpLocks/>
          </p:cNvCxnSpPr>
          <p:nvPr/>
        </p:nvCxnSpPr>
        <p:spPr>
          <a:xfrm>
            <a:off x="2553629" y="2230244"/>
            <a:ext cx="2029522" cy="2787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5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F61766-5D28-4EF7-B9E7-7E4159EFF8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1456" r="1728" b="941"/>
          <a:stretch/>
        </p:blipFill>
        <p:spPr bwMode="auto">
          <a:xfrm>
            <a:off x="2252546" y="2921620"/>
            <a:ext cx="7549375" cy="3656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7ADB6A-DA04-43AB-9F3E-97CBC485CE91}"/>
              </a:ext>
            </a:extLst>
          </p:cNvPr>
          <p:cNvCxnSpPr>
            <a:cxnSpLocks/>
          </p:cNvCxnSpPr>
          <p:nvPr/>
        </p:nvCxnSpPr>
        <p:spPr>
          <a:xfrm>
            <a:off x="3456878" y="2832410"/>
            <a:ext cx="0" cy="21744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Digital Multimeters—Example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6635"/>
                <a:ext cx="10759068" cy="16949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measure current:</a:t>
                </a:r>
              </a:p>
              <a:p>
                <a:pPr lvl="1"/>
                <a:r>
                  <a:rPr lang="en-US" dirty="0"/>
                  <a:t>For currents below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12 </m:t>
                    </m:r>
                  </m:oMath>
                </a14:m>
                <a:r>
                  <a:rPr lang="en-US" dirty="0"/>
                  <a:t>A, use the COM terminal and the </a:t>
                </a:r>
                <a:r>
                  <a:rPr lang="en-US" dirty="0">
                    <a:solidFill>
                      <a:srgbClr val="FF0000"/>
                    </a:solidFill>
                  </a:rPr>
                  <a:t>high current terminal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currents below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A, use the COM terminal and the </a:t>
                </a:r>
                <a:r>
                  <a:rPr lang="en-US" dirty="0">
                    <a:solidFill>
                      <a:srgbClr val="00B050"/>
                    </a:solidFill>
                  </a:rPr>
                  <a:t>low current terminal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Press Shift + DCV to select DCI (that is, DC current).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6635"/>
                <a:ext cx="10759068" cy="1694986"/>
              </a:xfrm>
              <a:blipFill>
                <a:blip r:embed="rId3"/>
                <a:stretch>
                  <a:fillRect l="-1020" t="-5755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2563C73-1101-4D31-A392-220F8D0C132E}"/>
              </a:ext>
            </a:extLst>
          </p:cNvPr>
          <p:cNvCxnSpPr>
            <a:cxnSpLocks/>
          </p:cNvCxnSpPr>
          <p:nvPr/>
        </p:nvCxnSpPr>
        <p:spPr>
          <a:xfrm rot="5400000">
            <a:off x="8612694" y="2611482"/>
            <a:ext cx="3456879" cy="2025334"/>
          </a:xfrm>
          <a:prstGeom prst="bentConnector3">
            <a:avLst>
              <a:gd name="adj1" fmla="val 9967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628427AC-909B-4638-AA1D-EF3DFB1BBA5C}"/>
              </a:ext>
            </a:extLst>
          </p:cNvPr>
          <p:cNvCxnSpPr>
            <a:cxnSpLocks/>
          </p:cNvCxnSpPr>
          <p:nvPr/>
        </p:nvCxnSpPr>
        <p:spPr>
          <a:xfrm>
            <a:off x="2863537" y="2832410"/>
            <a:ext cx="3354197" cy="2966224"/>
          </a:xfrm>
          <a:prstGeom prst="bentConnector3">
            <a:avLst>
              <a:gd name="adj1" fmla="val -201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5FCA106-6233-4C53-960E-90CE96F461F3}"/>
              </a:ext>
            </a:extLst>
          </p:cNvPr>
          <p:cNvCxnSpPr>
            <a:cxnSpLocks/>
          </p:cNvCxnSpPr>
          <p:nvPr/>
        </p:nvCxnSpPr>
        <p:spPr>
          <a:xfrm rot="5400000">
            <a:off x="8391396" y="2770980"/>
            <a:ext cx="2163132" cy="1683833"/>
          </a:xfrm>
          <a:prstGeom prst="bentConnector3">
            <a:avLst>
              <a:gd name="adj1" fmla="val 98458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9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Voltmeters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</p:spPr>
            <p:txBody>
              <a:bodyPr/>
              <a:lstStyle/>
              <a:p>
                <a:r>
                  <a:rPr lang="en-US" dirty="0"/>
                  <a:t>A voltmeter is equivalent to a resistor of very high value (ideally,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  <a:blipFill>
                <a:blip r:embed="rId3"/>
                <a:stretch>
                  <a:fillRect l="-1043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8737A3C-0224-4CB0-9021-A08B74A92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675" y="2461590"/>
            <a:ext cx="8866854" cy="34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79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Voltmeters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8938"/>
                <a:ext cx="10515600" cy="4928026"/>
              </a:xfrm>
            </p:spPr>
            <p:txBody>
              <a:bodyPr/>
              <a:lstStyle/>
              <a:p>
                <a:r>
                  <a:rPr lang="en-US" dirty="0"/>
                  <a:t>The voltage of a component is measured by connecting the voltmeter across the component.</a:t>
                </a:r>
              </a:p>
              <a:p>
                <a:pPr marL="225425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Example: The DMM was connected as in the figure to measure the voltage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33 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resistor.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8938"/>
                <a:ext cx="10515600" cy="4928026"/>
              </a:xfrm>
              <a:blipFill>
                <a:blip r:embed="rId3"/>
                <a:stretch>
                  <a:fillRect l="-1043" t="-210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2F0E7A9-C3EC-4F56-AAE1-379B4D9C8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7218" y="3326296"/>
            <a:ext cx="6096000" cy="2504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0E5C8-C0D1-4B32-8FCB-02157DE8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3302221"/>
            <a:ext cx="4928794" cy="23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9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F36-5D88-4FC9-8AC9-ED22833B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Connect Electric Circuits</a:t>
            </a:r>
          </a:p>
        </p:txBody>
      </p:sp>
    </p:spTree>
    <p:extLst>
      <p:ext uri="{BB962C8B-B14F-4D97-AF65-F5344CB8AC3E}">
        <p14:creationId xmlns:p14="http://schemas.microsoft.com/office/powerpoint/2010/main" val="1795833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37A3C-0224-4CB0-9021-A08B74A92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777" y="3087108"/>
            <a:ext cx="6258180" cy="3405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Ohmmeters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36"/>
            <a:ext cx="10515600" cy="1801972"/>
          </a:xfrm>
        </p:spPr>
        <p:txBody>
          <a:bodyPr/>
          <a:lstStyle/>
          <a:p>
            <a:r>
              <a:rPr lang="en-US" dirty="0"/>
              <a:t>An ohmmeter is equivalent to a resistor in series with a source of voltage.</a:t>
            </a:r>
          </a:p>
          <a:p>
            <a:r>
              <a:rPr lang="en-US" dirty="0"/>
              <a:t>An ohmmeter applies voltage to create a current and determine the unknown resistance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27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37A3C-0224-4CB0-9021-A08B74A92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348" y="3803373"/>
            <a:ext cx="2384402" cy="2135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Ohmmeters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3731"/>
                <a:ext cx="10515600" cy="23459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measure the resistance of a component: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C00000"/>
                    </a:solidFill>
                  </a:rPr>
                  <a:t>Disconnect</a:t>
                </a:r>
                <a:r>
                  <a:rPr lang="en-US" dirty="0"/>
                  <a:t> first the component from the circuit.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Connect the component to the ohmmeter.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Example: The DMM was connected as in the figure to measure the exact value of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33 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resistor. The result was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34.8 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3731"/>
                <a:ext cx="10515600" cy="2345960"/>
              </a:xfrm>
              <a:blipFill>
                <a:blip r:embed="rId4"/>
                <a:stretch>
                  <a:fillRect l="-1217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FF0389C-3207-4BBC-9C86-A925A41E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326294"/>
            <a:ext cx="5870714" cy="33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1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37A3C-0224-4CB0-9021-A08B74A92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077" y="3115297"/>
            <a:ext cx="4505739" cy="3222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Ohmmeters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3731"/>
                <a:ext cx="10515600" cy="23459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 is essential to disconnect first the component from the circuit.</a:t>
                </a:r>
              </a:p>
              <a:p>
                <a:r>
                  <a:rPr lang="en-US" dirty="0"/>
                  <a:t>Otherwise, the measured value will be likely incorrect.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Example: The figure shows an incorrect way of measuring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33 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resistor. Note that the DMM displays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−83.8 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3731"/>
                <a:ext cx="10515600" cy="2345960"/>
              </a:xfrm>
              <a:blipFill>
                <a:blip r:embed="rId4"/>
                <a:stretch>
                  <a:fillRect l="-1217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5C6E2D6-16F9-4DD0-B4E3-4CA427F01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13563" r="5630" b="20885"/>
          <a:stretch/>
        </p:blipFill>
        <p:spPr>
          <a:xfrm>
            <a:off x="5436559" y="3429000"/>
            <a:ext cx="6530154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23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Ammeters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</p:spPr>
            <p:txBody>
              <a:bodyPr/>
              <a:lstStyle/>
              <a:p>
                <a:r>
                  <a:rPr lang="en-US" dirty="0"/>
                  <a:t>An ammeter is equivalent to a resistor of very low value (ideally,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  <a:blipFill>
                <a:blip r:embed="rId3"/>
                <a:stretch>
                  <a:fillRect l="-1043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8737A3C-0224-4CB0-9021-A08B74A92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9845" y="2461590"/>
            <a:ext cx="8728513" cy="34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49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Ammeters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</p:spPr>
            <p:txBody>
              <a:bodyPr/>
              <a:lstStyle/>
              <a:p>
                <a:r>
                  <a:rPr lang="en-US" dirty="0"/>
                  <a:t>The current of a component is measured by placing the ammeter in series with the component.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Example: The current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47 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resistor should be measured.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  <a:blipFill>
                <a:blip r:embed="rId3"/>
                <a:stretch>
                  <a:fillRect l="-1217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9" y="3102391"/>
            <a:ext cx="4505737" cy="2559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FC285-E875-486A-949F-205C1F341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3635" y="2928730"/>
            <a:ext cx="6347791" cy="32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53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Current—Example (Continued)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2060"/>
                </a:solidFill>
              </a:rPr>
              <a:t>Step 1: Disconnect the resistor at one of its ends.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9" y="3102391"/>
            <a:ext cx="4505737" cy="2559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4F6B5-35D3-4B5C-B808-7CCE0C68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1357" y="2189504"/>
            <a:ext cx="6132444" cy="36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Current—Example (Continued)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Step 2: Reconnect the resistor by means of an ammeter, so that the current to or from the resistor flows through the ammeter.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The ammeter shows a 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=113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  <a:blipFill>
                <a:blip r:embed="rId3"/>
                <a:stretch>
                  <a:fillRect l="-1217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9" y="3332666"/>
            <a:ext cx="4505737" cy="2559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C420F-3966-4F19-A178-070F6BCD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937" y="2835964"/>
            <a:ext cx="6427305" cy="35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67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Current—Example (Continued)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Note that by interchanging the connections of the ammeter, the sign of the measured current changes: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−113 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+113 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  <a:blipFill>
                <a:blip r:embed="rId3"/>
                <a:stretch>
                  <a:fillRect l="-1217" t="-2043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9" y="3332666"/>
            <a:ext cx="4505737" cy="2559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93C46-C2B5-441D-81D9-255C5F24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2683666"/>
            <a:ext cx="6314661" cy="36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77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4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620"/>
            <a:ext cx="10515600" cy="2809460"/>
          </a:xfrm>
        </p:spPr>
        <p:txBody>
          <a:bodyPr/>
          <a:lstStyle/>
          <a:p>
            <a:r>
              <a:rPr lang="en-US" i="1" dirty="0"/>
              <a:t>Ammeters are always connected in series.</a:t>
            </a:r>
          </a:p>
          <a:p>
            <a:r>
              <a:rPr lang="en-US" i="1" dirty="0">
                <a:solidFill>
                  <a:srgbClr val="C00000"/>
                </a:solidFill>
              </a:rPr>
              <a:t>An ammeter may not be connected across a component.</a:t>
            </a:r>
          </a:p>
          <a:p>
            <a:r>
              <a:rPr lang="en-US" i="1" dirty="0"/>
              <a:t>Otherwise, the ammeter will show an incorrect value and the ammeter fuse may get blown.</a:t>
            </a:r>
          </a:p>
          <a:p>
            <a:r>
              <a:rPr lang="en-US" i="1" dirty="0"/>
              <a:t>Note that when the fuse is blown, the ammeter indicates a zero current (since no current can flow through it).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B81C5-6E8B-40C3-B6B2-A42BD8AE8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1297" y="3824118"/>
            <a:ext cx="7989406" cy="28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93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5"/>
            <a:ext cx="10515600" cy="10399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Current—Example (Continued)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339" y="1405054"/>
                <a:ext cx="11343861" cy="4771909"/>
              </a:xfrm>
            </p:spPr>
            <p:txBody>
              <a:bodyPr/>
              <a:lstStyle/>
              <a:p>
                <a:r>
                  <a:rPr lang="en-US" b="0" i="1" dirty="0">
                    <a:solidFill>
                      <a:srgbClr val="7030A0"/>
                    </a:solidFill>
                  </a:rPr>
                  <a:t>In the previous example, the current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33 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b="0" i="1" dirty="0">
                    <a:solidFill>
                      <a:srgbClr val="7030A0"/>
                    </a:solidFill>
                  </a:rPr>
                  <a:t> resistor was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113 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7030A0"/>
                    </a:solidFill>
                  </a:rPr>
                  <a:t>The figure below shows an incorrect way to measure this current.</a:t>
                </a:r>
              </a:p>
              <a:p>
                <a:r>
                  <a:rPr lang="en-US" i="1" dirty="0">
                    <a:solidFill>
                      <a:srgbClr val="7030A0"/>
                    </a:solidFill>
                  </a:rPr>
                  <a:t>The measurement is wrong because the ammeter is in parallel, not in series.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339" y="1405054"/>
                <a:ext cx="11343861" cy="4771909"/>
              </a:xfrm>
              <a:blipFill>
                <a:blip r:embed="rId3"/>
                <a:stretch>
                  <a:fillRect l="-967" t="-2043" r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3288732"/>
            <a:ext cx="4280620" cy="3061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C51FF-3B47-4F32-9729-8C8D76B4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6821" b="13806"/>
          <a:stretch/>
        </p:blipFill>
        <p:spPr>
          <a:xfrm>
            <a:off x="5075582" y="3115060"/>
            <a:ext cx="6718851" cy="3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1A69D3-0D60-44B3-9A8F-2977A78E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3" y="3573885"/>
            <a:ext cx="5720575" cy="2346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7C40-7F1D-424C-A370-2EBA8F7A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0A7F39-BD89-4336-9C23-7F548E9B5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218"/>
                <a:ext cx="5098774" cy="48517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Suppose that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9 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battery,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resistor,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resistor, and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2.2 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resistor should be connected as shown in the schematics below.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0A7F39-BD89-4336-9C23-7F548E9B5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218"/>
                <a:ext cx="5098774" cy="4851746"/>
              </a:xfrm>
              <a:blipFill>
                <a:blip r:embed="rId4"/>
                <a:stretch>
                  <a:fillRect l="-2512" t="-2010" r="-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A1289A4-57FE-44CE-AC8A-D4A469CB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802543"/>
            <a:ext cx="5720575" cy="365086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5945BB-F3CE-4239-A19B-F8FCB056BE24}"/>
              </a:ext>
            </a:extLst>
          </p:cNvPr>
          <p:cNvCxnSpPr/>
          <p:nvPr/>
        </p:nvCxnSpPr>
        <p:spPr>
          <a:xfrm flipH="1" flipV="1">
            <a:off x="8667123" y="2678961"/>
            <a:ext cx="940905" cy="26371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467587-30D5-419F-94D1-407F55288F27}"/>
              </a:ext>
            </a:extLst>
          </p:cNvPr>
          <p:cNvCxnSpPr>
            <a:cxnSpLocks/>
          </p:cNvCxnSpPr>
          <p:nvPr/>
        </p:nvCxnSpPr>
        <p:spPr>
          <a:xfrm flipH="1" flipV="1">
            <a:off x="9647584" y="2549605"/>
            <a:ext cx="304799" cy="27115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5313F9-2F81-4296-B8C1-8C87FA8AD7F8}"/>
              </a:ext>
            </a:extLst>
          </p:cNvPr>
          <p:cNvCxnSpPr>
            <a:cxnSpLocks/>
          </p:cNvCxnSpPr>
          <p:nvPr/>
        </p:nvCxnSpPr>
        <p:spPr>
          <a:xfrm flipV="1">
            <a:off x="10437945" y="2535781"/>
            <a:ext cx="545601" cy="27391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6C0FB0-8F7E-472A-A5E4-6C7917CB040A}"/>
              </a:ext>
            </a:extLst>
          </p:cNvPr>
          <p:cNvSpPr txBox="1"/>
          <p:nvPr/>
        </p:nvSpPr>
        <p:spPr>
          <a:xfrm>
            <a:off x="9316278" y="5316143"/>
            <a:ext cx="162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RESISTORS</a:t>
            </a:r>
          </a:p>
        </p:txBody>
      </p:sp>
    </p:spTree>
    <p:extLst>
      <p:ext uri="{BB962C8B-B14F-4D97-AF65-F5344CB8AC3E}">
        <p14:creationId xmlns:p14="http://schemas.microsoft.com/office/powerpoint/2010/main" val="815320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5"/>
            <a:ext cx="10515600" cy="10399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Current—Example (Continued)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405054"/>
            <a:ext cx="11343861" cy="4771909"/>
          </a:xfrm>
        </p:spPr>
        <p:txBody>
          <a:bodyPr/>
          <a:lstStyle/>
          <a:p>
            <a:r>
              <a:rPr lang="en-US" b="0" i="1" dirty="0">
                <a:solidFill>
                  <a:srgbClr val="7030A0"/>
                </a:solidFill>
              </a:rPr>
              <a:t>Current cannot be measured across a wire</a:t>
            </a:r>
            <a:r>
              <a:rPr lang="en-US" i="1" dirty="0">
                <a:solidFill>
                  <a:srgbClr val="7030A0"/>
                </a:solidFill>
              </a:rPr>
              <a:t>.</a:t>
            </a:r>
          </a:p>
          <a:p>
            <a:r>
              <a:rPr lang="en-US" i="1" dirty="0">
                <a:solidFill>
                  <a:srgbClr val="7030A0"/>
                </a:solidFill>
              </a:rPr>
              <a:t>If the green wire is removed, the DMM will display the correct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3288732"/>
            <a:ext cx="4280619" cy="3061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A2C157-5FDD-4324-81A6-F4A794C38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5203" r="9467" b="8190"/>
          <a:stretch/>
        </p:blipFill>
        <p:spPr>
          <a:xfrm>
            <a:off x="5251175" y="2750486"/>
            <a:ext cx="6397486" cy="36001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F205ED-68E3-4741-B471-5013A1F93CEE}"/>
              </a:ext>
            </a:extLst>
          </p:cNvPr>
          <p:cNvCxnSpPr>
            <a:cxnSpLocks/>
          </p:cNvCxnSpPr>
          <p:nvPr/>
        </p:nvCxnSpPr>
        <p:spPr>
          <a:xfrm>
            <a:off x="2093843" y="2319130"/>
            <a:ext cx="755374" cy="166977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41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Ammeters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7125"/>
                <a:ext cx="10515600" cy="37106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DMMs can measure current on several ranges. </a:t>
                </a:r>
              </a:p>
              <a:p>
                <a:r>
                  <a:rPr lang="en-US" dirty="0"/>
                  <a:t>Typical ranges are </a:t>
                </a:r>
                <a:r>
                  <a:rPr lang="en-US" dirty="0">
                    <a:solidFill>
                      <a:srgbClr val="0070C0"/>
                    </a:solidFill>
                  </a:rPr>
                  <a:t>200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A, 2 mA, 20 mA, 200 mA</a:t>
                </a:r>
                <a:r>
                  <a:rPr lang="en-US" dirty="0">
                    <a:solidFill>
                      <a:srgbClr val="C00000"/>
                    </a:solidFill>
                  </a:rPr>
                  <a:t>, 2 A, 20 A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You can select the range that the DMM should use.</a:t>
                </a:r>
              </a:p>
              <a:p>
                <a:r>
                  <a:rPr lang="en-US" dirty="0"/>
                  <a:t>The range value indicates the maximum current that can be measured on that range.</a:t>
                </a:r>
              </a:p>
              <a:p>
                <a:r>
                  <a:rPr lang="en-US" dirty="0"/>
                  <a:t>There are two current terminals: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US" dirty="0">
                    <a:solidFill>
                      <a:srgbClr val="0070C0"/>
                    </a:solidFill>
                  </a:rPr>
                  <a:t> terminal </a:t>
                </a:r>
                <a:r>
                  <a:rPr lang="en-US" dirty="0"/>
                  <a:t>for the </a:t>
                </a:r>
                <a:r>
                  <a:rPr lang="en-US" dirty="0">
                    <a:solidFill>
                      <a:srgbClr val="0070C0"/>
                    </a:solidFill>
                  </a:rPr>
                  <a:t>low-current ranges </a:t>
                </a:r>
                <a:r>
                  <a:rPr lang="en-US" dirty="0"/>
                  <a:t>(below 1A).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terminal </a:t>
                </a:r>
                <a:r>
                  <a:rPr lang="en-US" dirty="0"/>
                  <a:t>for the </a:t>
                </a:r>
                <a:r>
                  <a:rPr lang="en-US" dirty="0">
                    <a:solidFill>
                      <a:srgbClr val="C00000"/>
                    </a:solidFill>
                  </a:rPr>
                  <a:t>high-current ranges </a:t>
                </a:r>
                <a:r>
                  <a:rPr lang="en-US" dirty="0"/>
                  <a:t>(1A and above).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7125"/>
                <a:ext cx="10515600" cy="3710609"/>
              </a:xfrm>
              <a:blipFill>
                <a:blip r:embed="rId3"/>
                <a:stretch>
                  <a:fillRect l="-1043" t="-2627" r="-1913" b="-3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2B9B8ED-A7A5-46B3-A3EA-D4558DA8367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1456" r="1728" b="941"/>
          <a:stretch/>
        </p:blipFill>
        <p:spPr bwMode="auto">
          <a:xfrm>
            <a:off x="993913" y="4667734"/>
            <a:ext cx="5402199" cy="2073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EF35EC-5D8C-43C4-B003-1CF150F1A8D8}"/>
              </a:ext>
            </a:extLst>
          </p:cNvPr>
          <p:cNvCxnSpPr/>
          <p:nvPr/>
        </p:nvCxnSpPr>
        <p:spPr>
          <a:xfrm>
            <a:off x="2902226" y="4174435"/>
            <a:ext cx="2252870" cy="129871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D3A9518-3E33-4EF9-8D13-9D53BCFCC897}"/>
              </a:ext>
            </a:extLst>
          </p:cNvPr>
          <p:cNvCxnSpPr>
            <a:cxnSpLocks/>
          </p:cNvCxnSpPr>
          <p:nvPr/>
        </p:nvCxnSpPr>
        <p:spPr>
          <a:xfrm>
            <a:off x="2809461" y="4667734"/>
            <a:ext cx="2782956" cy="1415014"/>
          </a:xfrm>
          <a:prstGeom prst="bentConnector3">
            <a:avLst>
              <a:gd name="adj1" fmla="val 476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08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Ammeters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2950" y="1205949"/>
                <a:ext cx="10995660" cy="50348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</a:t>
                </a:r>
                <a:r>
                  <a:rPr lang="en-US" dirty="0">
                    <a:solidFill>
                      <a:srgbClr val="0070C0"/>
                    </a:solidFill>
                  </a:rPr>
                  <a:t>range below </a:t>
                </a:r>
                <a14:m>
                  <m:oMath xmlns:m="http://schemas.openxmlformats.org/officeDocument/2006/math">
                    <m:r>
                      <a:rPr lang="en-US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, the DMM measures the current of the terminal for </a:t>
                </a:r>
                <a:r>
                  <a:rPr lang="en-US" dirty="0">
                    <a:solidFill>
                      <a:srgbClr val="0070C0"/>
                    </a:solidFill>
                  </a:rPr>
                  <a:t>low-current ranges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a </a:t>
                </a:r>
                <a:r>
                  <a:rPr lang="en-US" dirty="0">
                    <a:solidFill>
                      <a:srgbClr val="C00000"/>
                    </a:solidFill>
                  </a:rPr>
                  <a:t>range above 1 A</a:t>
                </a:r>
                <a:r>
                  <a:rPr lang="en-US" dirty="0"/>
                  <a:t>, the DMM measures the current of the terminal for </a:t>
                </a:r>
                <a:r>
                  <a:rPr lang="en-US" dirty="0">
                    <a:solidFill>
                      <a:srgbClr val="C00000"/>
                    </a:solidFill>
                  </a:rPr>
                  <a:t>high-current ranges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2060"/>
                    </a:solidFill>
                  </a:rPr>
                  <a:t>Example 1: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3.7 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current flowing into the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low-current terminal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should be measured. 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range, the DMM will display OL (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overload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, 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3.7 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 2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.)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In the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range, the DMM will display OL (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overload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, 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3.7 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 2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.)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ranges, the DMM will display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3.7 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ranges, the value displayed by the DMM will be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incorrect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, since the high current ranges measure the other terminal (the high current terminal).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950" y="1205949"/>
                <a:ext cx="10995660" cy="5034831"/>
              </a:xfrm>
              <a:blipFill>
                <a:blip r:embed="rId3"/>
                <a:stretch>
                  <a:fillRect l="-998" t="-2058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15D953BC-005C-41BA-AAB0-6E1B1B75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636" y="4166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97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Ammeters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0080" y="1205949"/>
                <a:ext cx="11098530" cy="50348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2060"/>
                    </a:solidFill>
                  </a:rPr>
                  <a:t>Example 2: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current flowing into the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high current terminal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should be measured. 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ranges, the value displayed by the DMM will be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incorrect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, since the low current ranges measure the other terminal.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ranges, the DMM will display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(which is correct.)</a:t>
                </a:r>
              </a:p>
              <a:p>
                <a:endParaRPr lang="en-US" sz="2400" dirty="0"/>
              </a:p>
              <a:p>
                <a:r>
                  <a:rPr lang="en-US" dirty="0"/>
                  <a:t>Using a terminal for low-current ranges when measuring a high current will result in a reading of zero, because the fuse will be blown.</a:t>
                </a:r>
              </a:p>
              <a:p>
                <a:r>
                  <a:rPr lang="en-US" dirty="0"/>
                  <a:t>When measuring an unknown current, assume a large current value and use the high current terminal (so as to protect the instrument). </a:t>
                </a:r>
              </a:p>
              <a:p>
                <a:r>
                  <a:rPr lang="en-US" dirty="0"/>
                  <a:t>If the current turns out to be low, use the low current terminal for better accuracy. 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80" y="1205949"/>
                <a:ext cx="11098530" cy="5034831"/>
              </a:xfrm>
              <a:blipFill>
                <a:blip r:embed="rId3"/>
                <a:stretch>
                  <a:fillRect l="-988" t="-1695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15D953BC-005C-41BA-AAB0-6E1B1B75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636" y="41669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92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F36-5D88-4FC9-8AC9-ED22833B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 Power Sources</a:t>
            </a:r>
          </a:p>
        </p:txBody>
      </p:sp>
    </p:spTree>
    <p:extLst>
      <p:ext uri="{BB962C8B-B14F-4D97-AF65-F5344CB8AC3E}">
        <p14:creationId xmlns:p14="http://schemas.microsoft.com/office/powerpoint/2010/main" val="2868606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8226286" cy="5207414"/>
          </a:xfrm>
        </p:spPr>
        <p:txBody>
          <a:bodyPr>
            <a:normAutofit/>
          </a:bodyPr>
          <a:lstStyle/>
          <a:p>
            <a:r>
              <a:rPr lang="en-US" dirty="0"/>
              <a:t>Are DC sources of voltage.</a:t>
            </a:r>
          </a:p>
          <a:p>
            <a:r>
              <a:rPr lang="en-US" dirty="0"/>
              <a:t>Batteries are made of one or more </a:t>
            </a:r>
            <a:r>
              <a:rPr lang="en-US" dirty="0">
                <a:solidFill>
                  <a:srgbClr val="00B050"/>
                </a:solidFill>
              </a:rPr>
              <a:t>cells</a:t>
            </a:r>
            <a:r>
              <a:rPr lang="en-US" dirty="0"/>
              <a:t> connected in series and/or parallel. </a:t>
            </a:r>
          </a:p>
          <a:p>
            <a:pPr lvl="1"/>
            <a:r>
              <a:rPr lang="en-US" dirty="0"/>
              <a:t>Connected in series, the voltage output equals the sum of the voltages of each cell.</a:t>
            </a:r>
          </a:p>
          <a:p>
            <a:pPr lvl="1"/>
            <a:r>
              <a:rPr lang="en-US" dirty="0"/>
              <a:t>Connected in parallel, the voltage output is the same as the voltage of one cell.</a:t>
            </a:r>
          </a:p>
          <a:p>
            <a:pPr lvl="0"/>
            <a:r>
              <a:rPr lang="en-US" dirty="0"/>
              <a:t>An </a:t>
            </a:r>
            <a:r>
              <a:rPr lang="en-US" dirty="0">
                <a:solidFill>
                  <a:srgbClr val="00B050"/>
                </a:solidFill>
              </a:rPr>
              <a:t>electrolyte</a:t>
            </a:r>
            <a:r>
              <a:rPr lang="en-US" dirty="0"/>
              <a:t> is an electrically conducting solution that contains ions.</a:t>
            </a:r>
          </a:p>
          <a:p>
            <a:pPr lvl="0"/>
            <a:r>
              <a:rPr lang="en-US" dirty="0"/>
              <a:t>An </a:t>
            </a:r>
            <a:r>
              <a:rPr lang="en-US" dirty="0">
                <a:solidFill>
                  <a:srgbClr val="00B050"/>
                </a:solidFill>
              </a:rPr>
              <a:t>electrode</a:t>
            </a:r>
            <a:r>
              <a:rPr lang="en-US" dirty="0"/>
              <a:t> is an electrical conductor used to make contact with the electrolyte.</a:t>
            </a:r>
          </a:p>
          <a:p>
            <a:r>
              <a:rPr lang="en-US" dirty="0"/>
              <a:t> A cell consists of electrolyte and two electrodes.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8323C-5291-42F3-AFAB-EA4D47213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082" y="1405054"/>
            <a:ext cx="2027583" cy="3432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391374-BF83-489F-86A2-C6988D41195A}"/>
                  </a:ext>
                </a:extLst>
              </p:cNvPr>
              <p:cNvSpPr txBox="1"/>
              <p:nvPr/>
            </p:nvSpPr>
            <p:spPr>
              <a:xfrm>
                <a:off x="9289773" y="4976634"/>
                <a:ext cx="27697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six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series-connected cells of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9 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battery.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391374-BF83-489F-86A2-C6988D411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773" y="4976634"/>
                <a:ext cx="2769705" cy="1200329"/>
              </a:xfrm>
              <a:prstGeom prst="rect">
                <a:avLst/>
              </a:prstGeom>
              <a:blipFill>
                <a:blip r:embed="rId3"/>
                <a:stretch>
                  <a:fillRect l="-3524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644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Batteries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85461"/>
                <a:ext cx="10651435" cy="52074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capacity of a battery is commonly given in </a:t>
                </a:r>
                <a:r>
                  <a:rPr lang="en-US" dirty="0">
                    <a:solidFill>
                      <a:srgbClr val="00B050"/>
                    </a:solidFill>
                  </a:rPr>
                  <a:t>ampere-hours</a:t>
                </a:r>
                <a:r>
                  <a:rPr lang="en-US" dirty="0"/>
                  <a:t> (A-h).</a:t>
                </a:r>
              </a:p>
              <a:p>
                <a:r>
                  <a:rPr lang="en-US" dirty="0"/>
                  <a:t>In principle,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A-h battery could deliver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A for 3 hours.</a:t>
                </a:r>
              </a:p>
              <a:p>
                <a:r>
                  <a:rPr lang="en-US" dirty="0"/>
                  <a:t>In practice, the current is limited by the internal resistance of the battery.</a:t>
                </a:r>
              </a:p>
              <a:p>
                <a:pPr lvl="1"/>
                <a:r>
                  <a:rPr lang="en-US" dirty="0"/>
                  <a:t>A fresh battery has a negligible internal resistance (approximately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.)</a:t>
                </a:r>
              </a:p>
              <a:p>
                <a:pPr lvl="1"/>
                <a:r>
                  <a:rPr lang="en-US" dirty="0"/>
                  <a:t>A discharged battery will have a high internal resistance.</a:t>
                </a:r>
              </a:p>
              <a:p>
                <a:r>
                  <a:rPr lang="en-US" dirty="0"/>
                  <a:t>A fresh battery resembles an ideal </a:t>
                </a:r>
                <a:r>
                  <a:rPr lang="en-US" dirty="0">
                    <a:solidFill>
                      <a:srgbClr val="0070C0"/>
                    </a:solidFill>
                  </a:rPr>
                  <a:t>source of voltage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85461"/>
                <a:ext cx="10651435" cy="5207414"/>
              </a:xfrm>
              <a:blipFill>
                <a:blip r:embed="rId2"/>
                <a:stretch>
                  <a:fillRect l="-973" t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482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DC Power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5946914" cy="5207414"/>
          </a:xfrm>
        </p:spPr>
        <p:txBody>
          <a:bodyPr>
            <a:normAutofit/>
          </a:bodyPr>
          <a:lstStyle/>
          <a:p>
            <a:r>
              <a:rPr lang="en-US" dirty="0"/>
              <a:t>Consist of electronic circuits that convert the AC supply of the wall outlet to DC.</a:t>
            </a:r>
          </a:p>
          <a:p>
            <a:r>
              <a:rPr lang="en-US" dirty="0"/>
              <a:t>Typically, they can operate in</a:t>
            </a:r>
          </a:p>
          <a:p>
            <a:pPr lvl="1"/>
            <a:r>
              <a:rPr lang="en-US" sz="2800" dirty="0"/>
              <a:t>constant voltage (CV) mode.</a:t>
            </a:r>
          </a:p>
          <a:p>
            <a:pPr lvl="1"/>
            <a:r>
              <a:rPr lang="en-US" sz="2800" dirty="0"/>
              <a:t>constant current (CC) mode. </a:t>
            </a:r>
          </a:p>
          <a:p>
            <a:r>
              <a:rPr lang="en-US" dirty="0"/>
              <a:t>The internal resistance of DC power supplies is negligible.</a:t>
            </a:r>
          </a:p>
          <a:p>
            <a:pPr lvl="1"/>
            <a:r>
              <a:rPr lang="en-US" dirty="0"/>
              <a:t>In CV mode, the source resembles an ideal </a:t>
            </a:r>
            <a:r>
              <a:rPr lang="en-US" dirty="0">
                <a:solidFill>
                  <a:srgbClr val="0070C0"/>
                </a:solidFill>
              </a:rPr>
              <a:t>source of voltage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CC mode, the source resembles an ideal </a:t>
            </a:r>
            <a:r>
              <a:rPr lang="en-US" dirty="0">
                <a:solidFill>
                  <a:srgbClr val="0070C0"/>
                </a:solidFill>
              </a:rPr>
              <a:t>source of current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3394DC-248B-428C-A19B-9876B925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5"/>
          <a:stretch/>
        </p:blipFill>
        <p:spPr>
          <a:xfrm>
            <a:off x="6894529" y="885089"/>
            <a:ext cx="5085437" cy="42930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9E718D-8E41-40B5-AFBA-DCC0310C7F0E}"/>
              </a:ext>
            </a:extLst>
          </p:cNvPr>
          <p:cNvSpPr txBox="1"/>
          <p:nvPr/>
        </p:nvSpPr>
        <p:spPr>
          <a:xfrm>
            <a:off x="7683033" y="5236402"/>
            <a:ext cx="350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A triple DC power supply. </a:t>
            </a:r>
          </a:p>
        </p:txBody>
      </p:sp>
    </p:spTree>
    <p:extLst>
      <p:ext uri="{BB962C8B-B14F-4D97-AF65-F5344CB8AC3E}">
        <p14:creationId xmlns:p14="http://schemas.microsoft.com/office/powerpoint/2010/main" val="3629141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DC Power Supplies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85461"/>
                <a:ext cx="10704444" cy="194319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When using the power supply:</a:t>
                </a:r>
              </a:p>
              <a:p>
                <a:pPr lvl="1"/>
                <a:r>
                  <a:rPr lang="en-US" sz="2800" dirty="0"/>
                  <a:t>Set the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voltage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:r>
                  <a:rPr lang="en-US" sz="2800" i="1" dirty="0"/>
                  <a:t>This will be the voltage in CV mode.</a:t>
                </a:r>
              </a:p>
              <a:p>
                <a:pPr lvl="1"/>
                <a:r>
                  <a:rPr lang="en-US" sz="2800" dirty="0"/>
                  <a:t>Set the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current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:r>
                  <a:rPr lang="en-US" sz="2800" i="1" dirty="0"/>
                  <a:t>This will be the current in CC mode.</a:t>
                </a:r>
                <a:endParaRPr lang="en-US" sz="2800" dirty="0"/>
              </a:p>
              <a:p>
                <a:pPr lvl="0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 the output voltage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 output current.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85461"/>
                <a:ext cx="10704444" cy="1943194"/>
              </a:xfrm>
              <a:blipFill>
                <a:blip r:embed="rId3"/>
                <a:stretch>
                  <a:fillRect l="-968" t="-5329" b="-5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23ED3D6-B484-4B2C-8B9D-B0C8D839F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50" y="3629346"/>
            <a:ext cx="5435040" cy="2969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C465E-0638-4244-8BAE-DDA8ACECAB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228973"/>
                <a:ext cx="5536097" cy="3263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the source powers a circuit requiring a current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at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then the source operates in CV mode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the circuit requires a voltage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at the current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then the source operates in CC mode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At any time, either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C465E-0638-4244-8BAE-DDA8ACECA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228973"/>
                <a:ext cx="5536097" cy="3263902"/>
              </a:xfrm>
              <a:prstGeom prst="rect">
                <a:avLst/>
              </a:prstGeom>
              <a:blipFill>
                <a:blip r:embed="rId5"/>
                <a:stretch>
                  <a:fillRect l="-1650" t="-2991" r="-880" b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519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ED3D6-B484-4B2C-8B9D-B0C8D839F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421" y="3716308"/>
            <a:ext cx="4202295" cy="2969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36480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DC Power Supplies—Example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365" y="1285461"/>
                <a:ext cx="8195980" cy="2969548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Assuming a CV/CC supply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A, find the voltage and current for a load of resistance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By Ohm’s law,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𝑅𝑖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V,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1.2 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A.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𝑅𝑖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is shown in red.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365" y="1285461"/>
                <a:ext cx="8195980" cy="2969548"/>
              </a:xfrm>
              <a:blipFill>
                <a:blip r:embed="rId4"/>
                <a:stretch>
                  <a:fillRect l="-1487" t="-3491" r="-1338" b="-3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174BCC2-C935-4ACB-8A7C-A5346CDA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5" y="652113"/>
            <a:ext cx="3020371" cy="2776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917FD64-B77A-4C6C-967D-C745EF525E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365" y="4288831"/>
                <a:ext cx="7014056" cy="22043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002060"/>
                    </a:solidFill>
                  </a:rPr>
                  <a:t>The intersection point of the blue and red curves gives the operating point: </a:t>
                </a:r>
              </a:p>
              <a:p>
                <a:pPr marL="1087438" indent="0">
                  <a:buNone/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C00000"/>
                            </a:solidFill>
                          </a:rPr>
                          <m:t>V</m:t>
                        </m:r>
                      </m:e>
                    </m:borderBox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=1.2 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C00000"/>
                            </a:solidFill>
                          </a:rPr>
                          <m:t>A</m:t>
                        </m:r>
                      </m:e>
                    </m:borderBox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225425" indent="-225425"/>
                <a:r>
                  <a:rPr lang="en-US" i="1" dirty="0">
                    <a:solidFill>
                      <a:srgbClr val="002060"/>
                    </a:solidFill>
                  </a:rPr>
                  <a:t>Note that the source operates in CV mode.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917FD64-B77A-4C6C-967D-C745EF525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5" y="4288831"/>
                <a:ext cx="7014056" cy="2204364"/>
              </a:xfrm>
              <a:prstGeom prst="rect">
                <a:avLst/>
              </a:prstGeom>
              <a:blipFill>
                <a:blip r:embed="rId6"/>
                <a:stretch>
                  <a:fillRect l="-1564" t="-4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46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1A69D3-0D60-44B3-9A8F-2977A78E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6" y="4563085"/>
            <a:ext cx="4979504" cy="204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7C40-7F1D-424C-A370-2EBA8F7A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901148"/>
            <a:ext cx="4979503" cy="2849217"/>
          </a:xfrm>
        </p:spPr>
        <p:txBody>
          <a:bodyPr anchor="t">
            <a:normAutofit/>
          </a:bodyPr>
          <a:lstStyle/>
          <a:p>
            <a:br>
              <a:rPr lang="en-US" sz="3600" i="1" dirty="0">
                <a:solidFill>
                  <a:srgbClr val="002060"/>
                </a:solidFill>
              </a:rPr>
            </a:br>
            <a:r>
              <a:rPr lang="en-US" sz="3600" i="1" dirty="0">
                <a:solidFill>
                  <a:srgbClr val="C00000"/>
                </a:solidFill>
              </a:rPr>
              <a:t>Place the components in the order shown in the schematics.</a:t>
            </a:r>
            <a:br>
              <a:rPr lang="en-US" sz="3600" i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09CA8-9863-48A4-97D6-FFCFAFF42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922" y="1169585"/>
            <a:ext cx="5840966" cy="32855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73BFAE3-2DE3-4544-9E74-0BB98EE914A1}"/>
              </a:ext>
            </a:extLst>
          </p:cNvPr>
          <p:cNvSpPr txBox="1">
            <a:spLocks/>
          </p:cNvSpPr>
          <p:nvPr/>
        </p:nvSpPr>
        <p:spPr>
          <a:xfrm>
            <a:off x="533400" y="3864157"/>
            <a:ext cx="5946984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i="1" dirty="0">
                <a:solidFill>
                  <a:srgbClr val="002060"/>
                </a:solidFill>
              </a:rPr>
            </a:br>
            <a:br>
              <a:rPr lang="en-US" sz="3600" i="1" dirty="0">
                <a:solidFill>
                  <a:srgbClr val="00206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In the schematics, the lines represent cables or other conductors that should connect the components.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35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ED3D6-B484-4B2C-8B9D-B0C8D839F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421" y="3724011"/>
            <a:ext cx="4202295" cy="2954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36480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DC Power Supplies—Example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365" y="1285461"/>
                <a:ext cx="8195980" cy="2969548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Assuming a CV/CC supply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A, find the voltage and current for a load of resistance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By Ohm’s law,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𝑅𝑖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V,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A.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𝑅𝑖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is shown in red.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365" y="1285461"/>
                <a:ext cx="8195980" cy="2969548"/>
              </a:xfrm>
              <a:blipFill>
                <a:blip r:embed="rId4"/>
                <a:stretch>
                  <a:fillRect l="-1487" t="-3491" r="-1338" b="-3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174BCC2-C935-4ACB-8A7C-A5346CDA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5" y="652113"/>
            <a:ext cx="3020371" cy="2776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917FD64-B77A-4C6C-967D-C745EF525E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365" y="4288831"/>
                <a:ext cx="7014056" cy="22043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002060"/>
                    </a:solidFill>
                  </a:rPr>
                  <a:t>The intersection point of the blue and red curves gives the operating point: </a:t>
                </a:r>
              </a:p>
              <a:p>
                <a:pPr marL="1087438" indent="0">
                  <a:buNone/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C00000"/>
                            </a:solidFill>
                          </a:rPr>
                          <m:t>A</m:t>
                        </m:r>
                      </m:e>
                    </m:borderBox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and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C00000"/>
                            </a:solidFill>
                          </a:rPr>
                          <m:t>V</m:t>
                        </m:r>
                      </m:e>
                    </m:borderBox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225425" indent="-225425"/>
                <a:r>
                  <a:rPr lang="en-US" i="1" dirty="0">
                    <a:solidFill>
                      <a:srgbClr val="002060"/>
                    </a:solidFill>
                  </a:rPr>
                  <a:t>Note that the source operates in CC mode.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917FD64-B77A-4C6C-967D-C745EF525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5" y="4288831"/>
                <a:ext cx="7014056" cy="2204364"/>
              </a:xfrm>
              <a:prstGeom prst="rect">
                <a:avLst/>
              </a:prstGeom>
              <a:blipFill>
                <a:blip r:embed="rId6"/>
                <a:stretch>
                  <a:fillRect l="-1564" t="-4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97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1A69D3-0D60-44B3-9A8F-2977A78E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096" y="4563085"/>
            <a:ext cx="4979504" cy="2042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837C40-7F1D-424C-A370-2EBA8F7A2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3763618"/>
                <a:ext cx="5363817" cy="2690192"/>
              </a:xfrm>
            </p:spPr>
            <p:txBody>
              <a:bodyPr anchor="t">
                <a:normAutofit/>
              </a:bodyPr>
              <a:lstStyle/>
              <a:p>
                <a:br>
                  <a:rPr lang="en-US" sz="3600" i="1" dirty="0">
                    <a:solidFill>
                      <a:srgbClr val="002060"/>
                    </a:solidFill>
                  </a:rPr>
                </a:br>
                <a:r>
                  <a:rPr lang="en-US" sz="3600" i="1" dirty="0">
                    <a:solidFill>
                      <a:srgbClr val="0070C0"/>
                    </a:solidFill>
                  </a:rPr>
                  <a:t>In this example, the top terminals of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600" i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2.2 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i="1" dirty="0">
                    <a:solidFill>
                      <a:srgbClr val="0070C0"/>
                    </a:solidFill>
                  </a:rPr>
                  <a:t> resistors were connected first.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837C40-7F1D-424C-A370-2EBA8F7A2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3763618"/>
                <a:ext cx="5363817" cy="2690192"/>
              </a:xfrm>
              <a:blipFill>
                <a:blip r:embed="rId4"/>
                <a:stretch>
                  <a:fillRect l="-3527" b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2B1F087-19DB-4C82-B5AA-5A26947D7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174" y="1127879"/>
            <a:ext cx="5840967" cy="3285544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9075BE-DE93-4302-AD19-52873EF77F08}"/>
              </a:ext>
            </a:extLst>
          </p:cNvPr>
          <p:cNvSpPr txBox="1">
            <a:spLocks/>
          </p:cNvSpPr>
          <p:nvPr/>
        </p:nvSpPr>
        <p:spPr>
          <a:xfrm>
            <a:off x="533399" y="901148"/>
            <a:ext cx="4979503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i="1" dirty="0">
                <a:solidFill>
                  <a:srgbClr val="002060"/>
                </a:solidFill>
              </a:rPr>
            </a:br>
            <a:r>
              <a:rPr lang="en-US" sz="3600" i="1" dirty="0">
                <a:solidFill>
                  <a:srgbClr val="C00000"/>
                </a:solidFill>
              </a:rPr>
              <a:t>Begin making the connections shown on the schematics.</a:t>
            </a:r>
            <a:br>
              <a:rPr lang="en-US" sz="3600" i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ABEAFE-5F36-4241-A57A-9848AF5A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174" y="1127880"/>
            <a:ext cx="5840967" cy="3285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A69D3-0D60-44B3-9A8F-2977A78E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097" y="4563085"/>
            <a:ext cx="4979502" cy="2042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837C40-7F1D-424C-A370-2EBA8F7A2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3763618"/>
                <a:ext cx="5363817" cy="2690192"/>
              </a:xfrm>
            </p:spPr>
            <p:txBody>
              <a:bodyPr anchor="t">
                <a:normAutofit/>
              </a:bodyPr>
              <a:lstStyle/>
              <a:p>
                <a:br>
                  <a:rPr lang="en-US" sz="3600" i="1" dirty="0">
                    <a:solidFill>
                      <a:srgbClr val="002060"/>
                    </a:solidFill>
                  </a:rPr>
                </a:br>
                <a:r>
                  <a:rPr lang="en-US" sz="3600" i="1" dirty="0">
                    <a:solidFill>
                      <a:srgbClr val="0070C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600" i="1" dirty="0">
                    <a:solidFill>
                      <a:srgbClr val="0070C0"/>
                    </a:solidFill>
                  </a:rPr>
                  <a:t> and the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.5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i="1" dirty="0">
                    <a:solidFill>
                      <a:srgbClr val="0070C0"/>
                    </a:solidFill>
                  </a:rPr>
                  <a:t> resistors were connected next.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837C40-7F1D-424C-A370-2EBA8F7A2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3763618"/>
                <a:ext cx="5363817" cy="2690192"/>
              </a:xfrm>
              <a:blipFill>
                <a:blip r:embed="rId5"/>
                <a:stretch>
                  <a:fillRect l="-3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66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7E303D-0AB0-4F35-BF8D-63A50C08F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173" y="1127880"/>
            <a:ext cx="5840967" cy="3285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A69D3-0D60-44B3-9A8F-2977A78E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097" y="4563085"/>
            <a:ext cx="4979502" cy="2042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837C40-7F1D-424C-A370-2EBA8F7A2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4087502"/>
                <a:ext cx="5562600" cy="2517914"/>
              </a:xfrm>
            </p:spPr>
            <p:txBody>
              <a:bodyPr anchor="t">
                <a:normAutofit/>
              </a:bodyPr>
              <a:lstStyle/>
              <a:p>
                <a:br>
                  <a:rPr lang="en-US" sz="3600" i="1" dirty="0">
                    <a:solidFill>
                      <a:srgbClr val="002060"/>
                    </a:solidFill>
                  </a:rPr>
                </a:br>
                <a:r>
                  <a:rPr lang="en-US" sz="3600" i="1" dirty="0">
                    <a:solidFill>
                      <a:srgbClr val="0070C0"/>
                    </a:solidFill>
                  </a:rPr>
                  <a:t>Next,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600" i="1" dirty="0">
                    <a:solidFill>
                      <a:srgbClr val="0070C0"/>
                    </a:solidFill>
                  </a:rPr>
                  <a:t> resistor was connected to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i="1" dirty="0">
                    <a:solidFill>
                      <a:srgbClr val="0070C0"/>
                    </a:solidFill>
                  </a:rPr>
                  <a:t> (red) terminal of the source.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837C40-7F1D-424C-A370-2EBA8F7A2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4087502"/>
                <a:ext cx="5562600" cy="2517914"/>
              </a:xfrm>
              <a:blipFill>
                <a:blip r:embed="rId5"/>
                <a:stretch>
                  <a:fillRect l="-3399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67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A0DCC0-01B5-405D-8585-511C90BD8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172" y="1127880"/>
            <a:ext cx="5840967" cy="3285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A69D3-0D60-44B3-9A8F-2977A78E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503" y="4563085"/>
            <a:ext cx="4928688" cy="2042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837C40-7F1D-424C-A370-2EBA8F7A2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4087502"/>
                <a:ext cx="5562600" cy="2517914"/>
              </a:xfrm>
            </p:spPr>
            <p:txBody>
              <a:bodyPr anchor="t">
                <a:normAutofit/>
              </a:bodyPr>
              <a:lstStyle/>
              <a:p>
                <a:br>
                  <a:rPr lang="en-US" sz="3600" i="1" dirty="0">
                    <a:solidFill>
                      <a:srgbClr val="002060"/>
                    </a:solidFill>
                  </a:rPr>
                </a:br>
                <a:r>
                  <a:rPr lang="en-US" sz="3600" i="1" dirty="0">
                    <a:solidFill>
                      <a:srgbClr val="0070C0"/>
                    </a:solidFill>
                  </a:rPr>
                  <a:t>Next, the bottom terminals of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600" i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2.2 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600" i="1" dirty="0">
                    <a:solidFill>
                      <a:srgbClr val="0070C0"/>
                    </a:solidFill>
                  </a:rPr>
                  <a:t> resistors were connected.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837C40-7F1D-424C-A370-2EBA8F7A2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4087502"/>
                <a:ext cx="5562600" cy="2517914"/>
              </a:xfrm>
              <a:blipFill>
                <a:blip r:embed="rId5"/>
                <a:stretch>
                  <a:fillRect l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79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F3B7855-394E-48F8-A8A0-886F8D25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171" y="1127880"/>
            <a:ext cx="5840968" cy="328554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A69D3-0D60-44B3-9A8F-2977A78E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503" y="4563085"/>
            <a:ext cx="4928688" cy="2042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837C40-7F1D-424C-A370-2EBA8F7A2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5786" y="3445727"/>
                <a:ext cx="5276385" cy="3176416"/>
              </a:xfrm>
            </p:spPr>
            <p:txBody>
              <a:bodyPr anchor="t">
                <a:normAutofit/>
              </a:bodyPr>
              <a:lstStyle/>
              <a:p>
                <a:br>
                  <a:rPr lang="en-US" sz="3600" i="1" dirty="0">
                    <a:solidFill>
                      <a:srgbClr val="002060"/>
                    </a:solidFill>
                  </a:rPr>
                </a:br>
                <a:r>
                  <a:rPr lang="en-US" sz="3600" i="1" dirty="0">
                    <a:solidFill>
                      <a:srgbClr val="0070C0"/>
                    </a:solidFill>
                  </a:rPr>
                  <a:t>Next,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600" i="1" dirty="0">
                    <a:solidFill>
                      <a:srgbClr val="0070C0"/>
                    </a:solidFill>
                  </a:rPr>
                  <a:t> resistor was connected to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i="1" dirty="0">
                    <a:solidFill>
                      <a:srgbClr val="0070C0"/>
                    </a:solidFill>
                  </a:rPr>
                  <a:t> (black) terminal of the battery. </a:t>
                </a:r>
                <a:br>
                  <a:rPr lang="en-US" sz="3600" i="1" dirty="0">
                    <a:solidFill>
                      <a:srgbClr val="0070C0"/>
                    </a:solidFill>
                  </a:rPr>
                </a:br>
                <a:br>
                  <a:rPr lang="en-US" sz="3600" i="1" dirty="0">
                    <a:solidFill>
                      <a:srgbClr val="0070C0"/>
                    </a:solidFill>
                  </a:rPr>
                </a:br>
                <a:r>
                  <a:rPr lang="en-US" sz="3600" i="1" dirty="0">
                    <a:solidFill>
                      <a:srgbClr val="0070C0"/>
                    </a:solidFill>
                  </a:rPr>
                  <a:t>The circuit is now complete.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837C40-7F1D-424C-A370-2EBA8F7A2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5786" y="3445727"/>
                <a:ext cx="5276385" cy="3176416"/>
              </a:xfrm>
              <a:blipFill>
                <a:blip r:embed="rId5"/>
                <a:stretch>
                  <a:fillRect l="-3464" r="-5427" b="-3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2025</Words>
  <Application>Microsoft Office PowerPoint</Application>
  <PresentationFormat>Widescreen</PresentationFormat>
  <Paragraphs>252</Paragraphs>
  <Slides>40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Times New Roman</vt:lpstr>
      <vt:lpstr>Office Theme</vt:lpstr>
      <vt:lpstr>Connecting Electric Circuits. Digital Multimeters. Power Sources.</vt:lpstr>
      <vt:lpstr>How to Connect Electric Circuits</vt:lpstr>
      <vt:lpstr>Example</vt:lpstr>
      <vt:lpstr> Place the components in the order shown in the schematics. </vt:lpstr>
      <vt:lpstr> In this example, the top terminals of the 1 MΩ and 2.2 MΩ  resistors were connected first.</vt:lpstr>
      <vt:lpstr> The 1 MΩ and the 1.5 MΩ  resistors were connected next.</vt:lpstr>
      <vt:lpstr> Next, the 1.5 MΩ resistor was connected to the + (red) terminal of the source.</vt:lpstr>
      <vt:lpstr> Next, the bottom terminals of the 1 MΩ and 2.2 MΩ resistors were connected.</vt:lpstr>
      <vt:lpstr> Next, the 1 MΩ resistor was connected to the - (black) terminal of the battery.   The circuit is now complete.</vt:lpstr>
      <vt:lpstr>A circuit will be easier to debug if you use black cables for connections to the minus terminal of the source and red cables for all other connections.</vt:lpstr>
      <vt:lpstr>Digital Multimeters</vt:lpstr>
      <vt:lpstr>Digital Multimeters (DMMs)</vt:lpstr>
      <vt:lpstr>Benchtop DMMs</vt:lpstr>
      <vt:lpstr>Handheld DMMs</vt:lpstr>
      <vt:lpstr>Digital Multimeters—Example </vt:lpstr>
      <vt:lpstr>Digital Multimeters—Example </vt:lpstr>
      <vt:lpstr>Digital Multimeters—Example </vt:lpstr>
      <vt:lpstr>Voltmeters</vt:lpstr>
      <vt:lpstr>Voltmeters</vt:lpstr>
      <vt:lpstr>Ohmmeters</vt:lpstr>
      <vt:lpstr>Ohmmeters</vt:lpstr>
      <vt:lpstr>Ohmmeters</vt:lpstr>
      <vt:lpstr>Ammeters</vt:lpstr>
      <vt:lpstr>Ammeters</vt:lpstr>
      <vt:lpstr>How to Measure Current—Example (Continued) </vt:lpstr>
      <vt:lpstr>How to Measure Current—Example (Continued) </vt:lpstr>
      <vt:lpstr>How to Measure Current—Example (Continued) </vt:lpstr>
      <vt:lpstr>How to Measure Current</vt:lpstr>
      <vt:lpstr>How to Measure Current—Example (Continued) </vt:lpstr>
      <vt:lpstr>How to Measure Current—Example (Continued) </vt:lpstr>
      <vt:lpstr>Ammeters</vt:lpstr>
      <vt:lpstr>Ammeters</vt:lpstr>
      <vt:lpstr>Ammeters</vt:lpstr>
      <vt:lpstr>DC Power Sources</vt:lpstr>
      <vt:lpstr>Batteries</vt:lpstr>
      <vt:lpstr>Batteries</vt:lpstr>
      <vt:lpstr>DC Power Supplies</vt:lpstr>
      <vt:lpstr>DC Power Supplies</vt:lpstr>
      <vt:lpstr>DC Power Supplies—Example </vt:lpstr>
      <vt:lpstr>DC Power Supplies—Example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Connect Electric Circuits</dc:title>
  <dc:creator>Iordache, Marian</dc:creator>
  <cp:lastModifiedBy>Iordache, Marian</cp:lastModifiedBy>
  <cp:revision>126</cp:revision>
  <dcterms:created xsi:type="dcterms:W3CDTF">2020-08-10T23:57:24Z</dcterms:created>
  <dcterms:modified xsi:type="dcterms:W3CDTF">2021-07-29T01:27:11Z</dcterms:modified>
</cp:coreProperties>
</file>